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sldIdLst>
    <p:sldId id="297" r:id="rId2"/>
    <p:sldId id="256" r:id="rId3"/>
    <p:sldId id="260" r:id="rId4"/>
    <p:sldId id="259" r:id="rId5"/>
    <p:sldId id="261" r:id="rId6"/>
    <p:sldId id="262" r:id="rId7"/>
    <p:sldId id="263" r:id="rId8"/>
    <p:sldId id="264" r:id="rId9"/>
    <p:sldId id="284" r:id="rId10"/>
    <p:sldId id="285" r:id="rId11"/>
    <p:sldId id="286" r:id="rId12"/>
    <p:sldId id="287" r:id="rId13"/>
    <p:sldId id="271" r:id="rId14"/>
    <p:sldId id="269" r:id="rId15"/>
    <p:sldId id="270" r:id="rId16"/>
    <p:sldId id="272" r:id="rId17"/>
    <p:sldId id="288" r:id="rId18"/>
    <p:sldId id="289" r:id="rId19"/>
    <p:sldId id="290" r:id="rId20"/>
    <p:sldId id="291" r:id="rId21"/>
    <p:sldId id="274" r:id="rId22"/>
    <p:sldId id="277" r:id="rId23"/>
    <p:sldId id="278" r:id="rId24"/>
    <p:sldId id="257" r:id="rId25"/>
    <p:sldId id="280" r:id="rId26"/>
    <p:sldId id="279" r:id="rId27"/>
    <p:sldId id="281" r:id="rId28"/>
    <p:sldId id="292" r:id="rId29"/>
    <p:sldId id="293" r:id="rId30"/>
    <p:sldId id="294" r:id="rId31"/>
    <p:sldId id="295" r:id="rId32"/>
    <p:sldId id="282" r:id="rId33"/>
    <p:sldId id="296" r:id="rId34"/>
    <p:sldId id="258" r:id="rId3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66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6" d="100"/>
          <a:sy n="66" d="100"/>
        </p:scale>
        <p:origin x="-1506" y="-7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449380D-D623-456E-BBC6-C8AFD8373F5C}" type="datetimeFigureOut">
              <a:rPr lang="en-CA" smtClean="0"/>
              <a:t>2019-01-20</a:t>
            </a:fld>
            <a:endParaRPr lang="en-C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EDC98F9-A825-41EC-89E9-4B25A5AAB294}" type="slidenum">
              <a:rPr lang="en-CA" smtClean="0"/>
              <a:t>‹#›</a:t>
            </a:fld>
            <a:endParaRPr lang="en-CA"/>
          </a:p>
        </p:txBody>
      </p:sp>
    </p:spTree>
    <p:extLst>
      <p:ext uri="{BB962C8B-B14F-4D97-AF65-F5344CB8AC3E}">
        <p14:creationId xmlns:p14="http://schemas.microsoft.com/office/powerpoint/2010/main" val="28529385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EEDC98F9-A825-41EC-89E9-4B25A5AAB294}" type="slidenum">
              <a:rPr lang="en-CA" smtClean="0"/>
              <a:t>34</a:t>
            </a:fld>
            <a:endParaRPr lang="en-CA"/>
          </a:p>
        </p:txBody>
      </p:sp>
    </p:spTree>
    <p:extLst>
      <p:ext uri="{BB962C8B-B14F-4D97-AF65-F5344CB8AC3E}">
        <p14:creationId xmlns:p14="http://schemas.microsoft.com/office/powerpoint/2010/main" val="12442691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3A94904A-3166-4FF2-8FF2-BF3A10DC99C5}" type="datetimeFigureOut">
              <a:rPr lang="en-CA" smtClean="0"/>
              <a:t>2019-01-20</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62C1B7F6-C773-489C-995B-0A14690231C6}" type="slidenum">
              <a:rPr lang="en-CA" smtClean="0"/>
              <a:t>‹#›</a:t>
            </a:fld>
            <a:endParaRPr lang="en-CA"/>
          </a:p>
        </p:txBody>
      </p:sp>
    </p:spTree>
    <p:extLst>
      <p:ext uri="{BB962C8B-B14F-4D97-AF65-F5344CB8AC3E}">
        <p14:creationId xmlns:p14="http://schemas.microsoft.com/office/powerpoint/2010/main" val="5398892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3A94904A-3166-4FF2-8FF2-BF3A10DC99C5}" type="datetimeFigureOut">
              <a:rPr lang="en-CA" smtClean="0"/>
              <a:t>2019-01-20</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62C1B7F6-C773-489C-995B-0A14690231C6}" type="slidenum">
              <a:rPr lang="en-CA" smtClean="0"/>
              <a:t>‹#›</a:t>
            </a:fld>
            <a:endParaRPr lang="en-CA"/>
          </a:p>
        </p:txBody>
      </p:sp>
    </p:spTree>
    <p:extLst>
      <p:ext uri="{BB962C8B-B14F-4D97-AF65-F5344CB8AC3E}">
        <p14:creationId xmlns:p14="http://schemas.microsoft.com/office/powerpoint/2010/main" val="3794201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3A94904A-3166-4FF2-8FF2-BF3A10DC99C5}" type="datetimeFigureOut">
              <a:rPr lang="en-CA" smtClean="0"/>
              <a:t>2019-01-20</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62C1B7F6-C773-489C-995B-0A14690231C6}" type="slidenum">
              <a:rPr lang="en-CA" smtClean="0"/>
              <a:t>‹#›</a:t>
            </a:fld>
            <a:endParaRPr lang="en-CA"/>
          </a:p>
        </p:txBody>
      </p:sp>
    </p:spTree>
    <p:extLst>
      <p:ext uri="{BB962C8B-B14F-4D97-AF65-F5344CB8AC3E}">
        <p14:creationId xmlns:p14="http://schemas.microsoft.com/office/powerpoint/2010/main" val="3953490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3A94904A-3166-4FF2-8FF2-BF3A10DC99C5}" type="datetimeFigureOut">
              <a:rPr lang="en-CA" smtClean="0"/>
              <a:t>2019-01-20</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62C1B7F6-C773-489C-995B-0A14690231C6}" type="slidenum">
              <a:rPr lang="en-CA" smtClean="0"/>
              <a:t>‹#›</a:t>
            </a:fld>
            <a:endParaRPr lang="en-CA"/>
          </a:p>
        </p:txBody>
      </p:sp>
    </p:spTree>
    <p:extLst>
      <p:ext uri="{BB962C8B-B14F-4D97-AF65-F5344CB8AC3E}">
        <p14:creationId xmlns:p14="http://schemas.microsoft.com/office/powerpoint/2010/main" val="14027078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A94904A-3166-4FF2-8FF2-BF3A10DC99C5}" type="datetimeFigureOut">
              <a:rPr lang="en-CA" smtClean="0"/>
              <a:t>2019-01-20</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62C1B7F6-C773-489C-995B-0A14690231C6}" type="slidenum">
              <a:rPr lang="en-CA" smtClean="0"/>
              <a:t>‹#›</a:t>
            </a:fld>
            <a:endParaRPr lang="en-CA"/>
          </a:p>
        </p:txBody>
      </p:sp>
    </p:spTree>
    <p:extLst>
      <p:ext uri="{BB962C8B-B14F-4D97-AF65-F5344CB8AC3E}">
        <p14:creationId xmlns:p14="http://schemas.microsoft.com/office/powerpoint/2010/main" val="764915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3A94904A-3166-4FF2-8FF2-BF3A10DC99C5}" type="datetimeFigureOut">
              <a:rPr lang="en-CA" smtClean="0"/>
              <a:t>2019-01-20</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62C1B7F6-C773-489C-995B-0A14690231C6}" type="slidenum">
              <a:rPr lang="en-CA" smtClean="0"/>
              <a:t>‹#›</a:t>
            </a:fld>
            <a:endParaRPr lang="en-CA"/>
          </a:p>
        </p:txBody>
      </p:sp>
    </p:spTree>
    <p:extLst>
      <p:ext uri="{BB962C8B-B14F-4D97-AF65-F5344CB8AC3E}">
        <p14:creationId xmlns:p14="http://schemas.microsoft.com/office/powerpoint/2010/main" val="4949573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3A94904A-3166-4FF2-8FF2-BF3A10DC99C5}" type="datetimeFigureOut">
              <a:rPr lang="en-CA" smtClean="0"/>
              <a:t>2019-01-20</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62C1B7F6-C773-489C-995B-0A14690231C6}" type="slidenum">
              <a:rPr lang="en-CA" smtClean="0"/>
              <a:t>‹#›</a:t>
            </a:fld>
            <a:endParaRPr lang="en-CA"/>
          </a:p>
        </p:txBody>
      </p:sp>
    </p:spTree>
    <p:extLst>
      <p:ext uri="{BB962C8B-B14F-4D97-AF65-F5344CB8AC3E}">
        <p14:creationId xmlns:p14="http://schemas.microsoft.com/office/powerpoint/2010/main" val="29138598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3A94904A-3166-4FF2-8FF2-BF3A10DC99C5}" type="datetimeFigureOut">
              <a:rPr lang="en-CA" smtClean="0"/>
              <a:t>2019-01-20</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62C1B7F6-C773-489C-995B-0A14690231C6}" type="slidenum">
              <a:rPr lang="en-CA" smtClean="0"/>
              <a:t>‹#›</a:t>
            </a:fld>
            <a:endParaRPr lang="en-CA"/>
          </a:p>
        </p:txBody>
      </p:sp>
    </p:spTree>
    <p:extLst>
      <p:ext uri="{BB962C8B-B14F-4D97-AF65-F5344CB8AC3E}">
        <p14:creationId xmlns:p14="http://schemas.microsoft.com/office/powerpoint/2010/main" val="4218860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A94904A-3166-4FF2-8FF2-BF3A10DC99C5}" type="datetimeFigureOut">
              <a:rPr lang="en-CA" smtClean="0"/>
              <a:t>2019-01-20</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62C1B7F6-C773-489C-995B-0A14690231C6}" type="slidenum">
              <a:rPr lang="en-CA" smtClean="0"/>
              <a:t>‹#›</a:t>
            </a:fld>
            <a:endParaRPr lang="en-CA"/>
          </a:p>
        </p:txBody>
      </p:sp>
    </p:spTree>
    <p:extLst>
      <p:ext uri="{BB962C8B-B14F-4D97-AF65-F5344CB8AC3E}">
        <p14:creationId xmlns:p14="http://schemas.microsoft.com/office/powerpoint/2010/main" val="3553324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A94904A-3166-4FF2-8FF2-BF3A10DC99C5}" type="datetimeFigureOut">
              <a:rPr lang="en-CA" smtClean="0"/>
              <a:t>2019-01-20</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62C1B7F6-C773-489C-995B-0A14690231C6}" type="slidenum">
              <a:rPr lang="en-CA" smtClean="0"/>
              <a:t>‹#›</a:t>
            </a:fld>
            <a:endParaRPr lang="en-CA"/>
          </a:p>
        </p:txBody>
      </p:sp>
    </p:spTree>
    <p:extLst>
      <p:ext uri="{BB962C8B-B14F-4D97-AF65-F5344CB8AC3E}">
        <p14:creationId xmlns:p14="http://schemas.microsoft.com/office/powerpoint/2010/main" val="40393207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A94904A-3166-4FF2-8FF2-BF3A10DC99C5}" type="datetimeFigureOut">
              <a:rPr lang="en-CA" smtClean="0"/>
              <a:t>2019-01-20</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62C1B7F6-C773-489C-995B-0A14690231C6}" type="slidenum">
              <a:rPr lang="en-CA" smtClean="0"/>
              <a:t>‹#›</a:t>
            </a:fld>
            <a:endParaRPr lang="en-CA"/>
          </a:p>
        </p:txBody>
      </p:sp>
    </p:spTree>
    <p:extLst>
      <p:ext uri="{BB962C8B-B14F-4D97-AF65-F5344CB8AC3E}">
        <p14:creationId xmlns:p14="http://schemas.microsoft.com/office/powerpoint/2010/main" val="3607498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A94904A-3166-4FF2-8FF2-BF3A10DC99C5}" type="datetimeFigureOut">
              <a:rPr lang="en-CA" smtClean="0"/>
              <a:t>2019-01-20</a:t>
            </a:fld>
            <a:endParaRPr lang="en-C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2C1B7F6-C773-489C-995B-0A14690231C6}" type="slidenum">
              <a:rPr lang="en-CA" smtClean="0"/>
              <a:t>‹#›</a:t>
            </a:fld>
            <a:endParaRPr lang="en-CA"/>
          </a:p>
        </p:txBody>
      </p:sp>
    </p:spTree>
    <p:extLst>
      <p:ext uri="{BB962C8B-B14F-4D97-AF65-F5344CB8AC3E}">
        <p14:creationId xmlns:p14="http://schemas.microsoft.com/office/powerpoint/2010/main" val="26466036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jpe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jpe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jpe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jpe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3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026"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533585"/>
            <a:ext cx="8761176" cy="58179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5265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Related image"/>
          <p:cNvPicPr>
            <a:picLocks noChangeAspect="1" noChangeArrowheads="1"/>
          </p:cNvPicPr>
          <p:nvPr/>
        </p:nvPicPr>
        <p:blipFill rotWithShape="1">
          <a:blip r:embed="rId2">
            <a:extLst>
              <a:ext uri="{BEBA8EAE-BF5A-486C-A8C5-ECC9F3942E4B}">
                <a14:imgProps xmlns:a14="http://schemas.microsoft.com/office/drawing/2010/main">
                  <a14:imgLayer r:embed="rId3">
                    <a14:imgEffect>
                      <a14:brightnessContrast bright="-54000"/>
                    </a14:imgEffect>
                  </a14:imgLayer>
                </a14:imgProps>
              </a:ext>
              <a:ext uri="{28A0092B-C50C-407E-A947-70E740481C1C}">
                <a14:useLocalDpi xmlns:a14="http://schemas.microsoft.com/office/drawing/2010/main" val="0"/>
              </a:ext>
            </a:extLst>
          </a:blip>
          <a:srcRect l="2743" t="-1" b="1429"/>
          <a:stretch/>
        </p:blipFill>
        <p:spPr bwMode="auto">
          <a:xfrm>
            <a:off x="0" y="35954"/>
            <a:ext cx="9108504" cy="6777372"/>
          </a:xfrm>
          <a:prstGeom prst="rect">
            <a:avLst/>
          </a:prstGeom>
          <a:noFill/>
          <a:ln w="76200">
            <a:solidFill>
              <a:schemeClr val="accent1"/>
            </a:solidFill>
          </a:ln>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89756" y="188640"/>
            <a:ext cx="8946740" cy="6555641"/>
          </a:xfrm>
          <a:prstGeom prst="rect">
            <a:avLst/>
          </a:prstGeom>
          <a:noFill/>
        </p:spPr>
        <p:txBody>
          <a:bodyPr wrap="square" rtlCol="0">
            <a:spAutoFit/>
          </a:bodyPr>
          <a:lstStyle/>
          <a:p>
            <a:r>
              <a:rPr lang="en-CA" sz="2800" b="1" dirty="0">
                <a:solidFill>
                  <a:schemeClr val="bg1">
                    <a:lumMod val="95000"/>
                  </a:schemeClr>
                </a:solidFill>
                <a:effectLst>
                  <a:outerShdw blurRad="38100" dist="38100" dir="2700000" algn="tl">
                    <a:srgbClr val="000000">
                      <a:alpha val="43137"/>
                    </a:srgbClr>
                  </a:outerShdw>
                </a:effectLst>
              </a:rPr>
              <a:t>many, I tell you, will try to enter </a:t>
            </a:r>
            <a:r>
              <a:rPr lang="en-CA" sz="2800" b="1" dirty="0" smtClean="0">
                <a:solidFill>
                  <a:schemeClr val="bg1">
                    <a:lumMod val="95000"/>
                  </a:schemeClr>
                </a:solidFill>
                <a:effectLst>
                  <a:outerShdw blurRad="38100" dist="38100" dir="2700000" algn="tl">
                    <a:srgbClr val="000000">
                      <a:alpha val="43137"/>
                    </a:srgbClr>
                  </a:outerShdw>
                </a:effectLst>
              </a:rPr>
              <a:t>will </a:t>
            </a:r>
            <a:r>
              <a:rPr lang="en-CA" sz="2800" b="1" dirty="0">
                <a:solidFill>
                  <a:schemeClr val="bg1">
                    <a:lumMod val="95000"/>
                  </a:schemeClr>
                </a:solidFill>
                <a:effectLst>
                  <a:outerShdw blurRad="38100" dist="38100" dir="2700000" algn="tl">
                    <a:srgbClr val="000000">
                      <a:alpha val="43137"/>
                    </a:srgbClr>
                  </a:outerShdw>
                </a:effectLst>
              </a:rPr>
              <a:t>not be able to. 25 Once the owner of the house gets up and closes the door, you will stand outside knocking and pleading “Sir, open the door for us.” ‘But he will answer, “I don’t know you or where you come from.”</a:t>
            </a:r>
          </a:p>
          <a:p>
            <a:r>
              <a:rPr lang="en-CA" sz="2800" b="1" dirty="0">
                <a:solidFill>
                  <a:schemeClr val="bg1">
                    <a:lumMod val="95000"/>
                  </a:schemeClr>
                </a:solidFill>
                <a:effectLst>
                  <a:outerShdw blurRad="38100" dist="38100" dir="2700000" algn="tl">
                    <a:srgbClr val="000000">
                      <a:alpha val="43137"/>
                    </a:srgbClr>
                  </a:outerShdw>
                </a:effectLst>
              </a:rPr>
              <a:t>26 ‘Then you will say, “We ate and drank with you, and you taught in our streets.”  27 ‘But he will reply, “I don’t know you or where you come from</a:t>
            </a:r>
            <a:r>
              <a:rPr lang="en-CA" sz="2800" b="1" dirty="0" smtClean="0">
                <a:solidFill>
                  <a:schemeClr val="bg1">
                    <a:lumMod val="95000"/>
                  </a:schemeClr>
                </a:solidFill>
                <a:effectLst>
                  <a:outerShdw blurRad="38100" dist="38100" dir="2700000" algn="tl">
                    <a:srgbClr val="000000">
                      <a:alpha val="43137"/>
                    </a:srgbClr>
                  </a:outerShdw>
                </a:effectLst>
              </a:rPr>
              <a:t>. Away from me, all you evildoers!”   28 ‘</a:t>
            </a:r>
            <a:r>
              <a:rPr lang="en-CA" sz="2800" b="1" dirty="0">
                <a:solidFill>
                  <a:srgbClr val="FFC000"/>
                </a:solidFill>
                <a:effectLst>
                  <a:outerShdw blurRad="38100" dist="38100" dir="2700000" algn="tl">
                    <a:srgbClr val="000000">
                      <a:alpha val="43137"/>
                    </a:srgbClr>
                  </a:outerShdw>
                </a:effectLst>
              </a:rPr>
              <a:t>There will be weeping there, and gnashing of teeth, when you see Abraham, Isaac and Jacob and all the prophets in the kingdom of God, but you yourselves thrown out</a:t>
            </a:r>
            <a:r>
              <a:rPr lang="en-CA" sz="2800" b="1" dirty="0">
                <a:solidFill>
                  <a:schemeClr val="bg1"/>
                </a:solidFill>
                <a:effectLst>
                  <a:outerShdw blurRad="38100" dist="38100" dir="2700000" algn="tl">
                    <a:srgbClr val="000000">
                      <a:alpha val="43137"/>
                    </a:srgbClr>
                  </a:outerShdw>
                </a:effectLst>
              </a:rPr>
              <a:t>.</a:t>
            </a:r>
            <a:r>
              <a:rPr lang="en-CA" sz="2800" b="1" dirty="0" smtClean="0">
                <a:solidFill>
                  <a:schemeClr val="bg1">
                    <a:lumMod val="95000"/>
                  </a:schemeClr>
                </a:solidFill>
                <a:effectLst>
                  <a:outerShdw blurRad="38100" dist="38100" dir="2700000" algn="tl">
                    <a:srgbClr val="000000">
                      <a:alpha val="43137"/>
                    </a:srgbClr>
                  </a:outerShdw>
                </a:effectLst>
              </a:rPr>
              <a:t> 29 </a:t>
            </a:r>
            <a:r>
              <a:rPr lang="en-CA" sz="2800" b="1" dirty="0">
                <a:solidFill>
                  <a:schemeClr val="bg1">
                    <a:lumMod val="95000"/>
                  </a:schemeClr>
                </a:solidFill>
                <a:effectLst>
                  <a:outerShdw blurRad="38100" dist="38100" dir="2700000" algn="tl">
                    <a:srgbClr val="000000">
                      <a:alpha val="43137"/>
                    </a:srgbClr>
                  </a:outerShdw>
                </a:effectLst>
              </a:rPr>
              <a:t>People will come from east and west and north and south, and will take their places at the feast in the kingdom of God. </a:t>
            </a:r>
            <a:r>
              <a:rPr lang="en-CA" sz="2800" b="1" dirty="0" smtClean="0">
                <a:solidFill>
                  <a:schemeClr val="bg1">
                    <a:lumMod val="95000"/>
                  </a:schemeClr>
                </a:solidFill>
                <a:effectLst>
                  <a:outerShdw blurRad="38100" dist="38100" dir="2700000" algn="tl">
                    <a:srgbClr val="000000">
                      <a:alpha val="43137"/>
                    </a:srgbClr>
                  </a:outerShdw>
                </a:effectLst>
              </a:rPr>
              <a:t>30 Indeed there are those who are last who will be first, and first who will be last.’</a:t>
            </a:r>
            <a:endParaRPr lang="en-CA" sz="2800" b="1" dirty="0">
              <a:solidFill>
                <a:schemeClr val="bg1">
                  <a:lumMod val="95000"/>
                </a:schemeClr>
              </a:solidFill>
              <a:effectLst>
                <a:outerShdw blurRad="38100" dist="38100" dir="2700000" algn="tl">
                  <a:srgbClr val="000000">
                    <a:alpha val="43137"/>
                  </a:srgbClr>
                </a:outerShdw>
              </a:effectLst>
            </a:endParaRPr>
          </a:p>
        </p:txBody>
      </p:sp>
      <p:sp>
        <p:nvSpPr>
          <p:cNvPr id="2" name="TextBox 1"/>
          <p:cNvSpPr txBox="1"/>
          <p:nvPr/>
        </p:nvSpPr>
        <p:spPr>
          <a:xfrm>
            <a:off x="251520" y="116632"/>
            <a:ext cx="8694712" cy="1015663"/>
          </a:xfrm>
          <a:prstGeom prst="rect">
            <a:avLst/>
          </a:prstGeom>
          <a:solidFill>
            <a:schemeClr val="tx1"/>
          </a:solidFill>
          <a:ln>
            <a:solidFill>
              <a:schemeClr val="accent1"/>
            </a:solidFill>
          </a:ln>
        </p:spPr>
        <p:txBody>
          <a:bodyPr wrap="square" rtlCol="0">
            <a:spAutoFit/>
          </a:bodyPr>
          <a:lstStyle/>
          <a:p>
            <a:r>
              <a:rPr lang="en-CA" sz="3000" b="1" dirty="0" smtClean="0">
                <a:solidFill>
                  <a:srgbClr val="FFC000"/>
                </a:solidFill>
              </a:rPr>
              <a:t>From </a:t>
            </a:r>
            <a:r>
              <a:rPr lang="en-CA" sz="3000" b="1" dirty="0">
                <a:solidFill>
                  <a:srgbClr val="FFC000"/>
                </a:solidFill>
              </a:rPr>
              <a:t>the text, what do we know </a:t>
            </a:r>
            <a:r>
              <a:rPr lang="en-CA" sz="3000" b="1" dirty="0" smtClean="0">
                <a:solidFill>
                  <a:srgbClr val="FFC000"/>
                </a:solidFill>
              </a:rPr>
              <a:t>about the group who end up distraught at missing the narrow door? </a:t>
            </a:r>
            <a:endParaRPr lang="en-CA" sz="3000" b="1" dirty="0">
              <a:solidFill>
                <a:srgbClr val="FFC000"/>
              </a:solidFill>
            </a:endParaRPr>
          </a:p>
        </p:txBody>
      </p:sp>
    </p:spTree>
    <p:extLst>
      <p:ext uri="{BB962C8B-B14F-4D97-AF65-F5344CB8AC3E}">
        <p14:creationId xmlns:p14="http://schemas.microsoft.com/office/powerpoint/2010/main" val="31510181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Related image"/>
          <p:cNvPicPr>
            <a:picLocks noChangeAspect="1" noChangeArrowheads="1"/>
          </p:cNvPicPr>
          <p:nvPr/>
        </p:nvPicPr>
        <p:blipFill rotWithShape="1">
          <a:blip r:embed="rId2">
            <a:extLst>
              <a:ext uri="{BEBA8EAE-BF5A-486C-A8C5-ECC9F3942E4B}">
                <a14:imgProps xmlns:a14="http://schemas.microsoft.com/office/drawing/2010/main">
                  <a14:imgLayer r:embed="rId3">
                    <a14:imgEffect>
                      <a14:brightnessContrast bright="-54000"/>
                    </a14:imgEffect>
                  </a14:imgLayer>
                </a14:imgProps>
              </a:ext>
              <a:ext uri="{28A0092B-C50C-407E-A947-70E740481C1C}">
                <a14:useLocalDpi xmlns:a14="http://schemas.microsoft.com/office/drawing/2010/main" val="0"/>
              </a:ext>
            </a:extLst>
          </a:blip>
          <a:srcRect l="2743" t="-1" b="1429"/>
          <a:stretch/>
        </p:blipFill>
        <p:spPr bwMode="auto">
          <a:xfrm>
            <a:off x="0" y="35954"/>
            <a:ext cx="9108504" cy="6777372"/>
          </a:xfrm>
          <a:prstGeom prst="rect">
            <a:avLst/>
          </a:prstGeom>
          <a:noFill/>
          <a:ln w="76200">
            <a:solidFill>
              <a:schemeClr val="accent1"/>
            </a:solidFill>
          </a:ln>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89756" y="188640"/>
            <a:ext cx="8946740" cy="6555641"/>
          </a:xfrm>
          <a:prstGeom prst="rect">
            <a:avLst/>
          </a:prstGeom>
          <a:noFill/>
        </p:spPr>
        <p:txBody>
          <a:bodyPr wrap="square" rtlCol="0">
            <a:spAutoFit/>
          </a:bodyPr>
          <a:lstStyle/>
          <a:p>
            <a:r>
              <a:rPr lang="en-CA" sz="2800" b="1" dirty="0">
                <a:solidFill>
                  <a:schemeClr val="bg1">
                    <a:lumMod val="95000"/>
                  </a:schemeClr>
                </a:solidFill>
                <a:effectLst>
                  <a:outerShdw blurRad="38100" dist="38100" dir="2700000" algn="tl">
                    <a:srgbClr val="000000">
                      <a:alpha val="43137"/>
                    </a:srgbClr>
                  </a:outerShdw>
                </a:effectLst>
              </a:rPr>
              <a:t>many, I tell you, will try to enter </a:t>
            </a:r>
            <a:r>
              <a:rPr lang="en-CA" sz="2800" b="1" dirty="0" smtClean="0">
                <a:solidFill>
                  <a:schemeClr val="bg1">
                    <a:lumMod val="95000"/>
                  </a:schemeClr>
                </a:solidFill>
                <a:effectLst>
                  <a:outerShdw blurRad="38100" dist="38100" dir="2700000" algn="tl">
                    <a:srgbClr val="000000">
                      <a:alpha val="43137"/>
                    </a:srgbClr>
                  </a:outerShdw>
                </a:effectLst>
              </a:rPr>
              <a:t>will </a:t>
            </a:r>
            <a:r>
              <a:rPr lang="en-CA" sz="2800" b="1" dirty="0">
                <a:solidFill>
                  <a:schemeClr val="bg1">
                    <a:lumMod val="95000"/>
                  </a:schemeClr>
                </a:solidFill>
                <a:effectLst>
                  <a:outerShdw blurRad="38100" dist="38100" dir="2700000" algn="tl">
                    <a:srgbClr val="000000">
                      <a:alpha val="43137"/>
                    </a:srgbClr>
                  </a:outerShdw>
                </a:effectLst>
              </a:rPr>
              <a:t>not be able to. 25 Once the owner of the house gets up and closes the door, you will stand outside knocking and pleading “Sir, open the door for us.” ‘But he will answer, “I don’t know you or where you come from.”</a:t>
            </a:r>
          </a:p>
          <a:p>
            <a:r>
              <a:rPr lang="en-CA" sz="2800" b="1" dirty="0">
                <a:solidFill>
                  <a:schemeClr val="bg1">
                    <a:lumMod val="95000"/>
                  </a:schemeClr>
                </a:solidFill>
                <a:effectLst>
                  <a:outerShdw blurRad="38100" dist="38100" dir="2700000" algn="tl">
                    <a:srgbClr val="000000">
                      <a:alpha val="43137"/>
                    </a:srgbClr>
                  </a:outerShdw>
                </a:effectLst>
              </a:rPr>
              <a:t>26 ‘Then you will say, “We ate and drank with you, and you taught in our streets.”  27 ‘But he will reply, “I don’t know you or where you come from</a:t>
            </a:r>
            <a:r>
              <a:rPr lang="en-CA" sz="2800" b="1" dirty="0" smtClean="0">
                <a:solidFill>
                  <a:schemeClr val="bg1">
                    <a:lumMod val="95000"/>
                  </a:schemeClr>
                </a:solidFill>
                <a:effectLst>
                  <a:outerShdw blurRad="38100" dist="38100" dir="2700000" algn="tl">
                    <a:srgbClr val="000000">
                      <a:alpha val="43137"/>
                    </a:srgbClr>
                  </a:outerShdw>
                </a:effectLst>
              </a:rPr>
              <a:t>. Away from me, all you evildoers!”   28 ‘</a:t>
            </a:r>
            <a:r>
              <a:rPr lang="en-CA" sz="2800" b="1" dirty="0">
                <a:solidFill>
                  <a:schemeClr val="bg1">
                    <a:lumMod val="95000"/>
                  </a:schemeClr>
                </a:solidFill>
                <a:effectLst>
                  <a:outerShdw blurRad="38100" dist="38100" dir="2700000" algn="tl">
                    <a:srgbClr val="000000">
                      <a:alpha val="43137"/>
                    </a:srgbClr>
                  </a:outerShdw>
                </a:effectLst>
              </a:rPr>
              <a:t>There will be weeping there, and gnashing of teeth, when you see Abraham, Isaac and Jacob and all the prophets in the kingdom of God, but you yourselves thrown out. 29 </a:t>
            </a:r>
            <a:r>
              <a:rPr lang="en-CA" sz="2800" b="1" dirty="0">
                <a:solidFill>
                  <a:srgbClr val="FFC000"/>
                </a:solidFill>
                <a:effectLst>
                  <a:outerShdw blurRad="38100" dist="38100" dir="2700000" algn="tl">
                    <a:srgbClr val="000000">
                      <a:alpha val="43137"/>
                    </a:srgbClr>
                  </a:outerShdw>
                </a:effectLst>
              </a:rPr>
              <a:t>People will come from east and west and north and south, and will take their places at the feast in the kingdom of God</a:t>
            </a:r>
            <a:r>
              <a:rPr lang="en-CA" sz="2800" b="1" dirty="0" smtClean="0">
                <a:solidFill>
                  <a:schemeClr val="bg1">
                    <a:lumMod val="95000"/>
                  </a:schemeClr>
                </a:solidFill>
                <a:effectLst>
                  <a:outerShdw blurRad="38100" dist="38100" dir="2700000" algn="tl">
                    <a:srgbClr val="000000">
                      <a:alpha val="43137"/>
                    </a:srgbClr>
                  </a:outerShdw>
                </a:effectLst>
              </a:rPr>
              <a:t>. 30 Indeed there are those who are last who will be first, and first who will be last.’</a:t>
            </a:r>
            <a:endParaRPr lang="en-CA" sz="2800" b="1" dirty="0">
              <a:solidFill>
                <a:schemeClr val="bg1">
                  <a:lumMod val="95000"/>
                </a:schemeClr>
              </a:solidFill>
              <a:effectLst>
                <a:outerShdw blurRad="38100" dist="38100" dir="2700000" algn="tl">
                  <a:srgbClr val="000000">
                    <a:alpha val="43137"/>
                  </a:srgbClr>
                </a:outerShdw>
              </a:effectLst>
            </a:endParaRPr>
          </a:p>
        </p:txBody>
      </p:sp>
      <p:sp>
        <p:nvSpPr>
          <p:cNvPr id="2" name="TextBox 1"/>
          <p:cNvSpPr txBox="1"/>
          <p:nvPr/>
        </p:nvSpPr>
        <p:spPr>
          <a:xfrm>
            <a:off x="251520" y="116632"/>
            <a:ext cx="8694712" cy="1015663"/>
          </a:xfrm>
          <a:prstGeom prst="rect">
            <a:avLst/>
          </a:prstGeom>
          <a:solidFill>
            <a:schemeClr val="tx1"/>
          </a:solidFill>
          <a:ln>
            <a:solidFill>
              <a:schemeClr val="accent1"/>
            </a:solidFill>
          </a:ln>
        </p:spPr>
        <p:txBody>
          <a:bodyPr wrap="square" rtlCol="0">
            <a:spAutoFit/>
          </a:bodyPr>
          <a:lstStyle/>
          <a:p>
            <a:r>
              <a:rPr lang="en-CA" sz="3000" b="1" dirty="0" smtClean="0">
                <a:solidFill>
                  <a:srgbClr val="FFC000"/>
                </a:solidFill>
              </a:rPr>
              <a:t>From </a:t>
            </a:r>
            <a:r>
              <a:rPr lang="en-CA" sz="3000" b="1" dirty="0">
                <a:solidFill>
                  <a:srgbClr val="FFC000"/>
                </a:solidFill>
              </a:rPr>
              <a:t>the text, what do we know </a:t>
            </a:r>
            <a:r>
              <a:rPr lang="en-CA" sz="3000" b="1" dirty="0" smtClean="0">
                <a:solidFill>
                  <a:srgbClr val="FFC000"/>
                </a:solidFill>
              </a:rPr>
              <a:t>about the group who end up distraught at missing the narrow door? </a:t>
            </a:r>
            <a:endParaRPr lang="en-CA" sz="3000" b="1" dirty="0">
              <a:solidFill>
                <a:srgbClr val="FFC000"/>
              </a:solidFill>
            </a:endParaRPr>
          </a:p>
        </p:txBody>
      </p:sp>
    </p:spTree>
    <p:extLst>
      <p:ext uri="{BB962C8B-B14F-4D97-AF65-F5344CB8AC3E}">
        <p14:creationId xmlns:p14="http://schemas.microsoft.com/office/powerpoint/2010/main" val="32138846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Related image"/>
          <p:cNvPicPr>
            <a:picLocks noChangeAspect="1" noChangeArrowheads="1"/>
          </p:cNvPicPr>
          <p:nvPr/>
        </p:nvPicPr>
        <p:blipFill rotWithShape="1">
          <a:blip r:embed="rId2">
            <a:extLst>
              <a:ext uri="{BEBA8EAE-BF5A-486C-A8C5-ECC9F3942E4B}">
                <a14:imgProps xmlns:a14="http://schemas.microsoft.com/office/drawing/2010/main">
                  <a14:imgLayer r:embed="rId3">
                    <a14:imgEffect>
                      <a14:brightnessContrast bright="-54000"/>
                    </a14:imgEffect>
                  </a14:imgLayer>
                </a14:imgProps>
              </a:ext>
              <a:ext uri="{28A0092B-C50C-407E-A947-70E740481C1C}">
                <a14:useLocalDpi xmlns:a14="http://schemas.microsoft.com/office/drawing/2010/main" val="0"/>
              </a:ext>
            </a:extLst>
          </a:blip>
          <a:srcRect l="2743" t="-1" b="1429"/>
          <a:stretch/>
        </p:blipFill>
        <p:spPr bwMode="auto">
          <a:xfrm>
            <a:off x="0" y="35954"/>
            <a:ext cx="9108504" cy="6777372"/>
          </a:xfrm>
          <a:prstGeom prst="rect">
            <a:avLst/>
          </a:prstGeom>
          <a:noFill/>
          <a:ln w="76200">
            <a:solidFill>
              <a:schemeClr val="accent1"/>
            </a:solidFill>
          </a:ln>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89756" y="188640"/>
            <a:ext cx="8946740" cy="6555641"/>
          </a:xfrm>
          <a:prstGeom prst="rect">
            <a:avLst/>
          </a:prstGeom>
          <a:noFill/>
        </p:spPr>
        <p:txBody>
          <a:bodyPr wrap="square" rtlCol="0">
            <a:spAutoFit/>
          </a:bodyPr>
          <a:lstStyle/>
          <a:p>
            <a:r>
              <a:rPr lang="en-CA" sz="2800" b="1" dirty="0">
                <a:solidFill>
                  <a:schemeClr val="bg1">
                    <a:lumMod val="95000"/>
                  </a:schemeClr>
                </a:solidFill>
                <a:effectLst>
                  <a:outerShdw blurRad="38100" dist="38100" dir="2700000" algn="tl">
                    <a:srgbClr val="000000">
                      <a:alpha val="43137"/>
                    </a:srgbClr>
                  </a:outerShdw>
                </a:effectLst>
              </a:rPr>
              <a:t>many, I tell you, will try to enter </a:t>
            </a:r>
            <a:r>
              <a:rPr lang="en-CA" sz="2800" b="1" dirty="0" smtClean="0">
                <a:solidFill>
                  <a:schemeClr val="bg1">
                    <a:lumMod val="95000"/>
                  </a:schemeClr>
                </a:solidFill>
                <a:effectLst>
                  <a:outerShdw blurRad="38100" dist="38100" dir="2700000" algn="tl">
                    <a:srgbClr val="000000">
                      <a:alpha val="43137"/>
                    </a:srgbClr>
                  </a:outerShdw>
                </a:effectLst>
              </a:rPr>
              <a:t>will </a:t>
            </a:r>
            <a:r>
              <a:rPr lang="en-CA" sz="2800" b="1" dirty="0">
                <a:solidFill>
                  <a:schemeClr val="bg1">
                    <a:lumMod val="95000"/>
                  </a:schemeClr>
                </a:solidFill>
                <a:effectLst>
                  <a:outerShdw blurRad="38100" dist="38100" dir="2700000" algn="tl">
                    <a:srgbClr val="000000">
                      <a:alpha val="43137"/>
                    </a:srgbClr>
                  </a:outerShdw>
                </a:effectLst>
              </a:rPr>
              <a:t>not be able to. 25 Once the owner of the house gets up and closes the door, you will stand outside knocking and pleading “Sir, open the door for us.” ‘But he will answer, “I don’t know you or where you come from.”</a:t>
            </a:r>
          </a:p>
          <a:p>
            <a:r>
              <a:rPr lang="en-CA" sz="2800" b="1" dirty="0">
                <a:solidFill>
                  <a:schemeClr val="bg1">
                    <a:lumMod val="95000"/>
                  </a:schemeClr>
                </a:solidFill>
                <a:effectLst>
                  <a:outerShdw blurRad="38100" dist="38100" dir="2700000" algn="tl">
                    <a:srgbClr val="000000">
                      <a:alpha val="43137"/>
                    </a:srgbClr>
                  </a:outerShdw>
                </a:effectLst>
              </a:rPr>
              <a:t>26 ‘Then you will say, “We ate and drank with you, and you taught in our streets.”  27 ‘But he will reply, “I don’t know you or where you come from</a:t>
            </a:r>
            <a:r>
              <a:rPr lang="en-CA" sz="2800" b="1" dirty="0" smtClean="0">
                <a:solidFill>
                  <a:schemeClr val="bg1">
                    <a:lumMod val="95000"/>
                  </a:schemeClr>
                </a:solidFill>
                <a:effectLst>
                  <a:outerShdw blurRad="38100" dist="38100" dir="2700000" algn="tl">
                    <a:srgbClr val="000000">
                      <a:alpha val="43137"/>
                    </a:srgbClr>
                  </a:outerShdw>
                </a:effectLst>
              </a:rPr>
              <a:t>. Away from me, all you evildoers!”   28 ‘</a:t>
            </a:r>
            <a:r>
              <a:rPr lang="en-CA" sz="2800" b="1" dirty="0">
                <a:solidFill>
                  <a:schemeClr val="bg1">
                    <a:lumMod val="95000"/>
                  </a:schemeClr>
                </a:solidFill>
                <a:effectLst>
                  <a:outerShdw blurRad="38100" dist="38100" dir="2700000" algn="tl">
                    <a:srgbClr val="000000">
                      <a:alpha val="43137"/>
                    </a:srgbClr>
                  </a:outerShdw>
                </a:effectLst>
              </a:rPr>
              <a:t>There will be weeping there, and gnashing of teeth, when you see Abraham, Isaac and Jacob and all the prophets in the kingdom of God, but you yourselves thrown out. 29 People will come from east and west and north and south, and will take their places at the feast in the kingdom of God. </a:t>
            </a:r>
            <a:r>
              <a:rPr lang="en-CA" sz="2800" b="1" dirty="0">
                <a:solidFill>
                  <a:srgbClr val="FFC000"/>
                </a:solidFill>
                <a:effectLst>
                  <a:outerShdw blurRad="38100" dist="38100" dir="2700000" algn="tl">
                    <a:srgbClr val="000000">
                      <a:alpha val="43137"/>
                    </a:srgbClr>
                  </a:outerShdw>
                </a:effectLst>
              </a:rPr>
              <a:t>30 Indeed there are those who are last who will be first, and first who will be last.’</a:t>
            </a:r>
          </a:p>
        </p:txBody>
      </p:sp>
      <p:sp>
        <p:nvSpPr>
          <p:cNvPr id="2" name="TextBox 1"/>
          <p:cNvSpPr txBox="1"/>
          <p:nvPr/>
        </p:nvSpPr>
        <p:spPr>
          <a:xfrm>
            <a:off x="251520" y="116632"/>
            <a:ext cx="8694712" cy="1015663"/>
          </a:xfrm>
          <a:prstGeom prst="rect">
            <a:avLst/>
          </a:prstGeom>
          <a:solidFill>
            <a:schemeClr val="tx1"/>
          </a:solidFill>
          <a:ln>
            <a:solidFill>
              <a:schemeClr val="accent1"/>
            </a:solidFill>
          </a:ln>
        </p:spPr>
        <p:txBody>
          <a:bodyPr wrap="square" rtlCol="0">
            <a:spAutoFit/>
          </a:bodyPr>
          <a:lstStyle/>
          <a:p>
            <a:r>
              <a:rPr lang="en-CA" sz="3000" b="1" dirty="0" smtClean="0">
                <a:solidFill>
                  <a:srgbClr val="FFC000"/>
                </a:solidFill>
              </a:rPr>
              <a:t>From </a:t>
            </a:r>
            <a:r>
              <a:rPr lang="en-CA" sz="3000" b="1" dirty="0">
                <a:solidFill>
                  <a:srgbClr val="FFC000"/>
                </a:solidFill>
              </a:rPr>
              <a:t>the text, what do we know </a:t>
            </a:r>
            <a:r>
              <a:rPr lang="en-CA" sz="3000" b="1" dirty="0" smtClean="0">
                <a:solidFill>
                  <a:srgbClr val="FFC000"/>
                </a:solidFill>
              </a:rPr>
              <a:t>about the group who end up distraught at missing the narrow door? </a:t>
            </a:r>
            <a:endParaRPr lang="en-CA" sz="3000" b="1" dirty="0">
              <a:solidFill>
                <a:srgbClr val="FFC000"/>
              </a:solidFill>
            </a:endParaRPr>
          </a:p>
        </p:txBody>
      </p:sp>
      <p:pic>
        <p:nvPicPr>
          <p:cNvPr id="6" name="Picture 2" descr="C:\Users\Paul\AppData\Local\Microsoft\Windows\INetCache\IE\MEPBB7ID\skotan-No-sign[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59632" y="509523"/>
            <a:ext cx="6075548" cy="60755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6158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 calcmode="lin" valueType="num">
                                      <p:cBhvr>
                                        <p:cTn id="9" dur="500" fill="hold"/>
                                        <p:tgtEl>
                                          <p:spTgt spid="6"/>
                                        </p:tgtEl>
                                        <p:attrNameLst>
                                          <p:attrName>style.rotation</p:attrName>
                                        </p:attrNameLst>
                                      </p:cBhvr>
                                      <p:tavLst>
                                        <p:tav tm="0">
                                          <p:val>
                                            <p:fltVal val="90"/>
                                          </p:val>
                                        </p:tav>
                                        <p:tav tm="100000">
                                          <p:val>
                                            <p:fltVal val="0"/>
                                          </p:val>
                                        </p:tav>
                                      </p:tavLst>
                                    </p:anim>
                                    <p:animEffect transition="in" filter="fade">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Related image"/>
          <p:cNvPicPr>
            <a:picLocks noChangeAspect="1" noChangeArrowheads="1"/>
          </p:cNvPicPr>
          <p:nvPr/>
        </p:nvPicPr>
        <p:blipFill rotWithShape="1">
          <a:blip r:embed="rId2">
            <a:extLst>
              <a:ext uri="{BEBA8EAE-BF5A-486C-A8C5-ECC9F3942E4B}">
                <a14:imgProps xmlns:a14="http://schemas.microsoft.com/office/drawing/2010/main">
                  <a14:imgLayer r:embed="rId3">
                    <a14:imgEffect>
                      <a14:brightnessContrast bright="-30000"/>
                    </a14:imgEffect>
                  </a14:imgLayer>
                </a14:imgProps>
              </a:ext>
              <a:ext uri="{28A0092B-C50C-407E-A947-70E740481C1C}">
                <a14:useLocalDpi xmlns:a14="http://schemas.microsoft.com/office/drawing/2010/main" val="0"/>
              </a:ext>
            </a:extLst>
          </a:blip>
          <a:srcRect l="2743" t="-1" b="1429"/>
          <a:stretch/>
        </p:blipFill>
        <p:spPr bwMode="auto">
          <a:xfrm>
            <a:off x="0" y="35954"/>
            <a:ext cx="9108504" cy="6777372"/>
          </a:xfrm>
          <a:prstGeom prst="rect">
            <a:avLst/>
          </a:prstGeom>
          <a:noFill/>
          <a:ln w="76200">
            <a:solidFill>
              <a:schemeClr val="accent1"/>
            </a:solidFill>
          </a:ln>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457908" y="260648"/>
            <a:ext cx="6192688" cy="553998"/>
          </a:xfrm>
          <a:prstGeom prst="rect">
            <a:avLst/>
          </a:prstGeom>
          <a:noFill/>
        </p:spPr>
        <p:txBody>
          <a:bodyPr wrap="square" rtlCol="0">
            <a:spAutoFit/>
          </a:bodyPr>
          <a:lstStyle/>
          <a:p>
            <a:pPr algn="ctr"/>
            <a:r>
              <a:rPr lang="en-CA" sz="3000" b="1" dirty="0">
                <a:solidFill>
                  <a:srgbClr val="FFC000"/>
                </a:solidFill>
                <a:effectLst>
                  <a:outerShdw blurRad="38100" dist="38100" dir="2700000" algn="tl">
                    <a:srgbClr val="000000">
                      <a:alpha val="43137"/>
                    </a:srgbClr>
                  </a:outerShdw>
                </a:effectLst>
              </a:rPr>
              <a:t>The Missed Door</a:t>
            </a:r>
          </a:p>
        </p:txBody>
      </p:sp>
      <p:sp>
        <p:nvSpPr>
          <p:cNvPr id="5" name="TextBox 4"/>
          <p:cNvSpPr txBox="1"/>
          <p:nvPr/>
        </p:nvSpPr>
        <p:spPr>
          <a:xfrm>
            <a:off x="321734" y="1052736"/>
            <a:ext cx="8352928" cy="1477328"/>
          </a:xfrm>
          <a:prstGeom prst="rect">
            <a:avLst/>
          </a:prstGeom>
          <a:noFill/>
          <a:ln w="57150">
            <a:solidFill>
              <a:schemeClr val="accent1"/>
            </a:solidFill>
          </a:ln>
        </p:spPr>
        <p:txBody>
          <a:bodyPr wrap="square" rtlCol="0">
            <a:spAutoFit/>
          </a:bodyPr>
          <a:lstStyle/>
          <a:p>
            <a:r>
              <a:rPr lang="en-CA" sz="3000" b="1" dirty="0" smtClean="0">
                <a:solidFill>
                  <a:prstClr val="white">
                    <a:lumMod val="95000"/>
                  </a:prstClr>
                </a:solidFill>
                <a:effectLst>
                  <a:outerShdw blurRad="38100" dist="38100" dir="2700000" algn="tl">
                    <a:srgbClr val="000000">
                      <a:alpha val="43137"/>
                    </a:srgbClr>
                  </a:outerShdw>
                </a:effectLst>
              </a:rPr>
              <a:t>What door were those excluded as evil doers trusting to get them into the realized Kingdom of God? </a:t>
            </a:r>
          </a:p>
        </p:txBody>
      </p:sp>
    </p:spTree>
    <p:extLst>
      <p:ext uri="{BB962C8B-B14F-4D97-AF65-F5344CB8AC3E}">
        <p14:creationId xmlns:p14="http://schemas.microsoft.com/office/powerpoint/2010/main" val="2669462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Related image"/>
          <p:cNvPicPr>
            <a:picLocks noChangeAspect="1" noChangeArrowheads="1"/>
          </p:cNvPicPr>
          <p:nvPr/>
        </p:nvPicPr>
        <p:blipFill rotWithShape="1">
          <a:blip r:embed="rId2">
            <a:extLst>
              <a:ext uri="{BEBA8EAE-BF5A-486C-A8C5-ECC9F3942E4B}">
                <a14:imgProps xmlns:a14="http://schemas.microsoft.com/office/drawing/2010/main">
                  <a14:imgLayer r:embed="rId3">
                    <a14:imgEffect>
                      <a14:brightnessContrast bright="-30000"/>
                    </a14:imgEffect>
                  </a14:imgLayer>
                </a14:imgProps>
              </a:ext>
              <a:ext uri="{28A0092B-C50C-407E-A947-70E740481C1C}">
                <a14:useLocalDpi xmlns:a14="http://schemas.microsoft.com/office/drawing/2010/main" val="0"/>
              </a:ext>
            </a:extLst>
          </a:blip>
          <a:srcRect l="2743" t="-1" b="1429"/>
          <a:stretch/>
        </p:blipFill>
        <p:spPr bwMode="auto">
          <a:xfrm>
            <a:off x="0" y="35954"/>
            <a:ext cx="9108504" cy="6777372"/>
          </a:xfrm>
          <a:prstGeom prst="rect">
            <a:avLst/>
          </a:prstGeom>
          <a:noFill/>
          <a:ln w="76200">
            <a:solidFill>
              <a:schemeClr val="accent1"/>
            </a:solidFill>
          </a:ln>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457908" y="260648"/>
            <a:ext cx="6192688" cy="553998"/>
          </a:xfrm>
          <a:prstGeom prst="rect">
            <a:avLst/>
          </a:prstGeom>
          <a:noFill/>
        </p:spPr>
        <p:txBody>
          <a:bodyPr wrap="square" rtlCol="0">
            <a:spAutoFit/>
          </a:bodyPr>
          <a:lstStyle/>
          <a:p>
            <a:pPr algn="ctr"/>
            <a:r>
              <a:rPr lang="en-CA" sz="3000" b="1" dirty="0">
                <a:solidFill>
                  <a:srgbClr val="FFC000"/>
                </a:solidFill>
                <a:effectLst>
                  <a:outerShdw blurRad="38100" dist="38100" dir="2700000" algn="tl">
                    <a:srgbClr val="000000">
                      <a:alpha val="43137"/>
                    </a:srgbClr>
                  </a:outerShdw>
                </a:effectLst>
              </a:rPr>
              <a:t>The </a:t>
            </a:r>
            <a:r>
              <a:rPr lang="en-CA" sz="3000" b="1" dirty="0" smtClean="0">
                <a:solidFill>
                  <a:srgbClr val="FFC000"/>
                </a:solidFill>
                <a:effectLst>
                  <a:outerShdw blurRad="38100" dist="38100" dir="2700000" algn="tl">
                    <a:srgbClr val="000000">
                      <a:alpha val="43137"/>
                    </a:srgbClr>
                  </a:outerShdw>
                </a:effectLst>
              </a:rPr>
              <a:t>Missed Door</a:t>
            </a:r>
            <a:endParaRPr lang="en-CA" sz="3000" b="1" dirty="0">
              <a:solidFill>
                <a:srgbClr val="FFC000"/>
              </a:solidFill>
              <a:effectLst>
                <a:outerShdw blurRad="38100" dist="38100" dir="2700000" algn="tl">
                  <a:srgbClr val="000000">
                    <a:alpha val="43137"/>
                  </a:srgbClr>
                </a:outerShdw>
              </a:effectLst>
            </a:endParaRPr>
          </a:p>
        </p:txBody>
      </p:sp>
      <p:sp>
        <p:nvSpPr>
          <p:cNvPr id="5" name="TextBox 4"/>
          <p:cNvSpPr txBox="1"/>
          <p:nvPr/>
        </p:nvSpPr>
        <p:spPr>
          <a:xfrm>
            <a:off x="321734" y="841936"/>
            <a:ext cx="8352928" cy="1938992"/>
          </a:xfrm>
          <a:prstGeom prst="rect">
            <a:avLst/>
          </a:prstGeom>
          <a:noFill/>
          <a:ln w="57150">
            <a:solidFill>
              <a:schemeClr val="accent1"/>
            </a:solidFill>
          </a:ln>
        </p:spPr>
        <p:txBody>
          <a:bodyPr wrap="square" rtlCol="0">
            <a:spAutoFit/>
          </a:bodyPr>
          <a:lstStyle/>
          <a:p>
            <a:r>
              <a:rPr lang="en-CA" sz="3000" b="1" dirty="0" smtClean="0">
                <a:solidFill>
                  <a:prstClr val="white">
                    <a:lumMod val="95000"/>
                  </a:prstClr>
                </a:solidFill>
                <a:effectLst>
                  <a:outerShdw blurRad="38100" dist="38100" dir="2700000" algn="tl">
                    <a:srgbClr val="000000">
                      <a:alpha val="43137"/>
                    </a:srgbClr>
                  </a:outerShdw>
                </a:effectLst>
              </a:rPr>
              <a:t>Those trusting in their </a:t>
            </a:r>
            <a:r>
              <a:rPr lang="en-CA" sz="3000" b="1" u="sng" dirty="0" smtClean="0">
                <a:solidFill>
                  <a:srgbClr val="FFC000"/>
                </a:solidFill>
                <a:effectLst>
                  <a:outerShdw blurRad="38100" dist="38100" dir="2700000" algn="tl">
                    <a:srgbClr val="000000">
                      <a:alpha val="43137"/>
                    </a:srgbClr>
                  </a:outerShdw>
                </a:effectLst>
              </a:rPr>
              <a:t>Abrahamic</a:t>
            </a:r>
            <a:r>
              <a:rPr lang="en-CA" sz="3000" b="1" dirty="0" smtClean="0">
                <a:solidFill>
                  <a:srgbClr val="FFC000"/>
                </a:solidFill>
                <a:effectLst>
                  <a:outerShdw blurRad="38100" dist="38100" dir="2700000" algn="tl">
                    <a:srgbClr val="000000">
                      <a:alpha val="43137"/>
                    </a:srgbClr>
                  </a:outerShdw>
                </a:effectLst>
              </a:rPr>
              <a:t> </a:t>
            </a:r>
            <a:r>
              <a:rPr lang="en-CA" sz="3000" b="1" u="sng" dirty="0" smtClean="0">
                <a:solidFill>
                  <a:srgbClr val="FFC000"/>
                </a:solidFill>
                <a:effectLst>
                  <a:outerShdw blurRad="38100" dist="38100" dir="2700000" algn="tl">
                    <a:srgbClr val="000000">
                      <a:alpha val="43137"/>
                    </a:srgbClr>
                  </a:outerShdw>
                </a:effectLst>
              </a:rPr>
              <a:t>lineage</a:t>
            </a:r>
            <a:r>
              <a:rPr lang="en-CA" sz="3000" b="1" dirty="0" smtClean="0">
                <a:solidFill>
                  <a:srgbClr val="FFC000"/>
                </a:solidFill>
                <a:effectLst>
                  <a:outerShdw blurRad="38100" dist="38100" dir="2700000" algn="tl">
                    <a:srgbClr val="000000">
                      <a:alpha val="43137"/>
                    </a:srgbClr>
                  </a:outerShdw>
                </a:effectLst>
              </a:rPr>
              <a:t> </a:t>
            </a:r>
            <a:r>
              <a:rPr lang="en-CA" sz="3000" b="1" dirty="0" smtClean="0">
                <a:solidFill>
                  <a:prstClr val="white">
                    <a:lumMod val="95000"/>
                  </a:prstClr>
                </a:solidFill>
                <a:effectLst>
                  <a:outerShdw blurRad="38100" dist="38100" dir="2700000" algn="tl">
                    <a:srgbClr val="000000">
                      <a:alpha val="43137"/>
                    </a:srgbClr>
                  </a:outerShdw>
                </a:effectLst>
              </a:rPr>
              <a:t>and/or mere familiarity with </a:t>
            </a:r>
            <a:r>
              <a:rPr lang="en-CA" sz="3000" b="1" u="sng" dirty="0" smtClean="0">
                <a:solidFill>
                  <a:srgbClr val="FFC000"/>
                </a:solidFill>
                <a:effectLst>
                  <a:outerShdw blurRad="38100" dist="38100" dir="2700000" algn="tl">
                    <a:srgbClr val="000000">
                      <a:alpha val="43137"/>
                    </a:srgbClr>
                  </a:outerShdw>
                </a:effectLst>
              </a:rPr>
              <a:t>Jesus</a:t>
            </a:r>
            <a:r>
              <a:rPr lang="en-CA" sz="3000" b="1" dirty="0" smtClean="0">
                <a:solidFill>
                  <a:prstClr val="white">
                    <a:lumMod val="95000"/>
                  </a:prstClr>
                </a:solidFill>
                <a:effectLst>
                  <a:outerShdw blurRad="38100" dist="38100" dir="2700000" algn="tl">
                    <a:srgbClr val="000000">
                      <a:alpha val="43137"/>
                    </a:srgbClr>
                  </a:outerShdw>
                </a:effectLst>
              </a:rPr>
              <a:t> and his teachings will be distraught over their exclusion as evil doers while </a:t>
            </a:r>
            <a:r>
              <a:rPr lang="en-CA" sz="3000" b="1" u="sng" dirty="0" smtClean="0">
                <a:solidFill>
                  <a:srgbClr val="FFC000"/>
                </a:solidFill>
                <a:effectLst>
                  <a:outerShdw blurRad="38100" dist="38100" dir="2700000" algn="tl">
                    <a:srgbClr val="000000">
                      <a:alpha val="43137"/>
                    </a:srgbClr>
                  </a:outerShdw>
                </a:effectLst>
              </a:rPr>
              <a:t>Gentiles</a:t>
            </a:r>
            <a:r>
              <a:rPr lang="en-CA" sz="3000" b="1" dirty="0" smtClean="0">
                <a:solidFill>
                  <a:prstClr val="white">
                    <a:lumMod val="95000"/>
                  </a:prstClr>
                </a:solidFill>
                <a:effectLst>
                  <a:outerShdw blurRad="38100" dist="38100" dir="2700000" algn="tl">
                    <a:srgbClr val="000000">
                      <a:alpha val="43137"/>
                    </a:srgbClr>
                  </a:outerShdw>
                </a:effectLst>
              </a:rPr>
              <a:t> enter God’s realized kingdom.</a:t>
            </a:r>
          </a:p>
        </p:txBody>
      </p:sp>
      <p:sp>
        <p:nvSpPr>
          <p:cNvPr id="3" name="TextBox 2"/>
          <p:cNvSpPr txBox="1"/>
          <p:nvPr/>
        </p:nvSpPr>
        <p:spPr>
          <a:xfrm>
            <a:off x="321734" y="3284984"/>
            <a:ext cx="8352928" cy="553998"/>
          </a:xfrm>
          <a:prstGeom prst="rect">
            <a:avLst/>
          </a:prstGeom>
          <a:noFill/>
        </p:spPr>
        <p:txBody>
          <a:bodyPr wrap="square" rtlCol="0">
            <a:spAutoFit/>
          </a:bodyPr>
          <a:lstStyle/>
          <a:p>
            <a:pPr marL="457200" indent="-457200">
              <a:buFont typeface="Wingdings" panose="05000000000000000000" pitchFamily="2" charset="2"/>
              <a:buChar char="Ø"/>
            </a:pPr>
            <a:r>
              <a:rPr lang="en-CA" sz="3000" b="1" dirty="0" smtClean="0">
                <a:solidFill>
                  <a:schemeClr val="bg1"/>
                </a:solidFill>
              </a:rPr>
              <a:t>Evil doers</a:t>
            </a:r>
            <a:endParaRPr lang="en-CA" sz="3000" b="1" dirty="0">
              <a:solidFill>
                <a:schemeClr val="bg1"/>
              </a:solidFill>
            </a:endParaRPr>
          </a:p>
        </p:txBody>
      </p:sp>
      <p:sp>
        <p:nvSpPr>
          <p:cNvPr id="6" name="TextBox 5"/>
          <p:cNvSpPr txBox="1"/>
          <p:nvPr/>
        </p:nvSpPr>
        <p:spPr>
          <a:xfrm>
            <a:off x="321734" y="3957789"/>
            <a:ext cx="8352928" cy="553998"/>
          </a:xfrm>
          <a:prstGeom prst="rect">
            <a:avLst/>
          </a:prstGeom>
          <a:noFill/>
        </p:spPr>
        <p:txBody>
          <a:bodyPr wrap="square" rtlCol="0">
            <a:spAutoFit/>
          </a:bodyPr>
          <a:lstStyle/>
          <a:p>
            <a:pPr marL="457200" indent="-457200">
              <a:buFont typeface="Wingdings" panose="05000000000000000000" pitchFamily="2" charset="2"/>
              <a:buChar char="Ø"/>
            </a:pPr>
            <a:r>
              <a:rPr lang="en-CA" sz="3000" b="1" dirty="0" smtClean="0">
                <a:solidFill>
                  <a:schemeClr val="bg1"/>
                </a:solidFill>
              </a:rPr>
              <a:t>I never knew you </a:t>
            </a:r>
            <a:endParaRPr lang="en-CA" sz="3000" b="1" dirty="0">
              <a:solidFill>
                <a:schemeClr val="bg1"/>
              </a:solidFill>
            </a:endParaRPr>
          </a:p>
        </p:txBody>
      </p:sp>
      <p:sp>
        <p:nvSpPr>
          <p:cNvPr id="7" name="TextBox 6"/>
          <p:cNvSpPr txBox="1"/>
          <p:nvPr/>
        </p:nvSpPr>
        <p:spPr>
          <a:xfrm>
            <a:off x="321734" y="4653136"/>
            <a:ext cx="8352928" cy="553998"/>
          </a:xfrm>
          <a:prstGeom prst="rect">
            <a:avLst/>
          </a:prstGeom>
          <a:noFill/>
        </p:spPr>
        <p:txBody>
          <a:bodyPr wrap="square" rtlCol="0">
            <a:spAutoFit/>
          </a:bodyPr>
          <a:lstStyle/>
          <a:p>
            <a:pPr marL="457200" indent="-457200">
              <a:buFont typeface="Wingdings" panose="05000000000000000000" pitchFamily="2" charset="2"/>
              <a:buChar char="Ø"/>
            </a:pPr>
            <a:r>
              <a:rPr lang="en-CA" sz="3000" b="1" dirty="0" smtClean="0">
                <a:solidFill>
                  <a:schemeClr val="bg1"/>
                </a:solidFill>
              </a:rPr>
              <a:t>They thought they were in. </a:t>
            </a:r>
            <a:endParaRPr lang="en-CA" sz="3000" b="1" dirty="0">
              <a:solidFill>
                <a:schemeClr val="bg1"/>
              </a:solidFill>
            </a:endParaRPr>
          </a:p>
        </p:txBody>
      </p:sp>
      <p:pic>
        <p:nvPicPr>
          <p:cNvPr id="8" name="Picture 2" descr="C:\Users\Paul\AppData\Local\Microsoft\Windows\INetCache\IE\PKW5MLVS\No_icon_red.svg[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1600" y="3062565"/>
            <a:ext cx="2863877" cy="28638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83426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32"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circle(out)">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Related image"/>
          <p:cNvPicPr>
            <a:picLocks noChangeAspect="1" noChangeArrowheads="1"/>
          </p:cNvPicPr>
          <p:nvPr/>
        </p:nvPicPr>
        <p:blipFill rotWithShape="1">
          <a:blip r:embed="rId2">
            <a:extLst>
              <a:ext uri="{BEBA8EAE-BF5A-486C-A8C5-ECC9F3942E4B}">
                <a14:imgProps xmlns:a14="http://schemas.microsoft.com/office/drawing/2010/main">
                  <a14:imgLayer r:embed="rId3">
                    <a14:imgEffect>
                      <a14:brightnessContrast bright="-50000"/>
                    </a14:imgEffect>
                  </a14:imgLayer>
                </a14:imgProps>
              </a:ext>
              <a:ext uri="{28A0092B-C50C-407E-A947-70E740481C1C}">
                <a14:useLocalDpi xmlns:a14="http://schemas.microsoft.com/office/drawing/2010/main" val="0"/>
              </a:ext>
            </a:extLst>
          </a:blip>
          <a:srcRect l="2743" t="-1" b="1429"/>
          <a:stretch/>
        </p:blipFill>
        <p:spPr bwMode="auto">
          <a:xfrm>
            <a:off x="0" y="35954"/>
            <a:ext cx="9108504" cy="6777372"/>
          </a:xfrm>
          <a:prstGeom prst="rect">
            <a:avLst/>
          </a:prstGeom>
          <a:noFill/>
          <a:ln w="76200">
            <a:solidFill>
              <a:schemeClr val="accent1"/>
            </a:solidFill>
          </a:ln>
          <a:extLst>
            <a:ext uri="{909E8E84-426E-40DD-AFC4-6F175D3DCCD1}">
              <a14:hiddenFill xmlns:a14="http://schemas.microsoft.com/office/drawing/2010/main">
                <a:solidFill>
                  <a:srgbClr val="FFFFFF"/>
                </a:solidFill>
              </a14:hiddenFill>
            </a:ext>
          </a:extLst>
        </p:spPr>
      </p:pic>
      <p:pic>
        <p:nvPicPr>
          <p:cNvPr id="5122" name="Picture 2" descr="C:\Users\Paul\AppData\Local\Microsoft\Windows\INetCache\IE\PKW5MLVS\No_icon_red.svg[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59632" y="3570097"/>
            <a:ext cx="1871142" cy="187114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457908" y="260648"/>
            <a:ext cx="6192688" cy="553998"/>
          </a:xfrm>
          <a:prstGeom prst="rect">
            <a:avLst/>
          </a:prstGeom>
          <a:noFill/>
        </p:spPr>
        <p:txBody>
          <a:bodyPr wrap="square" rtlCol="0">
            <a:spAutoFit/>
          </a:bodyPr>
          <a:lstStyle/>
          <a:p>
            <a:pPr algn="ctr"/>
            <a:r>
              <a:rPr lang="en-CA" sz="3000" b="1" dirty="0">
                <a:solidFill>
                  <a:srgbClr val="FFC000"/>
                </a:solidFill>
                <a:effectLst>
                  <a:outerShdw blurRad="38100" dist="38100" dir="2700000" algn="tl">
                    <a:srgbClr val="000000">
                      <a:alpha val="43137"/>
                    </a:srgbClr>
                  </a:outerShdw>
                </a:effectLst>
              </a:rPr>
              <a:t>The </a:t>
            </a:r>
            <a:r>
              <a:rPr lang="en-CA" sz="3000" b="1" dirty="0" smtClean="0">
                <a:solidFill>
                  <a:srgbClr val="FFC000"/>
                </a:solidFill>
                <a:effectLst>
                  <a:outerShdw blurRad="38100" dist="38100" dir="2700000" algn="tl">
                    <a:srgbClr val="000000">
                      <a:alpha val="43137"/>
                    </a:srgbClr>
                  </a:outerShdw>
                </a:effectLst>
              </a:rPr>
              <a:t>Missed Door Today</a:t>
            </a:r>
            <a:endParaRPr lang="en-CA" sz="3000" b="1" dirty="0">
              <a:solidFill>
                <a:srgbClr val="FFC000"/>
              </a:solidFill>
              <a:effectLst>
                <a:outerShdw blurRad="38100" dist="38100" dir="2700000" algn="tl">
                  <a:srgbClr val="000000">
                    <a:alpha val="43137"/>
                  </a:srgbClr>
                </a:outerShdw>
              </a:effectLst>
            </a:endParaRPr>
          </a:p>
        </p:txBody>
      </p:sp>
      <p:sp>
        <p:nvSpPr>
          <p:cNvPr id="2" name="TextBox 1"/>
          <p:cNvSpPr txBox="1"/>
          <p:nvPr/>
        </p:nvSpPr>
        <p:spPr>
          <a:xfrm>
            <a:off x="323528" y="908720"/>
            <a:ext cx="8640960" cy="1938992"/>
          </a:xfrm>
          <a:prstGeom prst="rect">
            <a:avLst/>
          </a:prstGeom>
          <a:noFill/>
          <a:ln w="57150">
            <a:solidFill>
              <a:srgbClr val="FF0000"/>
            </a:solidFill>
          </a:ln>
        </p:spPr>
        <p:txBody>
          <a:bodyPr wrap="square" rtlCol="0">
            <a:spAutoFit/>
          </a:bodyPr>
          <a:lstStyle/>
          <a:p>
            <a:r>
              <a:rPr lang="en-CA" sz="3000" b="1" dirty="0" smtClean="0">
                <a:solidFill>
                  <a:schemeClr val="bg1"/>
                </a:solidFill>
                <a:effectLst>
                  <a:outerShdw blurRad="38100" dist="38100" dir="2700000" algn="tl">
                    <a:srgbClr val="000000">
                      <a:alpha val="43137"/>
                    </a:srgbClr>
                  </a:outerShdw>
                </a:effectLst>
              </a:rPr>
              <a:t>Those presuming upon their </a:t>
            </a:r>
            <a:r>
              <a:rPr lang="en-CA" sz="3000" b="1" u="sng" dirty="0" smtClean="0">
                <a:solidFill>
                  <a:schemeClr val="bg1"/>
                </a:solidFill>
                <a:effectLst>
                  <a:outerShdw blurRad="38100" dist="38100" dir="2700000" algn="tl">
                    <a:srgbClr val="000000">
                      <a:alpha val="43137"/>
                    </a:srgbClr>
                  </a:outerShdw>
                </a:effectLst>
              </a:rPr>
              <a:t>religious</a:t>
            </a:r>
            <a:r>
              <a:rPr lang="en-CA" sz="3000" b="1" dirty="0" smtClean="0">
                <a:solidFill>
                  <a:schemeClr val="bg1"/>
                </a:solidFill>
                <a:effectLst>
                  <a:outerShdw blurRad="38100" dist="38100" dir="2700000" algn="tl">
                    <a:srgbClr val="000000">
                      <a:alpha val="43137"/>
                    </a:srgbClr>
                  </a:outerShdw>
                </a:effectLst>
              </a:rPr>
              <a:t> heritage or mere familiarity with </a:t>
            </a:r>
            <a:r>
              <a:rPr lang="en-CA" sz="3000" b="1" u="sng" dirty="0" smtClean="0">
                <a:solidFill>
                  <a:schemeClr val="bg1"/>
                </a:solidFill>
                <a:effectLst>
                  <a:outerShdw blurRad="38100" dist="38100" dir="2700000" algn="tl">
                    <a:srgbClr val="000000">
                      <a:alpha val="43137"/>
                    </a:srgbClr>
                  </a:outerShdw>
                </a:effectLst>
              </a:rPr>
              <a:t>Jesus</a:t>
            </a:r>
            <a:r>
              <a:rPr lang="en-CA" sz="3000" b="1" dirty="0" smtClean="0">
                <a:solidFill>
                  <a:schemeClr val="bg1"/>
                </a:solidFill>
                <a:effectLst>
                  <a:outerShdw blurRad="38100" dist="38100" dir="2700000" algn="tl">
                    <a:srgbClr val="000000">
                      <a:alpha val="43137"/>
                    </a:srgbClr>
                  </a:outerShdw>
                </a:effectLst>
              </a:rPr>
              <a:t> and his teachings will be distraught over their exclusion from God’s kingdom as evil doers while others are included instead. </a:t>
            </a:r>
            <a:endParaRPr lang="en-CA" sz="3000" b="1" dirty="0">
              <a:solidFill>
                <a:schemeClr val="bg1"/>
              </a:solidFill>
              <a:effectLst>
                <a:outerShdw blurRad="38100" dist="38100" dir="2700000" algn="tl">
                  <a:srgbClr val="000000">
                    <a:alpha val="43137"/>
                  </a:srgbClr>
                </a:outerShdw>
              </a:effectLst>
            </a:endParaRPr>
          </a:p>
        </p:txBody>
      </p:sp>
      <p:sp>
        <p:nvSpPr>
          <p:cNvPr id="3" name="TextBox 2"/>
          <p:cNvSpPr txBox="1"/>
          <p:nvPr/>
        </p:nvSpPr>
        <p:spPr>
          <a:xfrm>
            <a:off x="3634830" y="3284984"/>
            <a:ext cx="5185642" cy="1015663"/>
          </a:xfrm>
          <a:prstGeom prst="rect">
            <a:avLst/>
          </a:prstGeom>
          <a:noFill/>
        </p:spPr>
        <p:txBody>
          <a:bodyPr wrap="square" rtlCol="0">
            <a:spAutoFit/>
          </a:bodyPr>
          <a:lstStyle/>
          <a:p>
            <a:r>
              <a:rPr lang="en-CA" sz="3000" b="1" dirty="0">
                <a:solidFill>
                  <a:schemeClr val="bg1"/>
                </a:solidFill>
                <a:effectLst>
                  <a:outerShdw blurRad="38100" dist="38100" dir="2700000" algn="tl">
                    <a:srgbClr val="000000">
                      <a:alpha val="43137"/>
                    </a:srgbClr>
                  </a:outerShdw>
                </a:effectLst>
              </a:rPr>
              <a:t>What </a:t>
            </a:r>
            <a:r>
              <a:rPr lang="en-CA" sz="3000" b="1" dirty="0" smtClean="0">
                <a:solidFill>
                  <a:schemeClr val="bg1"/>
                </a:solidFill>
                <a:effectLst>
                  <a:outerShdw blurRad="38100" dist="38100" dir="2700000" algn="tl">
                    <a:srgbClr val="000000">
                      <a:alpha val="43137"/>
                    </a:srgbClr>
                  </a:outerShdw>
                </a:effectLst>
              </a:rPr>
              <a:t>dangers lie behind or within familiarity?   </a:t>
            </a:r>
            <a:endParaRPr lang="en-CA" sz="30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3411897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Related image"/>
          <p:cNvPicPr>
            <a:picLocks noChangeAspect="1" noChangeArrowheads="1"/>
          </p:cNvPicPr>
          <p:nvPr/>
        </p:nvPicPr>
        <p:blipFill rotWithShape="1">
          <a:blip r:embed="rId2">
            <a:extLst>
              <a:ext uri="{BEBA8EAE-BF5A-486C-A8C5-ECC9F3942E4B}">
                <a14:imgProps xmlns:a14="http://schemas.microsoft.com/office/drawing/2010/main">
                  <a14:imgLayer r:embed="rId3">
                    <a14:imgEffect>
                      <a14:brightnessContrast bright="-50000"/>
                    </a14:imgEffect>
                  </a14:imgLayer>
                </a14:imgProps>
              </a:ext>
              <a:ext uri="{28A0092B-C50C-407E-A947-70E740481C1C}">
                <a14:useLocalDpi xmlns:a14="http://schemas.microsoft.com/office/drawing/2010/main" val="0"/>
              </a:ext>
            </a:extLst>
          </a:blip>
          <a:srcRect l="2743" t="-1" b="1429"/>
          <a:stretch/>
        </p:blipFill>
        <p:spPr bwMode="auto">
          <a:xfrm>
            <a:off x="0" y="35954"/>
            <a:ext cx="9108504" cy="6777372"/>
          </a:xfrm>
          <a:prstGeom prst="rect">
            <a:avLst/>
          </a:prstGeom>
          <a:noFill/>
          <a:ln w="76200">
            <a:solidFill>
              <a:schemeClr val="accent1"/>
            </a:solidFill>
          </a:ln>
          <a:extLst>
            <a:ext uri="{909E8E84-426E-40DD-AFC4-6F175D3DCCD1}">
              <a14:hiddenFill xmlns:a14="http://schemas.microsoft.com/office/drawing/2010/main">
                <a:solidFill>
                  <a:srgbClr val="FFFFFF"/>
                </a:solidFill>
              </a14:hiddenFill>
            </a:ext>
          </a:extLst>
        </p:spPr>
      </p:pic>
      <p:pic>
        <p:nvPicPr>
          <p:cNvPr id="5122" name="Picture 2" descr="C:\Users\Paul\AppData\Local\Microsoft\Windows\INetCache\IE\PKW5MLVS\No_icon_red.svg[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59632" y="3570097"/>
            <a:ext cx="1871142" cy="1871142"/>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537952" y="332656"/>
            <a:ext cx="7850471" cy="1015663"/>
          </a:xfrm>
          <a:prstGeom prst="rect">
            <a:avLst/>
          </a:prstGeom>
          <a:noFill/>
        </p:spPr>
        <p:txBody>
          <a:bodyPr wrap="square" rtlCol="0">
            <a:spAutoFit/>
          </a:bodyPr>
          <a:lstStyle/>
          <a:p>
            <a:r>
              <a:rPr lang="en-CA" sz="3000" b="1" dirty="0">
                <a:solidFill>
                  <a:schemeClr val="bg1"/>
                </a:solidFill>
                <a:effectLst>
                  <a:outerShdw blurRad="38100" dist="38100" dir="2700000" algn="tl">
                    <a:srgbClr val="000000">
                      <a:alpha val="43137"/>
                    </a:srgbClr>
                  </a:outerShdw>
                </a:effectLst>
              </a:rPr>
              <a:t>What false doors are people presuming will gain them access to heaven? </a:t>
            </a:r>
          </a:p>
        </p:txBody>
      </p:sp>
      <p:sp>
        <p:nvSpPr>
          <p:cNvPr id="5" name="TextBox 4"/>
          <p:cNvSpPr txBox="1"/>
          <p:nvPr/>
        </p:nvSpPr>
        <p:spPr>
          <a:xfrm>
            <a:off x="2915816" y="1772816"/>
            <a:ext cx="5040559" cy="553998"/>
          </a:xfrm>
          <a:prstGeom prst="rect">
            <a:avLst/>
          </a:prstGeom>
          <a:noFill/>
        </p:spPr>
        <p:txBody>
          <a:bodyPr wrap="square" rtlCol="0">
            <a:spAutoFit/>
          </a:bodyPr>
          <a:lstStyle/>
          <a:p>
            <a:pPr marL="457200" indent="-457200">
              <a:buFont typeface="Wingdings" panose="05000000000000000000" pitchFamily="2" charset="2"/>
              <a:buChar char="q"/>
            </a:pPr>
            <a:r>
              <a:rPr lang="en-CA" sz="3000" b="1" dirty="0" smtClean="0">
                <a:solidFill>
                  <a:schemeClr val="bg1"/>
                </a:solidFill>
                <a:effectLst>
                  <a:outerShdw blurRad="38100" dist="38100" dir="2700000" algn="tl">
                    <a:srgbClr val="000000">
                      <a:alpha val="43137"/>
                    </a:srgbClr>
                  </a:outerShdw>
                </a:effectLst>
              </a:rPr>
              <a:t>Good living/Good deeds</a:t>
            </a:r>
            <a:endParaRPr lang="en-CA" sz="3000" b="1" dirty="0">
              <a:solidFill>
                <a:schemeClr val="bg1"/>
              </a:solidFill>
              <a:effectLst>
                <a:outerShdw blurRad="38100" dist="38100" dir="2700000" algn="tl">
                  <a:srgbClr val="000000">
                    <a:alpha val="43137"/>
                  </a:srgbClr>
                </a:outerShdw>
              </a:effectLst>
            </a:endParaRPr>
          </a:p>
        </p:txBody>
      </p:sp>
      <p:sp>
        <p:nvSpPr>
          <p:cNvPr id="8" name="TextBox 7"/>
          <p:cNvSpPr txBox="1"/>
          <p:nvPr/>
        </p:nvSpPr>
        <p:spPr>
          <a:xfrm>
            <a:off x="2914938" y="2326814"/>
            <a:ext cx="5040559" cy="553998"/>
          </a:xfrm>
          <a:prstGeom prst="rect">
            <a:avLst/>
          </a:prstGeom>
          <a:noFill/>
        </p:spPr>
        <p:txBody>
          <a:bodyPr wrap="square" rtlCol="0">
            <a:spAutoFit/>
          </a:bodyPr>
          <a:lstStyle/>
          <a:p>
            <a:pPr marL="457200" indent="-457200">
              <a:buFont typeface="Wingdings" panose="05000000000000000000" pitchFamily="2" charset="2"/>
              <a:buChar char="q"/>
            </a:pPr>
            <a:r>
              <a:rPr lang="en-CA" sz="3000" b="1" dirty="0" smtClean="0">
                <a:solidFill>
                  <a:schemeClr val="bg1"/>
                </a:solidFill>
                <a:effectLst>
                  <a:outerShdw blurRad="38100" dist="38100" dir="2700000" algn="tl">
                    <a:srgbClr val="000000">
                      <a:alpha val="43137"/>
                    </a:srgbClr>
                  </a:outerShdw>
                </a:effectLst>
              </a:rPr>
              <a:t>Other religions</a:t>
            </a:r>
            <a:endParaRPr lang="en-CA" sz="3000" b="1" dirty="0">
              <a:solidFill>
                <a:schemeClr val="bg1"/>
              </a:solidFill>
              <a:effectLst>
                <a:outerShdw blurRad="38100" dist="38100" dir="2700000" algn="tl">
                  <a:srgbClr val="000000">
                    <a:alpha val="43137"/>
                  </a:srgbClr>
                </a:outerShdw>
              </a:effectLst>
            </a:endParaRPr>
          </a:p>
        </p:txBody>
      </p:sp>
      <p:sp>
        <p:nvSpPr>
          <p:cNvPr id="9" name="TextBox 8"/>
          <p:cNvSpPr txBox="1"/>
          <p:nvPr/>
        </p:nvSpPr>
        <p:spPr>
          <a:xfrm>
            <a:off x="2914937" y="2880812"/>
            <a:ext cx="5040559" cy="553998"/>
          </a:xfrm>
          <a:prstGeom prst="rect">
            <a:avLst/>
          </a:prstGeom>
          <a:noFill/>
        </p:spPr>
        <p:txBody>
          <a:bodyPr wrap="square" rtlCol="0">
            <a:spAutoFit/>
          </a:bodyPr>
          <a:lstStyle/>
          <a:p>
            <a:pPr marL="457200" indent="-457200">
              <a:buFont typeface="Wingdings" panose="05000000000000000000" pitchFamily="2" charset="2"/>
              <a:buChar char="q"/>
            </a:pPr>
            <a:r>
              <a:rPr lang="en-CA" sz="3000" b="1" dirty="0" smtClean="0">
                <a:solidFill>
                  <a:schemeClr val="bg1"/>
                </a:solidFill>
                <a:effectLst>
                  <a:outerShdw blurRad="38100" dist="38100" dir="2700000" algn="tl">
                    <a:srgbClr val="000000">
                      <a:alpha val="43137"/>
                    </a:srgbClr>
                  </a:outerShdw>
                </a:effectLst>
              </a:rPr>
              <a:t>‘Christian’ cults</a:t>
            </a:r>
            <a:endParaRPr lang="en-CA" sz="3000" b="1" dirty="0">
              <a:solidFill>
                <a:schemeClr val="bg1"/>
              </a:solidFill>
              <a:effectLst>
                <a:outerShdw blurRad="38100" dist="38100" dir="2700000" algn="tl">
                  <a:srgbClr val="000000">
                    <a:alpha val="43137"/>
                  </a:srgbClr>
                </a:outerShdw>
              </a:effectLst>
            </a:endParaRPr>
          </a:p>
        </p:txBody>
      </p:sp>
      <p:sp>
        <p:nvSpPr>
          <p:cNvPr id="10" name="TextBox 9"/>
          <p:cNvSpPr txBox="1"/>
          <p:nvPr/>
        </p:nvSpPr>
        <p:spPr>
          <a:xfrm>
            <a:off x="2915816" y="3434810"/>
            <a:ext cx="6192688" cy="553998"/>
          </a:xfrm>
          <a:prstGeom prst="rect">
            <a:avLst/>
          </a:prstGeom>
          <a:noFill/>
        </p:spPr>
        <p:txBody>
          <a:bodyPr wrap="square" rtlCol="0">
            <a:spAutoFit/>
          </a:bodyPr>
          <a:lstStyle/>
          <a:p>
            <a:pPr marL="457200" indent="-457200">
              <a:buFont typeface="Wingdings" panose="05000000000000000000" pitchFamily="2" charset="2"/>
              <a:buChar char="q"/>
            </a:pPr>
            <a:r>
              <a:rPr lang="en-CA" sz="3000" b="1" dirty="0" smtClean="0">
                <a:solidFill>
                  <a:srgbClr val="FFC000"/>
                </a:solidFill>
                <a:effectLst>
                  <a:outerShdw blurRad="38100" dist="38100" dir="2700000" algn="tl">
                    <a:srgbClr val="000000">
                      <a:alpha val="43137"/>
                    </a:srgbClr>
                  </a:outerShdw>
                </a:effectLst>
              </a:rPr>
              <a:t>Born into Christian family/heritage</a:t>
            </a:r>
            <a:endParaRPr lang="en-CA" sz="3000" b="1" dirty="0">
              <a:solidFill>
                <a:srgbClr val="FFC000"/>
              </a:solidFill>
              <a:effectLst>
                <a:outerShdw blurRad="38100" dist="38100" dir="2700000" algn="tl">
                  <a:srgbClr val="000000">
                    <a:alpha val="43137"/>
                  </a:srgbClr>
                </a:outerShdw>
              </a:effectLst>
            </a:endParaRPr>
          </a:p>
        </p:txBody>
      </p:sp>
      <p:sp>
        <p:nvSpPr>
          <p:cNvPr id="11" name="TextBox 10"/>
          <p:cNvSpPr txBox="1"/>
          <p:nvPr/>
        </p:nvSpPr>
        <p:spPr>
          <a:xfrm>
            <a:off x="2914936" y="3988808"/>
            <a:ext cx="5040559" cy="553998"/>
          </a:xfrm>
          <a:prstGeom prst="rect">
            <a:avLst/>
          </a:prstGeom>
          <a:noFill/>
        </p:spPr>
        <p:txBody>
          <a:bodyPr wrap="square" rtlCol="0">
            <a:spAutoFit/>
          </a:bodyPr>
          <a:lstStyle/>
          <a:p>
            <a:pPr marL="457200" indent="-457200">
              <a:buFont typeface="Wingdings" panose="05000000000000000000" pitchFamily="2" charset="2"/>
              <a:buChar char="q"/>
            </a:pPr>
            <a:r>
              <a:rPr lang="en-CA" sz="3000" b="1" dirty="0" smtClean="0">
                <a:solidFill>
                  <a:srgbClr val="FFC000"/>
                </a:solidFill>
                <a:effectLst>
                  <a:outerShdw blurRad="38100" dist="38100" dir="2700000" algn="tl">
                    <a:srgbClr val="000000">
                      <a:alpha val="43137"/>
                    </a:srgbClr>
                  </a:outerShdw>
                </a:effectLst>
              </a:rPr>
              <a:t>Church attendance</a:t>
            </a:r>
            <a:endParaRPr lang="en-CA" sz="3000" b="1" dirty="0">
              <a:solidFill>
                <a:srgbClr val="FFC000"/>
              </a:solidFill>
              <a:effectLst>
                <a:outerShdw blurRad="38100" dist="38100" dir="2700000" algn="tl">
                  <a:srgbClr val="000000">
                    <a:alpha val="43137"/>
                  </a:srgbClr>
                </a:outerShdw>
              </a:effectLst>
            </a:endParaRPr>
          </a:p>
        </p:txBody>
      </p:sp>
      <p:sp>
        <p:nvSpPr>
          <p:cNvPr id="12" name="TextBox 11"/>
          <p:cNvSpPr txBox="1"/>
          <p:nvPr/>
        </p:nvSpPr>
        <p:spPr>
          <a:xfrm>
            <a:off x="2907123" y="4548025"/>
            <a:ext cx="5040559" cy="553998"/>
          </a:xfrm>
          <a:prstGeom prst="rect">
            <a:avLst/>
          </a:prstGeom>
          <a:noFill/>
        </p:spPr>
        <p:txBody>
          <a:bodyPr wrap="square" rtlCol="0">
            <a:spAutoFit/>
          </a:bodyPr>
          <a:lstStyle/>
          <a:p>
            <a:pPr marL="457200" indent="-457200">
              <a:buFont typeface="Wingdings" panose="05000000000000000000" pitchFamily="2" charset="2"/>
              <a:buChar char="q"/>
            </a:pPr>
            <a:r>
              <a:rPr lang="en-CA" sz="3000" b="1" dirty="0" smtClean="0">
                <a:solidFill>
                  <a:srgbClr val="FFC000"/>
                </a:solidFill>
                <a:effectLst>
                  <a:outerShdw blurRad="38100" dist="38100" dir="2700000" algn="tl">
                    <a:srgbClr val="000000">
                      <a:alpha val="43137"/>
                    </a:srgbClr>
                  </a:outerShdw>
                </a:effectLst>
              </a:rPr>
              <a:t>Serving in the church</a:t>
            </a:r>
            <a:endParaRPr lang="en-CA" sz="3000" b="1" dirty="0">
              <a:solidFill>
                <a:srgbClr val="FFC000"/>
              </a:solidFill>
              <a:effectLst>
                <a:outerShdw blurRad="38100" dist="38100" dir="2700000" algn="tl">
                  <a:srgbClr val="000000">
                    <a:alpha val="43137"/>
                  </a:srgbClr>
                </a:outerShdw>
              </a:effectLst>
            </a:endParaRPr>
          </a:p>
        </p:txBody>
      </p:sp>
      <p:sp>
        <p:nvSpPr>
          <p:cNvPr id="13" name="TextBox 12"/>
          <p:cNvSpPr txBox="1"/>
          <p:nvPr/>
        </p:nvSpPr>
        <p:spPr>
          <a:xfrm>
            <a:off x="2907122" y="5102023"/>
            <a:ext cx="5841342" cy="553998"/>
          </a:xfrm>
          <a:prstGeom prst="rect">
            <a:avLst/>
          </a:prstGeom>
          <a:noFill/>
        </p:spPr>
        <p:txBody>
          <a:bodyPr wrap="square" rtlCol="0">
            <a:spAutoFit/>
          </a:bodyPr>
          <a:lstStyle/>
          <a:p>
            <a:pPr marL="457200" indent="-457200">
              <a:buFont typeface="Wingdings" panose="05000000000000000000" pitchFamily="2" charset="2"/>
              <a:buChar char="q"/>
            </a:pPr>
            <a:r>
              <a:rPr lang="en-CA" sz="3000" b="1" dirty="0" smtClean="0">
                <a:solidFill>
                  <a:srgbClr val="FFC000"/>
                </a:solidFill>
                <a:effectLst>
                  <a:outerShdw blurRad="38100" dist="38100" dir="2700000" algn="tl">
                    <a:srgbClr val="000000">
                      <a:alpha val="43137"/>
                    </a:srgbClr>
                  </a:outerShdw>
                </a:effectLst>
              </a:rPr>
              <a:t>Attending fellowship events</a:t>
            </a:r>
            <a:endParaRPr lang="en-CA" sz="3000" b="1" dirty="0">
              <a:solidFill>
                <a:srgbClr val="FFC000"/>
              </a:solidFill>
              <a:effectLst>
                <a:outerShdw blurRad="38100" dist="38100" dir="2700000" algn="tl">
                  <a:srgbClr val="000000">
                    <a:alpha val="43137"/>
                  </a:srgbClr>
                </a:outerShdw>
              </a:effectLst>
            </a:endParaRPr>
          </a:p>
        </p:txBody>
      </p:sp>
      <p:sp>
        <p:nvSpPr>
          <p:cNvPr id="14" name="TextBox 13"/>
          <p:cNvSpPr txBox="1"/>
          <p:nvPr/>
        </p:nvSpPr>
        <p:spPr>
          <a:xfrm>
            <a:off x="2915816" y="5656021"/>
            <a:ext cx="5841342" cy="553998"/>
          </a:xfrm>
          <a:prstGeom prst="rect">
            <a:avLst/>
          </a:prstGeom>
          <a:noFill/>
        </p:spPr>
        <p:txBody>
          <a:bodyPr wrap="square" rtlCol="0">
            <a:spAutoFit/>
          </a:bodyPr>
          <a:lstStyle/>
          <a:p>
            <a:pPr marL="457200" indent="-457200">
              <a:buFont typeface="Wingdings" panose="05000000000000000000" pitchFamily="2" charset="2"/>
              <a:buChar char="q"/>
            </a:pPr>
            <a:r>
              <a:rPr lang="en-CA" sz="3000" b="1" dirty="0" smtClean="0">
                <a:solidFill>
                  <a:srgbClr val="FFC000"/>
                </a:solidFill>
                <a:effectLst>
                  <a:outerShdw blurRad="38100" dist="38100" dir="2700000" algn="tl">
                    <a:srgbClr val="000000">
                      <a:alpha val="43137"/>
                    </a:srgbClr>
                  </a:outerShdw>
                </a:effectLst>
              </a:rPr>
              <a:t>Bible studies/theological degree</a:t>
            </a:r>
            <a:endParaRPr lang="en-CA" sz="3000" b="1" dirty="0">
              <a:solidFill>
                <a:srgbClr val="FFC000"/>
              </a:solidFill>
              <a:effectLst>
                <a:outerShdw blurRad="38100" dist="38100" dir="2700000" algn="tl">
                  <a:srgbClr val="000000">
                    <a:alpha val="43137"/>
                  </a:srgbClr>
                </a:outerShdw>
              </a:effectLst>
            </a:endParaRPr>
          </a:p>
        </p:txBody>
      </p:sp>
      <p:pic>
        <p:nvPicPr>
          <p:cNvPr id="15" name="Picture 2" descr="Image result for image of a trawl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7549" y="427288"/>
            <a:ext cx="8703720" cy="5882032"/>
          </a:xfrm>
          <a:prstGeom prst="rect">
            <a:avLst/>
          </a:prstGeom>
          <a:noFill/>
          <a:ln w="63500">
            <a:solidFill>
              <a:schemeClr val="accent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7690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down)">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down)">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wipe(down)">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wipe(down)">
                                      <p:cBhvr>
                                        <p:cTn id="37" dur="500"/>
                                        <p:tgtEl>
                                          <p:spTgt spid="13"/>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down)">
                                      <p:cBhvr>
                                        <p:cTn id="42" dur="500"/>
                                        <p:tgtEl>
                                          <p:spTgt spid="14"/>
                                        </p:tgtEl>
                                      </p:cBhvr>
                                    </p:animEffect>
                                  </p:childTnLst>
                                </p:cTn>
                              </p:par>
                            </p:childTnLst>
                          </p:cTn>
                        </p:par>
                      </p:childTnLst>
                    </p:cTn>
                  </p:par>
                  <p:par>
                    <p:cTn id="43" fill="hold">
                      <p:stCondLst>
                        <p:cond delay="indefinite"/>
                      </p:stCondLst>
                      <p:childTnLst>
                        <p:par>
                          <p:cTn id="44" fill="hold">
                            <p:stCondLst>
                              <p:cond delay="0"/>
                            </p:stCondLst>
                            <p:childTnLst>
                              <p:par>
                                <p:cTn id="45" presetID="4" presetClass="entr" presetSubtype="32" fill="hold" nodeType="click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box(out)">
                                      <p:cBhvr>
                                        <p:cTn id="4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9" grpId="0"/>
      <p:bldP spid="10" grpId="0"/>
      <p:bldP spid="11" grpId="0"/>
      <p:bldP spid="12" grpId="0"/>
      <p:bldP spid="13" grpId="0"/>
      <p:bldP spid="1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Related image"/>
          <p:cNvPicPr>
            <a:picLocks noChangeAspect="1" noChangeArrowheads="1"/>
          </p:cNvPicPr>
          <p:nvPr/>
        </p:nvPicPr>
        <p:blipFill rotWithShape="1">
          <a:blip r:embed="rId2">
            <a:extLst>
              <a:ext uri="{BEBA8EAE-BF5A-486C-A8C5-ECC9F3942E4B}">
                <a14:imgProps xmlns:a14="http://schemas.microsoft.com/office/drawing/2010/main">
                  <a14:imgLayer r:embed="rId3">
                    <a14:imgEffect>
                      <a14:brightnessContrast bright="-30000"/>
                    </a14:imgEffect>
                  </a14:imgLayer>
                </a14:imgProps>
              </a:ext>
              <a:ext uri="{28A0092B-C50C-407E-A947-70E740481C1C}">
                <a14:useLocalDpi xmlns:a14="http://schemas.microsoft.com/office/drawing/2010/main" val="0"/>
              </a:ext>
            </a:extLst>
          </a:blip>
          <a:srcRect l="2743" t="-1" b="1429"/>
          <a:stretch/>
        </p:blipFill>
        <p:spPr bwMode="auto">
          <a:xfrm>
            <a:off x="0" y="35954"/>
            <a:ext cx="9108504" cy="6777372"/>
          </a:xfrm>
          <a:prstGeom prst="rect">
            <a:avLst/>
          </a:prstGeom>
          <a:noFill/>
          <a:ln w="76200">
            <a:solidFill>
              <a:schemeClr val="accent1"/>
            </a:solidFill>
          </a:ln>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457908" y="260648"/>
            <a:ext cx="6192688" cy="1477328"/>
          </a:xfrm>
          <a:prstGeom prst="rect">
            <a:avLst/>
          </a:prstGeom>
          <a:noFill/>
        </p:spPr>
        <p:txBody>
          <a:bodyPr wrap="square" rtlCol="0">
            <a:spAutoFit/>
          </a:bodyPr>
          <a:lstStyle/>
          <a:p>
            <a:pPr algn="ctr"/>
            <a:r>
              <a:rPr lang="en-CA" sz="3000" b="1" dirty="0">
                <a:solidFill>
                  <a:srgbClr val="FFC000"/>
                </a:solidFill>
                <a:effectLst>
                  <a:outerShdw blurRad="38100" dist="38100" dir="2700000" algn="tl">
                    <a:srgbClr val="000000">
                      <a:alpha val="43137"/>
                    </a:srgbClr>
                  </a:outerShdw>
                </a:effectLst>
              </a:rPr>
              <a:t>The </a:t>
            </a:r>
            <a:r>
              <a:rPr lang="en-CA" sz="3000" b="1" dirty="0" smtClean="0">
                <a:solidFill>
                  <a:srgbClr val="FFC000"/>
                </a:solidFill>
                <a:effectLst>
                  <a:outerShdw blurRad="38100" dist="38100" dir="2700000" algn="tl">
                    <a:srgbClr val="000000">
                      <a:alpha val="43137"/>
                    </a:srgbClr>
                  </a:outerShdw>
                </a:effectLst>
              </a:rPr>
              <a:t>Missed Door</a:t>
            </a:r>
          </a:p>
          <a:p>
            <a:pPr algn="ctr"/>
            <a:endParaRPr lang="en-CA" sz="3000" b="1" dirty="0">
              <a:solidFill>
                <a:srgbClr val="FFC000"/>
              </a:solidFill>
              <a:effectLst>
                <a:outerShdw blurRad="38100" dist="38100" dir="2700000" algn="tl">
                  <a:srgbClr val="000000">
                    <a:alpha val="43137"/>
                  </a:srgbClr>
                </a:outerShdw>
              </a:effectLst>
            </a:endParaRPr>
          </a:p>
          <a:p>
            <a:pPr algn="ctr"/>
            <a:r>
              <a:rPr lang="en-CA" sz="3000" b="1" dirty="0" smtClean="0">
                <a:solidFill>
                  <a:srgbClr val="FFC000"/>
                </a:solidFill>
                <a:effectLst>
                  <a:outerShdw blurRad="38100" dist="38100" dir="2700000" algn="tl">
                    <a:srgbClr val="000000">
                      <a:alpha val="43137"/>
                    </a:srgbClr>
                  </a:outerShdw>
                </a:effectLst>
              </a:rPr>
              <a:t>The Entered Door </a:t>
            </a:r>
            <a:endParaRPr lang="en-CA" sz="3000" b="1" dirty="0">
              <a:solidFill>
                <a:srgbClr val="FFC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6264550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Related image"/>
          <p:cNvPicPr>
            <a:picLocks noChangeAspect="1" noChangeArrowheads="1"/>
          </p:cNvPicPr>
          <p:nvPr/>
        </p:nvPicPr>
        <p:blipFill rotWithShape="1">
          <a:blip r:embed="rId2">
            <a:extLst>
              <a:ext uri="{BEBA8EAE-BF5A-486C-A8C5-ECC9F3942E4B}">
                <a14:imgProps xmlns:a14="http://schemas.microsoft.com/office/drawing/2010/main">
                  <a14:imgLayer r:embed="rId3">
                    <a14:imgEffect>
                      <a14:brightnessContrast bright="-50000"/>
                    </a14:imgEffect>
                  </a14:imgLayer>
                </a14:imgProps>
              </a:ext>
              <a:ext uri="{28A0092B-C50C-407E-A947-70E740481C1C}">
                <a14:useLocalDpi xmlns:a14="http://schemas.microsoft.com/office/drawing/2010/main" val="0"/>
              </a:ext>
            </a:extLst>
          </a:blip>
          <a:srcRect l="2743" t="-1" b="1429"/>
          <a:stretch/>
        </p:blipFill>
        <p:spPr bwMode="auto">
          <a:xfrm>
            <a:off x="0" y="35954"/>
            <a:ext cx="9108504" cy="6777372"/>
          </a:xfrm>
          <a:prstGeom prst="rect">
            <a:avLst/>
          </a:prstGeom>
          <a:noFill/>
          <a:ln w="76200">
            <a:solidFill>
              <a:schemeClr val="accent1"/>
            </a:solidFill>
          </a:ln>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457908" y="260648"/>
            <a:ext cx="6192688" cy="553998"/>
          </a:xfrm>
          <a:prstGeom prst="rect">
            <a:avLst/>
          </a:prstGeom>
          <a:noFill/>
        </p:spPr>
        <p:txBody>
          <a:bodyPr wrap="square" rtlCol="0">
            <a:spAutoFit/>
          </a:bodyPr>
          <a:lstStyle/>
          <a:p>
            <a:pPr algn="ctr"/>
            <a:r>
              <a:rPr lang="en-CA" sz="3000" b="1" dirty="0" smtClean="0">
                <a:solidFill>
                  <a:srgbClr val="FFC000"/>
                </a:solidFill>
                <a:effectLst>
                  <a:outerShdw blurRad="38100" dist="38100" dir="2700000" algn="tl">
                    <a:srgbClr val="000000">
                      <a:alpha val="43137"/>
                    </a:srgbClr>
                  </a:outerShdw>
                </a:effectLst>
              </a:rPr>
              <a:t>The Entered Door </a:t>
            </a:r>
            <a:endParaRPr lang="en-CA" sz="3000" b="1" dirty="0">
              <a:solidFill>
                <a:srgbClr val="FFC000"/>
              </a:solidFill>
              <a:effectLst>
                <a:outerShdw blurRad="38100" dist="38100" dir="2700000" algn="tl">
                  <a:srgbClr val="000000">
                    <a:alpha val="43137"/>
                  </a:srgbClr>
                </a:outerShdw>
              </a:effectLst>
            </a:endParaRPr>
          </a:p>
        </p:txBody>
      </p:sp>
      <p:sp>
        <p:nvSpPr>
          <p:cNvPr id="5" name="TextBox 4"/>
          <p:cNvSpPr txBox="1"/>
          <p:nvPr/>
        </p:nvSpPr>
        <p:spPr>
          <a:xfrm>
            <a:off x="321734" y="980728"/>
            <a:ext cx="8352928" cy="3323987"/>
          </a:xfrm>
          <a:prstGeom prst="rect">
            <a:avLst/>
          </a:prstGeom>
          <a:noFill/>
        </p:spPr>
        <p:txBody>
          <a:bodyPr wrap="square" rtlCol="0">
            <a:spAutoFit/>
          </a:bodyPr>
          <a:lstStyle/>
          <a:p>
            <a:r>
              <a:rPr lang="en-CA" sz="3000" b="1" dirty="0" smtClean="0">
                <a:solidFill>
                  <a:schemeClr val="bg1">
                    <a:lumMod val="95000"/>
                  </a:schemeClr>
                </a:solidFill>
                <a:effectLst>
                  <a:outerShdw blurRad="38100" dist="38100" dir="2700000" algn="tl">
                    <a:srgbClr val="000000">
                      <a:alpha val="43137"/>
                    </a:srgbClr>
                  </a:outerShdw>
                </a:effectLst>
              </a:rPr>
              <a:t>24 ‘</a:t>
            </a:r>
            <a:r>
              <a:rPr lang="en-CA" sz="3000" b="1" dirty="0" smtClean="0">
                <a:solidFill>
                  <a:srgbClr val="FFC000"/>
                </a:solidFill>
                <a:effectLst>
                  <a:outerShdw blurRad="38100" dist="38100" dir="2700000" algn="tl">
                    <a:srgbClr val="000000">
                      <a:alpha val="43137"/>
                    </a:srgbClr>
                  </a:outerShdw>
                </a:effectLst>
              </a:rPr>
              <a:t>Make every effort </a:t>
            </a:r>
            <a:r>
              <a:rPr lang="en-CA" sz="3000" b="1" dirty="0" smtClean="0">
                <a:solidFill>
                  <a:schemeClr val="bg1">
                    <a:lumMod val="95000"/>
                  </a:schemeClr>
                </a:solidFill>
                <a:effectLst>
                  <a:outerShdw blurRad="38100" dist="38100" dir="2700000" algn="tl">
                    <a:srgbClr val="000000">
                      <a:alpha val="43137"/>
                    </a:srgbClr>
                  </a:outerShdw>
                </a:effectLst>
              </a:rPr>
              <a:t>to enter through the narrow door . . . 25 </a:t>
            </a:r>
            <a:r>
              <a:rPr lang="en-CA" sz="3000" b="1" dirty="0">
                <a:solidFill>
                  <a:schemeClr val="bg1">
                    <a:lumMod val="95000"/>
                  </a:schemeClr>
                </a:solidFill>
                <a:effectLst>
                  <a:outerShdw blurRad="38100" dist="38100" dir="2700000" algn="tl">
                    <a:srgbClr val="000000">
                      <a:alpha val="43137"/>
                    </a:srgbClr>
                  </a:outerShdw>
                </a:effectLst>
              </a:rPr>
              <a:t>Once the owner of the house gets up and closes the door, you will stand outside knocking and pleading, . . </a:t>
            </a:r>
            <a:r>
              <a:rPr lang="en-CA" sz="3000" b="1" dirty="0" smtClean="0">
                <a:solidFill>
                  <a:schemeClr val="bg1">
                    <a:lumMod val="95000"/>
                  </a:schemeClr>
                </a:solidFill>
                <a:effectLst>
                  <a:outerShdw blurRad="38100" dist="38100" dir="2700000" algn="tl">
                    <a:srgbClr val="000000">
                      <a:alpha val="43137"/>
                    </a:srgbClr>
                  </a:outerShdw>
                </a:effectLst>
              </a:rPr>
              <a:t>. 29 People will come from east and west and north and south, and will take their places at the feast in the kingdom of God. </a:t>
            </a:r>
            <a:endParaRPr lang="en-CA" sz="3000" b="1" dirty="0">
              <a:solidFill>
                <a:schemeClr val="bg1">
                  <a:lumMod val="9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0988580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Related image"/>
          <p:cNvPicPr>
            <a:picLocks noChangeAspect="1" noChangeArrowheads="1"/>
          </p:cNvPicPr>
          <p:nvPr/>
        </p:nvPicPr>
        <p:blipFill rotWithShape="1">
          <a:blip r:embed="rId2">
            <a:extLst>
              <a:ext uri="{BEBA8EAE-BF5A-486C-A8C5-ECC9F3942E4B}">
                <a14:imgProps xmlns:a14="http://schemas.microsoft.com/office/drawing/2010/main">
                  <a14:imgLayer r:embed="rId3">
                    <a14:imgEffect>
                      <a14:brightnessContrast bright="-50000"/>
                    </a14:imgEffect>
                  </a14:imgLayer>
                </a14:imgProps>
              </a:ext>
              <a:ext uri="{28A0092B-C50C-407E-A947-70E740481C1C}">
                <a14:useLocalDpi xmlns:a14="http://schemas.microsoft.com/office/drawing/2010/main" val="0"/>
              </a:ext>
            </a:extLst>
          </a:blip>
          <a:srcRect l="2743" t="-1" b="1429"/>
          <a:stretch/>
        </p:blipFill>
        <p:spPr bwMode="auto">
          <a:xfrm>
            <a:off x="0" y="35954"/>
            <a:ext cx="9108504" cy="6777372"/>
          </a:xfrm>
          <a:prstGeom prst="rect">
            <a:avLst/>
          </a:prstGeom>
          <a:noFill/>
          <a:ln w="76200">
            <a:solidFill>
              <a:schemeClr val="accent1"/>
            </a:solidFill>
          </a:ln>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457908" y="260648"/>
            <a:ext cx="6192688" cy="553998"/>
          </a:xfrm>
          <a:prstGeom prst="rect">
            <a:avLst/>
          </a:prstGeom>
          <a:noFill/>
        </p:spPr>
        <p:txBody>
          <a:bodyPr wrap="square" rtlCol="0">
            <a:spAutoFit/>
          </a:bodyPr>
          <a:lstStyle/>
          <a:p>
            <a:pPr algn="ctr"/>
            <a:r>
              <a:rPr lang="en-CA" sz="3000" b="1" dirty="0" smtClean="0">
                <a:solidFill>
                  <a:srgbClr val="FFC000"/>
                </a:solidFill>
                <a:effectLst>
                  <a:outerShdw blurRad="38100" dist="38100" dir="2700000" algn="tl">
                    <a:srgbClr val="000000">
                      <a:alpha val="43137"/>
                    </a:srgbClr>
                  </a:outerShdw>
                </a:effectLst>
              </a:rPr>
              <a:t>The Entered Door </a:t>
            </a:r>
            <a:endParaRPr lang="en-CA" sz="3000" b="1" dirty="0">
              <a:solidFill>
                <a:srgbClr val="FFC000"/>
              </a:solidFill>
              <a:effectLst>
                <a:outerShdw blurRad="38100" dist="38100" dir="2700000" algn="tl">
                  <a:srgbClr val="000000">
                    <a:alpha val="43137"/>
                  </a:srgbClr>
                </a:outerShdw>
              </a:effectLst>
            </a:endParaRPr>
          </a:p>
        </p:txBody>
      </p:sp>
      <p:sp>
        <p:nvSpPr>
          <p:cNvPr id="5" name="TextBox 4"/>
          <p:cNvSpPr txBox="1"/>
          <p:nvPr/>
        </p:nvSpPr>
        <p:spPr>
          <a:xfrm>
            <a:off x="321734" y="980728"/>
            <a:ext cx="8352928" cy="3323987"/>
          </a:xfrm>
          <a:prstGeom prst="rect">
            <a:avLst/>
          </a:prstGeom>
          <a:noFill/>
        </p:spPr>
        <p:txBody>
          <a:bodyPr wrap="square" rtlCol="0">
            <a:spAutoFit/>
          </a:bodyPr>
          <a:lstStyle/>
          <a:p>
            <a:r>
              <a:rPr lang="en-CA" sz="3000" b="1" dirty="0" smtClean="0">
                <a:solidFill>
                  <a:schemeClr val="bg1">
                    <a:lumMod val="95000"/>
                  </a:schemeClr>
                </a:solidFill>
                <a:effectLst>
                  <a:outerShdw blurRad="38100" dist="38100" dir="2700000" algn="tl">
                    <a:srgbClr val="000000">
                      <a:alpha val="43137"/>
                    </a:srgbClr>
                  </a:outerShdw>
                </a:effectLst>
              </a:rPr>
              <a:t>24 ‘</a:t>
            </a:r>
            <a:r>
              <a:rPr lang="en-CA" sz="3000" b="1" dirty="0">
                <a:solidFill>
                  <a:schemeClr val="bg1">
                    <a:lumMod val="95000"/>
                  </a:schemeClr>
                </a:solidFill>
                <a:effectLst>
                  <a:outerShdw blurRad="38100" dist="38100" dir="2700000" algn="tl">
                    <a:srgbClr val="000000">
                      <a:alpha val="43137"/>
                    </a:srgbClr>
                  </a:outerShdw>
                </a:effectLst>
              </a:rPr>
              <a:t>Make every effort to </a:t>
            </a:r>
            <a:r>
              <a:rPr lang="en-CA" sz="3000" b="1" dirty="0" smtClean="0">
                <a:solidFill>
                  <a:schemeClr val="bg1">
                    <a:lumMod val="95000"/>
                  </a:schemeClr>
                </a:solidFill>
                <a:effectLst>
                  <a:outerShdw blurRad="38100" dist="38100" dir="2700000" algn="tl">
                    <a:srgbClr val="000000">
                      <a:alpha val="43137"/>
                    </a:srgbClr>
                  </a:outerShdw>
                </a:effectLst>
              </a:rPr>
              <a:t>enter through the narrow door . . . 25 </a:t>
            </a:r>
            <a:r>
              <a:rPr lang="en-CA" sz="3000" b="1" dirty="0" smtClean="0">
                <a:solidFill>
                  <a:srgbClr val="FFC000"/>
                </a:solidFill>
                <a:effectLst>
                  <a:outerShdw blurRad="38100" dist="38100" dir="2700000" algn="tl">
                    <a:srgbClr val="000000">
                      <a:alpha val="43137"/>
                    </a:srgbClr>
                  </a:outerShdw>
                </a:effectLst>
              </a:rPr>
              <a:t>Once the owner of the house gets up and closes the door, you will stand outside knocking and pleading, </a:t>
            </a:r>
            <a:r>
              <a:rPr lang="en-CA" sz="3000" b="1" dirty="0" smtClean="0">
                <a:solidFill>
                  <a:schemeClr val="bg1">
                    <a:lumMod val="95000"/>
                  </a:schemeClr>
                </a:solidFill>
                <a:effectLst>
                  <a:outerShdw blurRad="38100" dist="38100" dir="2700000" algn="tl">
                    <a:srgbClr val="000000">
                      <a:alpha val="43137"/>
                    </a:srgbClr>
                  </a:outerShdw>
                </a:effectLst>
              </a:rPr>
              <a:t>. . . 29 People will come from east and west and north and south, and will take their places at the feast in the kingdom of God. </a:t>
            </a:r>
            <a:endParaRPr lang="en-CA" sz="3000" b="1" dirty="0">
              <a:solidFill>
                <a:schemeClr val="bg1">
                  <a:lumMod val="9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133534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Related image"/>
          <p:cNvPicPr>
            <a:picLocks noChangeAspect="1" noChangeArrowheads="1"/>
          </p:cNvPicPr>
          <p:nvPr/>
        </p:nvPicPr>
        <p:blipFill rotWithShape="1">
          <a:blip r:embed="rId2">
            <a:extLst>
              <a:ext uri="{28A0092B-C50C-407E-A947-70E740481C1C}">
                <a14:useLocalDpi xmlns:a14="http://schemas.microsoft.com/office/drawing/2010/main" val="0"/>
              </a:ext>
            </a:extLst>
          </a:blip>
          <a:srcRect l="2743" t="-1" b="1429"/>
          <a:stretch/>
        </p:blipFill>
        <p:spPr bwMode="auto">
          <a:xfrm>
            <a:off x="0" y="35954"/>
            <a:ext cx="9108504" cy="6777372"/>
          </a:xfrm>
          <a:prstGeom prst="rect">
            <a:avLst/>
          </a:prstGeom>
          <a:noFill/>
          <a:ln w="76200">
            <a:solidFill>
              <a:schemeClr val="accent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5033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Related image"/>
          <p:cNvPicPr>
            <a:picLocks noChangeAspect="1" noChangeArrowheads="1"/>
          </p:cNvPicPr>
          <p:nvPr/>
        </p:nvPicPr>
        <p:blipFill rotWithShape="1">
          <a:blip r:embed="rId2">
            <a:extLst>
              <a:ext uri="{BEBA8EAE-BF5A-486C-A8C5-ECC9F3942E4B}">
                <a14:imgProps xmlns:a14="http://schemas.microsoft.com/office/drawing/2010/main">
                  <a14:imgLayer r:embed="rId3">
                    <a14:imgEffect>
                      <a14:brightnessContrast bright="-50000"/>
                    </a14:imgEffect>
                  </a14:imgLayer>
                </a14:imgProps>
              </a:ext>
              <a:ext uri="{28A0092B-C50C-407E-A947-70E740481C1C}">
                <a14:useLocalDpi xmlns:a14="http://schemas.microsoft.com/office/drawing/2010/main" val="0"/>
              </a:ext>
            </a:extLst>
          </a:blip>
          <a:srcRect l="2743" t="-1" b="1429"/>
          <a:stretch/>
        </p:blipFill>
        <p:spPr bwMode="auto">
          <a:xfrm>
            <a:off x="0" y="35954"/>
            <a:ext cx="9108504" cy="6777372"/>
          </a:xfrm>
          <a:prstGeom prst="rect">
            <a:avLst/>
          </a:prstGeom>
          <a:noFill/>
          <a:ln w="76200">
            <a:solidFill>
              <a:schemeClr val="accent1"/>
            </a:solidFill>
          </a:ln>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457908" y="260648"/>
            <a:ext cx="6192688" cy="553998"/>
          </a:xfrm>
          <a:prstGeom prst="rect">
            <a:avLst/>
          </a:prstGeom>
          <a:noFill/>
        </p:spPr>
        <p:txBody>
          <a:bodyPr wrap="square" rtlCol="0">
            <a:spAutoFit/>
          </a:bodyPr>
          <a:lstStyle/>
          <a:p>
            <a:pPr algn="ctr"/>
            <a:r>
              <a:rPr lang="en-CA" sz="3000" b="1" dirty="0" smtClean="0">
                <a:solidFill>
                  <a:srgbClr val="FFC000"/>
                </a:solidFill>
                <a:effectLst>
                  <a:outerShdw blurRad="38100" dist="38100" dir="2700000" algn="tl">
                    <a:srgbClr val="000000">
                      <a:alpha val="43137"/>
                    </a:srgbClr>
                  </a:outerShdw>
                </a:effectLst>
              </a:rPr>
              <a:t>The Entered Door </a:t>
            </a:r>
            <a:endParaRPr lang="en-CA" sz="3000" b="1" dirty="0">
              <a:solidFill>
                <a:srgbClr val="FFC000"/>
              </a:solidFill>
              <a:effectLst>
                <a:outerShdw blurRad="38100" dist="38100" dir="2700000" algn="tl">
                  <a:srgbClr val="000000">
                    <a:alpha val="43137"/>
                  </a:srgbClr>
                </a:outerShdw>
              </a:effectLst>
            </a:endParaRPr>
          </a:p>
        </p:txBody>
      </p:sp>
      <p:sp>
        <p:nvSpPr>
          <p:cNvPr id="5" name="TextBox 4"/>
          <p:cNvSpPr txBox="1"/>
          <p:nvPr/>
        </p:nvSpPr>
        <p:spPr>
          <a:xfrm>
            <a:off x="321734" y="980728"/>
            <a:ext cx="8352928" cy="3323987"/>
          </a:xfrm>
          <a:prstGeom prst="rect">
            <a:avLst/>
          </a:prstGeom>
          <a:noFill/>
        </p:spPr>
        <p:txBody>
          <a:bodyPr wrap="square" rtlCol="0">
            <a:spAutoFit/>
          </a:bodyPr>
          <a:lstStyle/>
          <a:p>
            <a:r>
              <a:rPr lang="en-CA" sz="3000" b="1" dirty="0" smtClean="0">
                <a:solidFill>
                  <a:schemeClr val="bg1">
                    <a:lumMod val="95000"/>
                  </a:schemeClr>
                </a:solidFill>
                <a:effectLst>
                  <a:outerShdw blurRad="38100" dist="38100" dir="2700000" algn="tl">
                    <a:srgbClr val="000000">
                      <a:alpha val="43137"/>
                    </a:srgbClr>
                  </a:outerShdw>
                </a:effectLst>
              </a:rPr>
              <a:t>24 ‘</a:t>
            </a:r>
            <a:r>
              <a:rPr lang="en-CA" sz="3000" b="1" dirty="0">
                <a:solidFill>
                  <a:schemeClr val="bg1">
                    <a:lumMod val="95000"/>
                  </a:schemeClr>
                </a:solidFill>
                <a:effectLst>
                  <a:outerShdw blurRad="38100" dist="38100" dir="2700000" algn="tl">
                    <a:srgbClr val="000000">
                      <a:alpha val="43137"/>
                    </a:srgbClr>
                  </a:outerShdw>
                </a:effectLst>
              </a:rPr>
              <a:t>Make every effort to enter through the narrow door . . . 25 Once the owner of the house gets up and closes the door, you will stand outside knocking and pleading, . </a:t>
            </a:r>
            <a:r>
              <a:rPr lang="en-CA" sz="3000" b="1" dirty="0" smtClean="0">
                <a:solidFill>
                  <a:schemeClr val="bg1">
                    <a:lumMod val="95000"/>
                  </a:schemeClr>
                </a:solidFill>
                <a:effectLst>
                  <a:outerShdw blurRad="38100" dist="38100" dir="2700000" algn="tl">
                    <a:srgbClr val="000000">
                      <a:alpha val="43137"/>
                    </a:srgbClr>
                  </a:outerShdw>
                </a:effectLst>
              </a:rPr>
              <a:t>. . </a:t>
            </a:r>
            <a:r>
              <a:rPr lang="en-CA" sz="3000" b="1" dirty="0">
                <a:solidFill>
                  <a:srgbClr val="FFC000"/>
                </a:solidFill>
                <a:effectLst>
                  <a:outerShdw blurRad="38100" dist="38100" dir="2700000" algn="tl">
                    <a:srgbClr val="000000">
                      <a:alpha val="43137"/>
                    </a:srgbClr>
                  </a:outerShdw>
                </a:effectLst>
              </a:rPr>
              <a:t>29 People will come from east and west and north and south, and will take their places at the feast in the kingdom of God</a:t>
            </a:r>
            <a:r>
              <a:rPr lang="en-CA" sz="3000" b="1" dirty="0">
                <a:solidFill>
                  <a:schemeClr val="bg1"/>
                </a:solidFill>
                <a:effectLst>
                  <a:outerShdw blurRad="38100" dist="38100" dir="2700000" algn="tl">
                    <a:srgbClr val="000000">
                      <a:alpha val="43137"/>
                    </a:srgbClr>
                  </a:outerShdw>
                </a:effectLst>
              </a:rPr>
              <a:t>. </a:t>
            </a:r>
          </a:p>
        </p:txBody>
      </p:sp>
      <p:sp>
        <p:nvSpPr>
          <p:cNvPr id="6" name="TextBox 5"/>
          <p:cNvSpPr txBox="1"/>
          <p:nvPr/>
        </p:nvSpPr>
        <p:spPr>
          <a:xfrm>
            <a:off x="321734" y="4437112"/>
            <a:ext cx="8570746" cy="1938992"/>
          </a:xfrm>
          <a:prstGeom prst="rect">
            <a:avLst/>
          </a:prstGeom>
          <a:noFill/>
          <a:ln w="57150">
            <a:solidFill>
              <a:schemeClr val="accent1"/>
            </a:solidFill>
          </a:ln>
        </p:spPr>
        <p:txBody>
          <a:bodyPr wrap="square" rtlCol="0">
            <a:spAutoFit/>
          </a:bodyPr>
          <a:lstStyle/>
          <a:p>
            <a:r>
              <a:rPr lang="en-CA" sz="3000" b="1" dirty="0" smtClean="0">
                <a:solidFill>
                  <a:prstClr val="white">
                    <a:lumMod val="95000"/>
                  </a:prstClr>
                </a:solidFill>
                <a:effectLst>
                  <a:outerShdw blurRad="38100" dist="38100" dir="2700000" algn="tl">
                    <a:srgbClr val="000000">
                      <a:alpha val="43137"/>
                    </a:srgbClr>
                  </a:outerShdw>
                </a:effectLst>
              </a:rPr>
              <a:t>Large numbers from every race, who made the effort to enter the </a:t>
            </a:r>
            <a:r>
              <a:rPr lang="en-CA" sz="3000" b="1" dirty="0" smtClean="0">
                <a:solidFill>
                  <a:srgbClr val="FFC000"/>
                </a:solidFill>
                <a:effectLst>
                  <a:outerShdw blurRad="38100" dist="38100" dir="2700000" algn="tl">
                    <a:srgbClr val="000000">
                      <a:alpha val="43137"/>
                    </a:srgbClr>
                  </a:outerShdw>
                </a:effectLst>
              </a:rPr>
              <a:t>temporarily</a:t>
            </a:r>
            <a:r>
              <a:rPr lang="en-CA" sz="3000" b="1" dirty="0" smtClean="0">
                <a:solidFill>
                  <a:prstClr val="white">
                    <a:lumMod val="95000"/>
                  </a:prstClr>
                </a:solidFill>
                <a:effectLst>
                  <a:outerShdw blurRad="38100" dist="38100" dir="2700000" algn="tl">
                    <a:srgbClr val="000000">
                      <a:alpha val="43137"/>
                    </a:srgbClr>
                  </a:outerShdw>
                </a:effectLst>
              </a:rPr>
              <a:t> opened narrow door, will escape God’s condemnation and be welcomed into God’s fully realized eternal kingdom. </a:t>
            </a:r>
          </a:p>
        </p:txBody>
      </p:sp>
    </p:spTree>
    <p:extLst>
      <p:ext uri="{BB962C8B-B14F-4D97-AF65-F5344CB8AC3E}">
        <p14:creationId xmlns:p14="http://schemas.microsoft.com/office/powerpoint/2010/main" val="32986638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Related image"/>
          <p:cNvPicPr>
            <a:picLocks noChangeAspect="1" noChangeArrowheads="1"/>
          </p:cNvPicPr>
          <p:nvPr/>
        </p:nvPicPr>
        <p:blipFill rotWithShape="1">
          <a:blip r:embed="rId2">
            <a:extLst>
              <a:ext uri="{BEBA8EAE-BF5A-486C-A8C5-ECC9F3942E4B}">
                <a14:imgProps xmlns:a14="http://schemas.microsoft.com/office/drawing/2010/main">
                  <a14:imgLayer r:embed="rId3">
                    <a14:imgEffect>
                      <a14:brightnessContrast bright="-50000"/>
                    </a14:imgEffect>
                  </a14:imgLayer>
                </a14:imgProps>
              </a:ext>
              <a:ext uri="{28A0092B-C50C-407E-A947-70E740481C1C}">
                <a14:useLocalDpi xmlns:a14="http://schemas.microsoft.com/office/drawing/2010/main" val="0"/>
              </a:ext>
            </a:extLst>
          </a:blip>
          <a:srcRect l="2743" t="-1" b="1429"/>
          <a:stretch/>
        </p:blipFill>
        <p:spPr bwMode="auto">
          <a:xfrm>
            <a:off x="0" y="35954"/>
            <a:ext cx="9108504" cy="6777372"/>
          </a:xfrm>
          <a:prstGeom prst="rect">
            <a:avLst/>
          </a:prstGeom>
          <a:noFill/>
          <a:ln w="76200">
            <a:solidFill>
              <a:schemeClr val="accent1"/>
            </a:solidFill>
          </a:ln>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457908" y="260648"/>
            <a:ext cx="6192688" cy="553998"/>
          </a:xfrm>
          <a:prstGeom prst="rect">
            <a:avLst/>
          </a:prstGeom>
          <a:noFill/>
        </p:spPr>
        <p:txBody>
          <a:bodyPr wrap="square" rtlCol="0">
            <a:spAutoFit/>
          </a:bodyPr>
          <a:lstStyle/>
          <a:p>
            <a:pPr algn="ctr"/>
            <a:r>
              <a:rPr lang="en-CA" sz="3000" b="1" dirty="0" smtClean="0">
                <a:solidFill>
                  <a:srgbClr val="FFC000"/>
                </a:solidFill>
                <a:effectLst>
                  <a:outerShdw blurRad="38100" dist="38100" dir="2700000" algn="tl">
                    <a:srgbClr val="000000">
                      <a:alpha val="43137"/>
                    </a:srgbClr>
                  </a:outerShdw>
                </a:effectLst>
              </a:rPr>
              <a:t>The Entered Door </a:t>
            </a:r>
            <a:endParaRPr lang="en-CA" sz="3000" b="1" dirty="0">
              <a:solidFill>
                <a:srgbClr val="FFC000"/>
              </a:solidFill>
              <a:effectLst>
                <a:outerShdw blurRad="38100" dist="38100" dir="2700000" algn="tl">
                  <a:srgbClr val="000000">
                    <a:alpha val="43137"/>
                  </a:srgbClr>
                </a:outerShdw>
              </a:effectLst>
            </a:endParaRPr>
          </a:p>
        </p:txBody>
      </p:sp>
      <p:sp>
        <p:nvSpPr>
          <p:cNvPr id="5" name="TextBox 4"/>
          <p:cNvSpPr txBox="1"/>
          <p:nvPr/>
        </p:nvSpPr>
        <p:spPr>
          <a:xfrm>
            <a:off x="321734" y="980728"/>
            <a:ext cx="8352928" cy="3323987"/>
          </a:xfrm>
          <a:prstGeom prst="rect">
            <a:avLst/>
          </a:prstGeom>
          <a:noFill/>
        </p:spPr>
        <p:txBody>
          <a:bodyPr wrap="square" rtlCol="0">
            <a:spAutoFit/>
          </a:bodyPr>
          <a:lstStyle/>
          <a:p>
            <a:r>
              <a:rPr lang="en-CA" sz="3000" b="1" dirty="0" smtClean="0">
                <a:solidFill>
                  <a:schemeClr val="bg1">
                    <a:lumMod val="95000"/>
                  </a:schemeClr>
                </a:solidFill>
                <a:effectLst>
                  <a:outerShdw blurRad="38100" dist="38100" dir="2700000" algn="tl">
                    <a:srgbClr val="000000">
                      <a:alpha val="43137"/>
                    </a:srgbClr>
                  </a:outerShdw>
                </a:effectLst>
              </a:rPr>
              <a:t>24 ‘</a:t>
            </a:r>
            <a:r>
              <a:rPr lang="en-CA" sz="3000" b="1" dirty="0" smtClean="0">
                <a:solidFill>
                  <a:schemeClr val="bg1"/>
                </a:solidFill>
                <a:effectLst>
                  <a:outerShdw blurRad="38100" dist="38100" dir="2700000" algn="tl">
                    <a:srgbClr val="000000">
                      <a:alpha val="43137"/>
                    </a:srgbClr>
                  </a:outerShdw>
                </a:effectLst>
              </a:rPr>
              <a:t>Make every effort to enter through </a:t>
            </a:r>
            <a:r>
              <a:rPr lang="en-CA" sz="3000" b="1" dirty="0" smtClean="0">
                <a:solidFill>
                  <a:srgbClr val="FFC000"/>
                </a:solidFill>
                <a:effectLst>
                  <a:outerShdw blurRad="38100" dist="38100" dir="2700000" algn="tl">
                    <a:srgbClr val="000000">
                      <a:alpha val="43137"/>
                    </a:srgbClr>
                  </a:outerShdw>
                </a:effectLst>
              </a:rPr>
              <a:t>the narrow door</a:t>
            </a:r>
            <a:r>
              <a:rPr lang="en-CA" sz="3000" b="1" dirty="0" smtClean="0">
                <a:solidFill>
                  <a:schemeClr val="bg1">
                    <a:lumMod val="95000"/>
                  </a:schemeClr>
                </a:solidFill>
                <a:effectLst>
                  <a:outerShdw blurRad="38100" dist="38100" dir="2700000" algn="tl">
                    <a:srgbClr val="000000">
                      <a:alpha val="43137"/>
                    </a:srgbClr>
                  </a:outerShdw>
                </a:effectLst>
              </a:rPr>
              <a:t> . . . 25 </a:t>
            </a:r>
            <a:r>
              <a:rPr lang="en-CA" sz="3000" b="1" dirty="0">
                <a:solidFill>
                  <a:schemeClr val="bg1">
                    <a:lumMod val="95000"/>
                  </a:schemeClr>
                </a:solidFill>
                <a:effectLst>
                  <a:outerShdw blurRad="38100" dist="38100" dir="2700000" algn="tl">
                    <a:srgbClr val="000000">
                      <a:alpha val="43137"/>
                    </a:srgbClr>
                  </a:outerShdw>
                </a:effectLst>
              </a:rPr>
              <a:t>Once the owner of the house gets up and closes the door, you will stand outside knocking and pleading, . </a:t>
            </a:r>
            <a:r>
              <a:rPr lang="en-CA" sz="3000" b="1" dirty="0" smtClean="0">
                <a:solidFill>
                  <a:schemeClr val="bg1">
                    <a:lumMod val="95000"/>
                  </a:schemeClr>
                </a:solidFill>
                <a:effectLst>
                  <a:outerShdw blurRad="38100" dist="38100" dir="2700000" algn="tl">
                    <a:srgbClr val="000000">
                      <a:alpha val="43137"/>
                    </a:srgbClr>
                  </a:outerShdw>
                </a:effectLst>
              </a:rPr>
              <a:t>. . 29 People will come from east and west and north and south, and will take their places at the feast in the kingdom of God. </a:t>
            </a:r>
            <a:endParaRPr lang="en-CA" sz="3000" b="1" dirty="0">
              <a:solidFill>
                <a:schemeClr val="bg1">
                  <a:lumMod val="95000"/>
                </a:schemeClr>
              </a:solidFill>
              <a:effectLst>
                <a:outerShdw blurRad="38100" dist="38100" dir="2700000" algn="tl">
                  <a:srgbClr val="000000">
                    <a:alpha val="43137"/>
                  </a:srgbClr>
                </a:outerShdw>
              </a:effectLst>
            </a:endParaRPr>
          </a:p>
        </p:txBody>
      </p:sp>
      <p:sp>
        <p:nvSpPr>
          <p:cNvPr id="3" name="TextBox 2"/>
          <p:cNvSpPr txBox="1"/>
          <p:nvPr/>
        </p:nvSpPr>
        <p:spPr>
          <a:xfrm>
            <a:off x="321734" y="4293096"/>
            <a:ext cx="8352928" cy="1477328"/>
          </a:xfrm>
          <a:prstGeom prst="rect">
            <a:avLst/>
          </a:prstGeom>
          <a:noFill/>
        </p:spPr>
        <p:txBody>
          <a:bodyPr wrap="square" rtlCol="0">
            <a:spAutoFit/>
          </a:bodyPr>
          <a:lstStyle/>
          <a:p>
            <a:r>
              <a:rPr lang="en-CA" sz="3000" b="1" dirty="0" smtClean="0">
                <a:solidFill>
                  <a:schemeClr val="bg1"/>
                </a:solidFill>
              </a:rPr>
              <a:t>From Luke’s account, what has Luke told us so far that helps us identify the ‘narrow door’ into God’s Kingdom? </a:t>
            </a:r>
            <a:endParaRPr lang="en-CA" sz="3000" b="1" dirty="0">
              <a:solidFill>
                <a:schemeClr val="bg1"/>
              </a:solidFill>
            </a:endParaRPr>
          </a:p>
        </p:txBody>
      </p:sp>
    </p:spTree>
    <p:extLst>
      <p:ext uri="{BB962C8B-B14F-4D97-AF65-F5344CB8AC3E}">
        <p14:creationId xmlns:p14="http://schemas.microsoft.com/office/powerpoint/2010/main" val="33390355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Related image"/>
          <p:cNvPicPr>
            <a:picLocks noChangeAspect="1" noChangeArrowheads="1"/>
          </p:cNvPicPr>
          <p:nvPr/>
        </p:nvPicPr>
        <p:blipFill rotWithShape="1">
          <a:blip r:embed="rId2">
            <a:extLst>
              <a:ext uri="{BEBA8EAE-BF5A-486C-A8C5-ECC9F3942E4B}">
                <a14:imgProps xmlns:a14="http://schemas.microsoft.com/office/drawing/2010/main">
                  <a14:imgLayer r:embed="rId3">
                    <a14:imgEffect>
                      <a14:brightnessContrast bright="-27000"/>
                    </a14:imgEffect>
                  </a14:imgLayer>
                </a14:imgProps>
              </a:ext>
              <a:ext uri="{28A0092B-C50C-407E-A947-70E740481C1C}">
                <a14:useLocalDpi xmlns:a14="http://schemas.microsoft.com/office/drawing/2010/main" val="0"/>
              </a:ext>
            </a:extLst>
          </a:blip>
          <a:srcRect l="2743" t="-1" b="1429"/>
          <a:stretch/>
        </p:blipFill>
        <p:spPr bwMode="auto">
          <a:xfrm>
            <a:off x="0" y="35954"/>
            <a:ext cx="9108504" cy="6777372"/>
          </a:xfrm>
          <a:prstGeom prst="rect">
            <a:avLst/>
          </a:prstGeom>
          <a:noFill/>
          <a:ln w="76200">
            <a:solidFill>
              <a:schemeClr val="accent1"/>
            </a:solidFill>
          </a:ln>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536504" y="2204864"/>
            <a:ext cx="576064" cy="3939540"/>
          </a:xfrm>
          <a:prstGeom prst="rect">
            <a:avLst/>
          </a:prstGeom>
          <a:noFill/>
        </p:spPr>
        <p:txBody>
          <a:bodyPr wrap="square" rtlCol="0">
            <a:spAutoFit/>
          </a:bodyPr>
          <a:lstStyle/>
          <a:p>
            <a:pPr algn="ctr"/>
            <a:r>
              <a:rPr lang="en-CA" sz="5000" b="1" dirty="0" smtClean="0">
                <a:solidFill>
                  <a:srgbClr val="FFC000"/>
                </a:solidFill>
                <a:effectLst>
                  <a:outerShdw blurRad="38100" dist="38100" dir="2700000" algn="tl">
                    <a:srgbClr val="000000">
                      <a:alpha val="43137"/>
                    </a:srgbClr>
                  </a:outerShdw>
                </a:effectLst>
              </a:rPr>
              <a:t>JESUS</a:t>
            </a:r>
            <a:endParaRPr lang="en-CA" sz="5000" b="1" dirty="0">
              <a:solidFill>
                <a:srgbClr val="FFC000"/>
              </a:solidFill>
              <a:effectLst>
                <a:outerShdw blurRad="38100" dist="38100" dir="2700000" algn="tl">
                  <a:srgbClr val="000000">
                    <a:alpha val="43137"/>
                  </a:srgbClr>
                </a:outerShdw>
              </a:effectLst>
            </a:endParaRPr>
          </a:p>
        </p:txBody>
      </p:sp>
      <p:sp>
        <p:nvSpPr>
          <p:cNvPr id="5" name="TextBox 4"/>
          <p:cNvSpPr txBox="1"/>
          <p:nvPr/>
        </p:nvSpPr>
        <p:spPr>
          <a:xfrm>
            <a:off x="305388" y="613137"/>
            <a:ext cx="8587092" cy="1015663"/>
          </a:xfrm>
          <a:prstGeom prst="rect">
            <a:avLst/>
          </a:prstGeom>
          <a:noFill/>
        </p:spPr>
        <p:txBody>
          <a:bodyPr wrap="square" rtlCol="0">
            <a:spAutoFit/>
          </a:bodyPr>
          <a:lstStyle/>
          <a:p>
            <a:r>
              <a:rPr lang="en-CA" sz="3000" b="1" dirty="0" smtClean="0">
                <a:solidFill>
                  <a:schemeClr val="bg1"/>
                </a:solidFill>
              </a:rPr>
              <a:t>From Luke’s account, </a:t>
            </a:r>
            <a:r>
              <a:rPr lang="en-CA" sz="3000" b="1" dirty="0">
                <a:solidFill>
                  <a:schemeClr val="bg1"/>
                </a:solidFill>
              </a:rPr>
              <a:t>what kind of effort is needed to enter through the narrow door</a:t>
            </a:r>
            <a:r>
              <a:rPr lang="en-CA" sz="3000" b="1" dirty="0" smtClean="0">
                <a:solidFill>
                  <a:schemeClr val="bg1"/>
                </a:solidFill>
              </a:rPr>
              <a:t>? </a:t>
            </a:r>
            <a:endParaRPr lang="en-CA" sz="3000" b="1" dirty="0">
              <a:solidFill>
                <a:schemeClr val="bg1"/>
              </a:solidFill>
            </a:endParaRPr>
          </a:p>
        </p:txBody>
      </p:sp>
      <p:sp>
        <p:nvSpPr>
          <p:cNvPr id="2" name="TextBox 1"/>
          <p:cNvSpPr txBox="1"/>
          <p:nvPr/>
        </p:nvSpPr>
        <p:spPr>
          <a:xfrm>
            <a:off x="242958" y="2204864"/>
            <a:ext cx="4293546" cy="2862322"/>
          </a:xfrm>
          <a:prstGeom prst="rect">
            <a:avLst/>
          </a:prstGeom>
          <a:noFill/>
        </p:spPr>
        <p:txBody>
          <a:bodyPr wrap="square" rtlCol="0">
            <a:spAutoFit/>
          </a:bodyPr>
          <a:lstStyle/>
          <a:p>
            <a:pPr marL="457200" indent="-457200">
              <a:buFont typeface="Wingdings" panose="05000000000000000000" pitchFamily="2" charset="2"/>
              <a:buChar char="Ø"/>
            </a:pPr>
            <a:r>
              <a:rPr lang="en-CA" sz="3000" b="1" dirty="0" smtClean="0">
                <a:solidFill>
                  <a:schemeClr val="bg1"/>
                </a:solidFill>
              </a:rPr>
              <a:t>Careful listening</a:t>
            </a:r>
          </a:p>
          <a:p>
            <a:pPr marL="457200" indent="-457200">
              <a:buFont typeface="Wingdings" panose="05000000000000000000" pitchFamily="2" charset="2"/>
              <a:buChar char="Ø"/>
            </a:pPr>
            <a:r>
              <a:rPr lang="en-CA" sz="3000" b="1" dirty="0" smtClean="0">
                <a:solidFill>
                  <a:schemeClr val="bg1"/>
                </a:solidFill>
              </a:rPr>
              <a:t>Repentance &amp; its fruit</a:t>
            </a:r>
          </a:p>
          <a:p>
            <a:pPr marL="457200" indent="-457200">
              <a:buFont typeface="Wingdings" panose="05000000000000000000" pitchFamily="2" charset="2"/>
              <a:buChar char="Ø"/>
            </a:pPr>
            <a:r>
              <a:rPr lang="en-CA" sz="3000" b="1" dirty="0" smtClean="0">
                <a:solidFill>
                  <a:schemeClr val="bg1"/>
                </a:solidFill>
              </a:rPr>
              <a:t>Receive God’s Mercy</a:t>
            </a:r>
          </a:p>
          <a:p>
            <a:pPr marL="457200" indent="-457200">
              <a:buFont typeface="Wingdings" panose="05000000000000000000" pitchFamily="2" charset="2"/>
              <a:buChar char="Ø"/>
            </a:pPr>
            <a:r>
              <a:rPr lang="en-CA" sz="3000" b="1" dirty="0" smtClean="0">
                <a:solidFill>
                  <a:schemeClr val="bg1"/>
                </a:solidFill>
              </a:rPr>
              <a:t>Faith in the Lord Jesus</a:t>
            </a:r>
          </a:p>
          <a:p>
            <a:pPr marL="457200" indent="-457200">
              <a:buFont typeface="Wingdings" panose="05000000000000000000" pitchFamily="2" charset="2"/>
              <a:buChar char="Ø"/>
            </a:pPr>
            <a:r>
              <a:rPr lang="en-CA" sz="3000" b="1" dirty="0" smtClean="0">
                <a:solidFill>
                  <a:schemeClr val="bg1"/>
                </a:solidFill>
              </a:rPr>
              <a:t>Following Jesus now is  life’s priority </a:t>
            </a:r>
            <a:endParaRPr lang="en-CA" sz="3000" b="1" dirty="0">
              <a:solidFill>
                <a:schemeClr val="bg1"/>
              </a:solidFill>
            </a:endParaRPr>
          </a:p>
        </p:txBody>
      </p:sp>
    </p:spTree>
    <p:extLst>
      <p:ext uri="{BB962C8B-B14F-4D97-AF65-F5344CB8AC3E}">
        <p14:creationId xmlns:p14="http://schemas.microsoft.com/office/powerpoint/2010/main" val="431026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down)">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Related image"/>
          <p:cNvPicPr>
            <a:picLocks noChangeAspect="1" noChangeArrowheads="1"/>
          </p:cNvPicPr>
          <p:nvPr/>
        </p:nvPicPr>
        <p:blipFill rotWithShape="1">
          <a:blip r:embed="rId2">
            <a:extLst>
              <a:ext uri="{BEBA8EAE-BF5A-486C-A8C5-ECC9F3942E4B}">
                <a14:imgProps xmlns:a14="http://schemas.microsoft.com/office/drawing/2010/main">
                  <a14:imgLayer r:embed="rId3">
                    <a14:imgEffect>
                      <a14:brightnessContrast bright="-50000"/>
                    </a14:imgEffect>
                  </a14:imgLayer>
                </a14:imgProps>
              </a:ext>
              <a:ext uri="{28A0092B-C50C-407E-A947-70E740481C1C}">
                <a14:useLocalDpi xmlns:a14="http://schemas.microsoft.com/office/drawing/2010/main" val="0"/>
              </a:ext>
            </a:extLst>
          </a:blip>
          <a:srcRect l="2743" t="-1" b="1429"/>
          <a:stretch/>
        </p:blipFill>
        <p:spPr bwMode="auto">
          <a:xfrm>
            <a:off x="0" y="35954"/>
            <a:ext cx="9108504" cy="6777372"/>
          </a:xfrm>
          <a:prstGeom prst="rect">
            <a:avLst/>
          </a:prstGeom>
          <a:noFill/>
          <a:ln w="76200">
            <a:solidFill>
              <a:schemeClr val="accent1"/>
            </a:solidFill>
          </a:ln>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457908" y="260648"/>
            <a:ext cx="6192688" cy="553998"/>
          </a:xfrm>
          <a:prstGeom prst="rect">
            <a:avLst/>
          </a:prstGeom>
          <a:noFill/>
        </p:spPr>
        <p:txBody>
          <a:bodyPr wrap="square" rtlCol="0">
            <a:spAutoFit/>
          </a:bodyPr>
          <a:lstStyle/>
          <a:p>
            <a:pPr algn="ctr"/>
            <a:r>
              <a:rPr lang="en-CA" sz="3000" b="1" dirty="0" smtClean="0">
                <a:solidFill>
                  <a:srgbClr val="FFC000"/>
                </a:solidFill>
                <a:effectLst>
                  <a:outerShdw blurRad="38100" dist="38100" dir="2700000" algn="tl">
                    <a:srgbClr val="000000">
                      <a:alpha val="43137"/>
                    </a:srgbClr>
                  </a:outerShdw>
                </a:effectLst>
              </a:rPr>
              <a:t>The Entered Door </a:t>
            </a:r>
            <a:endParaRPr lang="en-CA" sz="3000" b="1" dirty="0">
              <a:solidFill>
                <a:srgbClr val="FFC000"/>
              </a:solidFill>
              <a:effectLst>
                <a:outerShdw blurRad="38100" dist="38100" dir="2700000" algn="tl">
                  <a:srgbClr val="000000">
                    <a:alpha val="43137"/>
                  </a:srgbClr>
                </a:outerShdw>
              </a:effectLst>
            </a:endParaRPr>
          </a:p>
        </p:txBody>
      </p:sp>
      <p:sp>
        <p:nvSpPr>
          <p:cNvPr id="6" name="TextBox 5"/>
          <p:cNvSpPr txBox="1"/>
          <p:nvPr/>
        </p:nvSpPr>
        <p:spPr>
          <a:xfrm>
            <a:off x="321734" y="1268760"/>
            <a:ext cx="8352928" cy="1938992"/>
          </a:xfrm>
          <a:prstGeom prst="rect">
            <a:avLst/>
          </a:prstGeom>
          <a:noFill/>
          <a:ln w="57150">
            <a:solidFill>
              <a:srgbClr val="FF0000"/>
            </a:solidFill>
          </a:ln>
        </p:spPr>
        <p:txBody>
          <a:bodyPr wrap="square" rtlCol="0">
            <a:spAutoFit/>
          </a:bodyPr>
          <a:lstStyle/>
          <a:p>
            <a:r>
              <a:rPr lang="en-CA" sz="3000" b="1" dirty="0" smtClean="0">
                <a:solidFill>
                  <a:prstClr val="white">
                    <a:lumMod val="95000"/>
                  </a:prstClr>
                </a:solidFill>
                <a:effectLst>
                  <a:outerShdw blurRad="38100" dist="38100" dir="2700000" algn="tl">
                    <a:srgbClr val="000000">
                      <a:alpha val="43137"/>
                    </a:srgbClr>
                  </a:outerShdw>
                </a:effectLst>
              </a:rPr>
              <a:t>Large numbers from every race, who </a:t>
            </a:r>
            <a:r>
              <a:rPr lang="en-CA" sz="3000" b="1" dirty="0" smtClean="0">
                <a:solidFill>
                  <a:srgbClr val="FFC000"/>
                </a:solidFill>
                <a:effectLst>
                  <a:outerShdw blurRad="38100" dist="38100" dir="2700000" algn="tl">
                    <a:srgbClr val="000000">
                      <a:alpha val="43137"/>
                    </a:srgbClr>
                  </a:outerShdw>
                </a:effectLst>
              </a:rPr>
              <a:t>carefully listens</a:t>
            </a:r>
            <a:r>
              <a:rPr lang="en-CA" sz="3000" b="1" dirty="0" smtClean="0">
                <a:solidFill>
                  <a:prstClr val="white">
                    <a:lumMod val="95000"/>
                  </a:prstClr>
                </a:solidFill>
                <a:effectLst>
                  <a:outerShdw blurRad="38100" dist="38100" dir="2700000" algn="tl">
                    <a:srgbClr val="000000">
                      <a:alpha val="43137"/>
                    </a:srgbClr>
                  </a:outerShdw>
                </a:effectLst>
              </a:rPr>
              <a:t> to Jesus’ words to </a:t>
            </a:r>
            <a:r>
              <a:rPr lang="en-CA" sz="3000" b="1" dirty="0" smtClean="0">
                <a:solidFill>
                  <a:srgbClr val="FFC000"/>
                </a:solidFill>
                <a:effectLst>
                  <a:outerShdw blurRad="38100" dist="38100" dir="2700000" algn="tl">
                    <a:srgbClr val="000000">
                      <a:alpha val="43137"/>
                    </a:srgbClr>
                  </a:outerShdw>
                </a:effectLst>
              </a:rPr>
              <a:t>repent</a:t>
            </a:r>
            <a:r>
              <a:rPr lang="en-CA" sz="3000" b="1" dirty="0" smtClean="0">
                <a:solidFill>
                  <a:prstClr val="white">
                    <a:lumMod val="95000"/>
                  </a:prstClr>
                </a:solidFill>
                <a:effectLst>
                  <a:outerShdw blurRad="38100" dist="38100" dir="2700000" algn="tl">
                    <a:srgbClr val="000000">
                      <a:alpha val="43137"/>
                    </a:srgbClr>
                  </a:outerShdw>
                </a:effectLst>
              </a:rPr>
              <a:t> and trust in him as </a:t>
            </a:r>
            <a:r>
              <a:rPr lang="en-CA" sz="3000" b="1" dirty="0" smtClean="0">
                <a:solidFill>
                  <a:srgbClr val="FFC000"/>
                </a:solidFill>
                <a:effectLst>
                  <a:outerShdw blurRad="38100" dist="38100" dir="2700000" algn="tl">
                    <a:srgbClr val="000000">
                      <a:alpha val="43137"/>
                    </a:srgbClr>
                  </a:outerShdw>
                </a:effectLst>
              </a:rPr>
              <a:t>Saviour</a:t>
            </a:r>
            <a:r>
              <a:rPr lang="en-CA" sz="3000" b="1" dirty="0" smtClean="0">
                <a:solidFill>
                  <a:prstClr val="white">
                    <a:lumMod val="95000"/>
                  </a:prstClr>
                </a:solidFill>
                <a:effectLst>
                  <a:outerShdw blurRad="38100" dist="38100" dir="2700000" algn="tl">
                    <a:srgbClr val="000000">
                      <a:alpha val="43137"/>
                    </a:srgbClr>
                  </a:outerShdw>
                </a:effectLst>
              </a:rPr>
              <a:t>, will escape God’s condemnation and be included into God’s eternal kingdom. </a:t>
            </a:r>
          </a:p>
        </p:txBody>
      </p:sp>
      <p:sp>
        <p:nvSpPr>
          <p:cNvPr id="5" name="TextBox 4"/>
          <p:cNvSpPr txBox="1"/>
          <p:nvPr/>
        </p:nvSpPr>
        <p:spPr>
          <a:xfrm>
            <a:off x="321734" y="3636025"/>
            <a:ext cx="4293546" cy="553998"/>
          </a:xfrm>
          <a:prstGeom prst="rect">
            <a:avLst/>
          </a:prstGeom>
          <a:noFill/>
        </p:spPr>
        <p:txBody>
          <a:bodyPr wrap="square" rtlCol="0">
            <a:spAutoFit/>
          </a:bodyPr>
          <a:lstStyle/>
          <a:p>
            <a:pPr marL="457200" indent="-457200">
              <a:buFont typeface="Wingdings" panose="05000000000000000000" pitchFamily="2" charset="2"/>
              <a:buChar char="Ø"/>
            </a:pPr>
            <a:r>
              <a:rPr lang="en-CA" sz="3000" b="1" dirty="0" smtClean="0">
                <a:solidFill>
                  <a:schemeClr val="bg1"/>
                </a:solidFill>
              </a:rPr>
              <a:t>In the net already</a:t>
            </a:r>
            <a:endParaRPr lang="en-CA" sz="3000" b="1" dirty="0">
              <a:solidFill>
                <a:schemeClr val="bg1"/>
              </a:solidFill>
            </a:endParaRPr>
          </a:p>
        </p:txBody>
      </p:sp>
      <p:sp>
        <p:nvSpPr>
          <p:cNvPr id="7" name="TextBox 6"/>
          <p:cNvSpPr txBox="1"/>
          <p:nvPr/>
        </p:nvSpPr>
        <p:spPr>
          <a:xfrm>
            <a:off x="321734" y="4342423"/>
            <a:ext cx="7328862" cy="1015663"/>
          </a:xfrm>
          <a:prstGeom prst="rect">
            <a:avLst/>
          </a:prstGeom>
          <a:noFill/>
        </p:spPr>
        <p:txBody>
          <a:bodyPr wrap="square" rtlCol="0">
            <a:spAutoFit/>
          </a:bodyPr>
          <a:lstStyle/>
          <a:p>
            <a:pPr marL="457200" indent="-457200">
              <a:buFont typeface="Wingdings" panose="05000000000000000000" pitchFamily="2" charset="2"/>
              <a:buChar char="Ø"/>
            </a:pPr>
            <a:r>
              <a:rPr lang="en-CA" sz="3000" b="1" dirty="0" smtClean="0">
                <a:solidFill>
                  <a:schemeClr val="bg1"/>
                </a:solidFill>
              </a:rPr>
              <a:t>Will join Abraham and the patriarchs</a:t>
            </a:r>
            <a:r>
              <a:rPr lang="en-CA" sz="3000" b="1" dirty="0" smtClean="0">
                <a:solidFill>
                  <a:schemeClr val="bg1"/>
                </a:solidFill>
              </a:rPr>
              <a:t> and the prophets</a:t>
            </a:r>
            <a:endParaRPr lang="en-CA" sz="3000" b="1" dirty="0">
              <a:solidFill>
                <a:schemeClr val="bg1"/>
              </a:solidFill>
            </a:endParaRPr>
          </a:p>
        </p:txBody>
      </p:sp>
    </p:spTree>
    <p:extLst>
      <p:ext uri="{BB962C8B-B14F-4D97-AF65-F5344CB8AC3E}">
        <p14:creationId xmlns:p14="http://schemas.microsoft.com/office/powerpoint/2010/main" val="20720577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p:bldP spid="7"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2050" name="Picture 2" descr="Related image"/>
          <p:cNvPicPr>
            <a:picLocks noChangeAspect="1" noChangeArrowheads="1"/>
          </p:cNvPicPr>
          <p:nvPr/>
        </p:nvPicPr>
        <p:blipFill rotWithShape="1">
          <a:blip r:embed="rId3">
            <a:extLst>
              <a:ext uri="{28A0092B-C50C-407E-A947-70E740481C1C}">
                <a14:useLocalDpi xmlns:a14="http://schemas.microsoft.com/office/drawing/2010/main" val="0"/>
              </a:ext>
            </a:extLst>
          </a:blip>
          <a:srcRect b="784"/>
          <a:stretch/>
        </p:blipFill>
        <p:spPr bwMode="auto">
          <a:xfrm>
            <a:off x="1547664" y="0"/>
            <a:ext cx="5328592"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25338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Related image"/>
          <p:cNvPicPr>
            <a:picLocks noChangeAspect="1" noChangeArrowheads="1"/>
          </p:cNvPicPr>
          <p:nvPr/>
        </p:nvPicPr>
        <p:blipFill rotWithShape="1">
          <a:blip r:embed="rId2">
            <a:extLst>
              <a:ext uri="{BEBA8EAE-BF5A-486C-A8C5-ECC9F3942E4B}">
                <a14:imgProps xmlns:a14="http://schemas.microsoft.com/office/drawing/2010/main">
                  <a14:imgLayer r:embed="rId3">
                    <a14:imgEffect>
                      <a14:brightnessContrast bright="-50000"/>
                    </a14:imgEffect>
                  </a14:imgLayer>
                </a14:imgProps>
              </a:ext>
              <a:ext uri="{28A0092B-C50C-407E-A947-70E740481C1C}">
                <a14:useLocalDpi xmlns:a14="http://schemas.microsoft.com/office/drawing/2010/main" val="0"/>
              </a:ext>
            </a:extLst>
          </a:blip>
          <a:srcRect l="2743" t="-1" b="1429"/>
          <a:stretch/>
        </p:blipFill>
        <p:spPr bwMode="auto">
          <a:xfrm>
            <a:off x="0" y="35954"/>
            <a:ext cx="9108504" cy="6777372"/>
          </a:xfrm>
          <a:prstGeom prst="rect">
            <a:avLst/>
          </a:prstGeom>
          <a:noFill/>
          <a:ln w="76200">
            <a:solidFill>
              <a:schemeClr val="accent1"/>
            </a:solidFill>
          </a:ln>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457908" y="260648"/>
            <a:ext cx="6192688" cy="553998"/>
          </a:xfrm>
          <a:prstGeom prst="rect">
            <a:avLst/>
          </a:prstGeom>
          <a:noFill/>
        </p:spPr>
        <p:txBody>
          <a:bodyPr wrap="square" rtlCol="0">
            <a:spAutoFit/>
          </a:bodyPr>
          <a:lstStyle/>
          <a:p>
            <a:pPr algn="ctr"/>
            <a:r>
              <a:rPr lang="en-CA" sz="3000" b="1" dirty="0" smtClean="0">
                <a:solidFill>
                  <a:srgbClr val="FFC000"/>
                </a:solidFill>
                <a:effectLst>
                  <a:outerShdw blurRad="38100" dist="38100" dir="2700000" algn="tl">
                    <a:srgbClr val="000000">
                      <a:alpha val="43137"/>
                    </a:srgbClr>
                  </a:outerShdw>
                </a:effectLst>
              </a:rPr>
              <a:t>The Rejected Door   </a:t>
            </a:r>
            <a:endParaRPr lang="en-CA" sz="3000" b="1" dirty="0">
              <a:solidFill>
                <a:srgbClr val="FFC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938371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Related image"/>
          <p:cNvPicPr>
            <a:picLocks noChangeAspect="1" noChangeArrowheads="1"/>
          </p:cNvPicPr>
          <p:nvPr/>
        </p:nvPicPr>
        <p:blipFill rotWithShape="1">
          <a:blip r:embed="rId2">
            <a:extLst>
              <a:ext uri="{BEBA8EAE-BF5A-486C-A8C5-ECC9F3942E4B}">
                <a14:imgProps xmlns:a14="http://schemas.microsoft.com/office/drawing/2010/main">
                  <a14:imgLayer r:embed="rId3">
                    <a14:imgEffect>
                      <a14:brightnessContrast bright="-50000"/>
                    </a14:imgEffect>
                  </a14:imgLayer>
                </a14:imgProps>
              </a:ext>
              <a:ext uri="{28A0092B-C50C-407E-A947-70E740481C1C}">
                <a14:useLocalDpi xmlns:a14="http://schemas.microsoft.com/office/drawing/2010/main" val="0"/>
              </a:ext>
            </a:extLst>
          </a:blip>
          <a:srcRect l="2743" t="-1" b="1429"/>
          <a:stretch/>
        </p:blipFill>
        <p:spPr bwMode="auto">
          <a:xfrm>
            <a:off x="0" y="35954"/>
            <a:ext cx="9108504" cy="6777372"/>
          </a:xfrm>
          <a:prstGeom prst="rect">
            <a:avLst/>
          </a:prstGeom>
          <a:noFill/>
          <a:ln w="76200">
            <a:solidFill>
              <a:schemeClr val="accent1"/>
            </a:solidFill>
          </a:ln>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457908" y="260648"/>
            <a:ext cx="6192688" cy="553998"/>
          </a:xfrm>
          <a:prstGeom prst="rect">
            <a:avLst/>
          </a:prstGeom>
          <a:noFill/>
        </p:spPr>
        <p:txBody>
          <a:bodyPr wrap="square" rtlCol="0">
            <a:spAutoFit/>
          </a:bodyPr>
          <a:lstStyle/>
          <a:p>
            <a:pPr algn="ctr"/>
            <a:r>
              <a:rPr lang="en-CA" sz="3000" b="1" dirty="0">
                <a:solidFill>
                  <a:srgbClr val="FFC000"/>
                </a:solidFill>
                <a:effectLst>
                  <a:outerShdw blurRad="38100" dist="38100" dir="2700000" algn="tl">
                    <a:srgbClr val="000000">
                      <a:alpha val="43137"/>
                    </a:srgbClr>
                  </a:outerShdw>
                </a:effectLst>
              </a:rPr>
              <a:t>The </a:t>
            </a:r>
            <a:r>
              <a:rPr lang="en-CA" sz="3000" b="1" dirty="0" smtClean="0">
                <a:solidFill>
                  <a:srgbClr val="FFC000"/>
                </a:solidFill>
                <a:effectLst>
                  <a:outerShdw blurRad="38100" dist="38100" dir="2700000" algn="tl">
                    <a:srgbClr val="000000">
                      <a:alpha val="43137"/>
                    </a:srgbClr>
                  </a:outerShdw>
                </a:effectLst>
              </a:rPr>
              <a:t>Rejected Door  </a:t>
            </a:r>
            <a:endParaRPr lang="en-CA" sz="3000" b="1" dirty="0">
              <a:solidFill>
                <a:srgbClr val="FFC000"/>
              </a:solidFill>
              <a:effectLst>
                <a:outerShdw blurRad="38100" dist="38100" dir="2700000" algn="tl">
                  <a:srgbClr val="000000">
                    <a:alpha val="43137"/>
                  </a:srgbClr>
                </a:outerShdw>
              </a:effectLst>
            </a:endParaRPr>
          </a:p>
        </p:txBody>
      </p:sp>
      <p:sp>
        <p:nvSpPr>
          <p:cNvPr id="5" name="TextBox 4"/>
          <p:cNvSpPr txBox="1"/>
          <p:nvPr/>
        </p:nvSpPr>
        <p:spPr>
          <a:xfrm>
            <a:off x="377788" y="1340768"/>
            <a:ext cx="8352928" cy="4247317"/>
          </a:xfrm>
          <a:prstGeom prst="rect">
            <a:avLst/>
          </a:prstGeom>
          <a:noFill/>
        </p:spPr>
        <p:txBody>
          <a:bodyPr wrap="square" rtlCol="0">
            <a:spAutoFit/>
          </a:bodyPr>
          <a:lstStyle/>
          <a:p>
            <a:r>
              <a:rPr lang="en-CA" sz="3000" b="1" dirty="0" smtClean="0">
                <a:solidFill>
                  <a:prstClr val="white">
                    <a:lumMod val="95000"/>
                  </a:prstClr>
                </a:solidFill>
                <a:effectLst>
                  <a:outerShdw blurRad="38100" dist="38100" dir="2700000" algn="tl">
                    <a:srgbClr val="000000">
                      <a:alpha val="43137"/>
                    </a:srgbClr>
                  </a:outerShdw>
                </a:effectLst>
              </a:rPr>
              <a:t>31 At that time some Pharisees came to Jesus and said to him, ‘Leave this place and go somewhere else. Herod wants to kill you.’ 32 He replied, ‘Go and tell that fox, “I will keep on driving out demons and healing people today and tomorrow, and on the third day I will reach my goal.” </a:t>
            </a:r>
            <a:r>
              <a:rPr lang="en-CA" sz="3000" b="1" dirty="0">
                <a:solidFill>
                  <a:prstClr val="white">
                    <a:lumMod val="95000"/>
                  </a:prstClr>
                </a:solidFill>
                <a:effectLst>
                  <a:outerShdw blurRad="38100" dist="38100" dir="2700000" algn="tl">
                    <a:srgbClr val="000000">
                      <a:alpha val="43137"/>
                    </a:srgbClr>
                  </a:outerShdw>
                </a:effectLst>
              </a:rPr>
              <a:t>33 In any case, I must press on today and tomorrow and the next day – for surely no prophet can die outside Jerusalem</a:t>
            </a:r>
            <a:r>
              <a:rPr lang="en-CA" sz="3000" b="1" dirty="0" smtClean="0">
                <a:solidFill>
                  <a:prstClr val="white">
                    <a:lumMod val="95000"/>
                  </a:prstClr>
                </a:solidFill>
                <a:effectLst>
                  <a:outerShdw blurRad="38100" dist="38100" dir="2700000" algn="tl">
                    <a:srgbClr val="000000">
                      <a:alpha val="43137"/>
                    </a:srgbClr>
                  </a:outerShdw>
                </a:effectLst>
              </a:rPr>
              <a:t>!</a:t>
            </a:r>
            <a:endParaRPr lang="en-CA" sz="3000" b="1" dirty="0">
              <a:solidFill>
                <a:prstClr val="white">
                  <a:lumMod val="95000"/>
                </a:prstClr>
              </a:solidFill>
              <a:effectLst>
                <a:outerShdw blurRad="38100" dist="38100" dir="2700000" algn="tl">
                  <a:srgbClr val="000000">
                    <a:alpha val="43137"/>
                  </a:srgbClr>
                </a:outerShdw>
              </a:effectLst>
            </a:endParaRPr>
          </a:p>
        </p:txBody>
      </p:sp>
      <p:sp>
        <p:nvSpPr>
          <p:cNvPr id="3" name="TextBox 2"/>
          <p:cNvSpPr txBox="1"/>
          <p:nvPr/>
        </p:nvSpPr>
        <p:spPr>
          <a:xfrm>
            <a:off x="377788" y="5588085"/>
            <a:ext cx="9108504" cy="553998"/>
          </a:xfrm>
          <a:prstGeom prst="rect">
            <a:avLst/>
          </a:prstGeom>
          <a:noFill/>
        </p:spPr>
        <p:txBody>
          <a:bodyPr wrap="square" rtlCol="0">
            <a:spAutoFit/>
          </a:bodyPr>
          <a:lstStyle/>
          <a:p>
            <a:pPr marL="457200" indent="-457200">
              <a:buFont typeface="Wingdings" panose="05000000000000000000" pitchFamily="2" charset="2"/>
              <a:buChar char="Ø"/>
            </a:pPr>
            <a:r>
              <a:rPr lang="en-CA" sz="3000" b="1" dirty="0" smtClean="0">
                <a:solidFill>
                  <a:srgbClr val="FFC000"/>
                </a:solidFill>
                <a:effectLst>
                  <a:outerShdw blurRad="38100" dist="38100" dir="2700000" algn="tl">
                    <a:srgbClr val="000000">
                      <a:alpha val="43137"/>
                    </a:srgbClr>
                  </a:outerShdw>
                </a:effectLst>
              </a:rPr>
              <a:t>Jesus’ determination to fulfil his mission </a:t>
            </a:r>
            <a:endParaRPr lang="en-CA" sz="3000" b="1" dirty="0">
              <a:solidFill>
                <a:srgbClr val="FFC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936375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Related image"/>
          <p:cNvPicPr>
            <a:picLocks noChangeAspect="1" noChangeArrowheads="1"/>
          </p:cNvPicPr>
          <p:nvPr/>
        </p:nvPicPr>
        <p:blipFill rotWithShape="1">
          <a:blip r:embed="rId2">
            <a:extLst>
              <a:ext uri="{BEBA8EAE-BF5A-486C-A8C5-ECC9F3942E4B}">
                <a14:imgProps xmlns:a14="http://schemas.microsoft.com/office/drawing/2010/main">
                  <a14:imgLayer r:embed="rId3">
                    <a14:imgEffect>
                      <a14:brightnessContrast bright="-50000"/>
                    </a14:imgEffect>
                  </a14:imgLayer>
                </a14:imgProps>
              </a:ext>
              <a:ext uri="{28A0092B-C50C-407E-A947-70E740481C1C}">
                <a14:useLocalDpi xmlns:a14="http://schemas.microsoft.com/office/drawing/2010/main" val="0"/>
              </a:ext>
            </a:extLst>
          </a:blip>
          <a:srcRect l="2743" t="-1" b="1429"/>
          <a:stretch/>
        </p:blipFill>
        <p:spPr bwMode="auto">
          <a:xfrm>
            <a:off x="0" y="35954"/>
            <a:ext cx="9108504" cy="6777372"/>
          </a:xfrm>
          <a:prstGeom prst="rect">
            <a:avLst/>
          </a:prstGeom>
          <a:noFill/>
          <a:ln w="76200">
            <a:solidFill>
              <a:schemeClr val="accent1"/>
            </a:solidFill>
          </a:ln>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51520" y="476672"/>
            <a:ext cx="8352928" cy="3785652"/>
          </a:xfrm>
          <a:prstGeom prst="rect">
            <a:avLst/>
          </a:prstGeom>
          <a:noFill/>
        </p:spPr>
        <p:txBody>
          <a:bodyPr wrap="square" rtlCol="0">
            <a:spAutoFit/>
          </a:bodyPr>
          <a:lstStyle/>
          <a:p>
            <a:r>
              <a:rPr lang="en-CA" sz="3000" b="1" dirty="0" smtClean="0">
                <a:solidFill>
                  <a:prstClr val="white">
                    <a:lumMod val="95000"/>
                  </a:prstClr>
                </a:solidFill>
                <a:effectLst>
                  <a:outerShdw blurRad="38100" dist="38100" dir="2700000" algn="tl">
                    <a:srgbClr val="000000">
                      <a:alpha val="43137"/>
                    </a:srgbClr>
                  </a:outerShdw>
                </a:effectLst>
              </a:rPr>
              <a:t>34 ‘</a:t>
            </a:r>
            <a:r>
              <a:rPr lang="en-CA" sz="3000" b="1" dirty="0" smtClean="0">
                <a:solidFill>
                  <a:srgbClr val="FFC000"/>
                </a:solidFill>
                <a:effectLst>
                  <a:outerShdw blurRad="38100" dist="38100" dir="2700000" algn="tl">
                    <a:srgbClr val="000000">
                      <a:alpha val="43137"/>
                    </a:srgbClr>
                  </a:outerShdw>
                </a:effectLst>
              </a:rPr>
              <a:t>Jerusalem, Jerusalem</a:t>
            </a:r>
            <a:r>
              <a:rPr lang="en-CA" sz="3000" b="1" dirty="0" smtClean="0">
                <a:solidFill>
                  <a:prstClr val="white">
                    <a:lumMod val="95000"/>
                  </a:prstClr>
                </a:solidFill>
                <a:effectLst>
                  <a:outerShdw blurRad="38100" dist="38100" dir="2700000" algn="tl">
                    <a:srgbClr val="000000">
                      <a:alpha val="43137"/>
                    </a:srgbClr>
                  </a:outerShdw>
                </a:effectLst>
              </a:rPr>
              <a:t>, you who kill the prophets and stone those sent to you, how often I have longed to gather your children together, as a hen gathers her chicks under her wings, and you were not willing. 35 Look, your house is left to you desolate. I tell you, you will not see me again until you say, “Blessed is he who comes in the name of the Lord.”</a:t>
            </a:r>
          </a:p>
        </p:txBody>
      </p:sp>
    </p:spTree>
    <p:extLst>
      <p:ext uri="{BB962C8B-B14F-4D97-AF65-F5344CB8AC3E}">
        <p14:creationId xmlns:p14="http://schemas.microsoft.com/office/powerpoint/2010/main" val="2337283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Related image"/>
          <p:cNvPicPr>
            <a:picLocks noChangeAspect="1" noChangeArrowheads="1"/>
          </p:cNvPicPr>
          <p:nvPr/>
        </p:nvPicPr>
        <p:blipFill rotWithShape="1">
          <a:blip r:embed="rId2">
            <a:extLst>
              <a:ext uri="{BEBA8EAE-BF5A-486C-A8C5-ECC9F3942E4B}">
                <a14:imgProps xmlns:a14="http://schemas.microsoft.com/office/drawing/2010/main">
                  <a14:imgLayer r:embed="rId3">
                    <a14:imgEffect>
                      <a14:brightnessContrast bright="-50000"/>
                    </a14:imgEffect>
                  </a14:imgLayer>
                </a14:imgProps>
              </a:ext>
              <a:ext uri="{28A0092B-C50C-407E-A947-70E740481C1C}">
                <a14:useLocalDpi xmlns:a14="http://schemas.microsoft.com/office/drawing/2010/main" val="0"/>
              </a:ext>
            </a:extLst>
          </a:blip>
          <a:srcRect l="2743" t="-1" b="1429"/>
          <a:stretch/>
        </p:blipFill>
        <p:spPr bwMode="auto">
          <a:xfrm>
            <a:off x="0" y="35954"/>
            <a:ext cx="9108504" cy="6777372"/>
          </a:xfrm>
          <a:prstGeom prst="rect">
            <a:avLst/>
          </a:prstGeom>
          <a:noFill/>
          <a:ln w="76200">
            <a:solidFill>
              <a:schemeClr val="accent1"/>
            </a:solidFill>
          </a:ln>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51520" y="476672"/>
            <a:ext cx="8352928" cy="3785652"/>
          </a:xfrm>
          <a:prstGeom prst="rect">
            <a:avLst/>
          </a:prstGeom>
          <a:noFill/>
        </p:spPr>
        <p:txBody>
          <a:bodyPr wrap="square" rtlCol="0">
            <a:spAutoFit/>
          </a:bodyPr>
          <a:lstStyle/>
          <a:p>
            <a:r>
              <a:rPr lang="en-CA" sz="3000" b="1" dirty="0">
                <a:solidFill>
                  <a:prstClr val="white">
                    <a:lumMod val="95000"/>
                  </a:prstClr>
                </a:solidFill>
                <a:effectLst>
                  <a:outerShdw blurRad="38100" dist="38100" dir="2700000" algn="tl">
                    <a:srgbClr val="000000">
                      <a:alpha val="43137"/>
                    </a:srgbClr>
                  </a:outerShdw>
                </a:effectLst>
              </a:rPr>
              <a:t>34 ‘Jerusalem, Jerusalem</a:t>
            </a:r>
            <a:r>
              <a:rPr lang="en-CA" sz="3000" b="1" dirty="0" smtClean="0">
                <a:solidFill>
                  <a:prstClr val="white">
                    <a:lumMod val="95000"/>
                  </a:prstClr>
                </a:solidFill>
                <a:effectLst>
                  <a:outerShdw blurRad="38100" dist="38100" dir="2700000" algn="tl">
                    <a:srgbClr val="000000">
                      <a:alpha val="43137"/>
                    </a:srgbClr>
                  </a:outerShdw>
                </a:effectLst>
              </a:rPr>
              <a:t>, </a:t>
            </a:r>
            <a:r>
              <a:rPr lang="en-CA" sz="3000" b="1" dirty="0">
                <a:solidFill>
                  <a:srgbClr val="FFC000"/>
                </a:solidFill>
                <a:effectLst>
                  <a:outerShdw blurRad="38100" dist="38100" dir="2700000" algn="tl">
                    <a:srgbClr val="000000">
                      <a:alpha val="43137"/>
                    </a:srgbClr>
                  </a:outerShdw>
                </a:effectLst>
              </a:rPr>
              <a:t>you who kill the prophets and stone those sent to you</a:t>
            </a:r>
            <a:r>
              <a:rPr lang="en-CA" sz="3000" b="1" dirty="0" smtClean="0">
                <a:solidFill>
                  <a:prstClr val="white">
                    <a:lumMod val="95000"/>
                  </a:prstClr>
                </a:solidFill>
                <a:effectLst>
                  <a:outerShdw blurRad="38100" dist="38100" dir="2700000" algn="tl">
                    <a:srgbClr val="000000">
                      <a:alpha val="43137"/>
                    </a:srgbClr>
                  </a:outerShdw>
                </a:effectLst>
              </a:rPr>
              <a:t>, how often I have longed to gather your children together, as a hen gathers her chicks under her wings, and you were not willing. 35 Look, your house is left to you desolate. I tell you, you will not see me again until you say, “Blessed is he who comes in the name of the Lord.”</a:t>
            </a:r>
          </a:p>
        </p:txBody>
      </p:sp>
    </p:spTree>
    <p:extLst>
      <p:ext uri="{BB962C8B-B14F-4D97-AF65-F5344CB8AC3E}">
        <p14:creationId xmlns:p14="http://schemas.microsoft.com/office/powerpoint/2010/main" val="26701730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Related image"/>
          <p:cNvPicPr>
            <a:picLocks noChangeAspect="1" noChangeArrowheads="1"/>
          </p:cNvPicPr>
          <p:nvPr/>
        </p:nvPicPr>
        <p:blipFill rotWithShape="1">
          <a:blip r:embed="rId2">
            <a:extLst>
              <a:ext uri="{BEBA8EAE-BF5A-486C-A8C5-ECC9F3942E4B}">
                <a14:imgProps xmlns:a14="http://schemas.microsoft.com/office/drawing/2010/main">
                  <a14:imgLayer r:embed="rId3">
                    <a14:imgEffect>
                      <a14:brightnessContrast bright="-50000"/>
                    </a14:imgEffect>
                  </a14:imgLayer>
                </a14:imgProps>
              </a:ext>
              <a:ext uri="{28A0092B-C50C-407E-A947-70E740481C1C}">
                <a14:useLocalDpi xmlns:a14="http://schemas.microsoft.com/office/drawing/2010/main" val="0"/>
              </a:ext>
            </a:extLst>
          </a:blip>
          <a:srcRect l="2743" t="-1" b="1429"/>
          <a:stretch/>
        </p:blipFill>
        <p:spPr bwMode="auto">
          <a:xfrm>
            <a:off x="0" y="35954"/>
            <a:ext cx="9108504" cy="6777372"/>
          </a:xfrm>
          <a:prstGeom prst="rect">
            <a:avLst/>
          </a:prstGeom>
          <a:noFill/>
          <a:ln w="76200">
            <a:solidFill>
              <a:schemeClr val="accent1"/>
            </a:solidFill>
          </a:ln>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51520" y="458044"/>
            <a:ext cx="8352928" cy="3785652"/>
          </a:xfrm>
          <a:prstGeom prst="rect">
            <a:avLst/>
          </a:prstGeom>
          <a:noFill/>
        </p:spPr>
        <p:txBody>
          <a:bodyPr wrap="square" rtlCol="0">
            <a:spAutoFit/>
          </a:bodyPr>
          <a:lstStyle/>
          <a:p>
            <a:r>
              <a:rPr lang="en-CA" sz="3000" b="1" dirty="0">
                <a:solidFill>
                  <a:prstClr val="white">
                    <a:lumMod val="95000"/>
                  </a:prstClr>
                </a:solidFill>
                <a:effectLst>
                  <a:outerShdw blurRad="38100" dist="38100" dir="2700000" algn="tl">
                    <a:srgbClr val="000000">
                      <a:alpha val="43137"/>
                    </a:srgbClr>
                  </a:outerShdw>
                </a:effectLst>
              </a:rPr>
              <a:t>34 ‘Jerusalem, Jerusalem</a:t>
            </a:r>
            <a:r>
              <a:rPr lang="en-CA" sz="3000" b="1" dirty="0" smtClean="0">
                <a:solidFill>
                  <a:prstClr val="white">
                    <a:lumMod val="95000"/>
                  </a:prstClr>
                </a:solidFill>
                <a:effectLst>
                  <a:outerShdw blurRad="38100" dist="38100" dir="2700000" algn="tl">
                    <a:srgbClr val="000000">
                      <a:alpha val="43137"/>
                    </a:srgbClr>
                  </a:outerShdw>
                </a:effectLst>
              </a:rPr>
              <a:t>, </a:t>
            </a:r>
            <a:r>
              <a:rPr lang="en-CA" sz="3000" b="1" dirty="0">
                <a:solidFill>
                  <a:prstClr val="white">
                    <a:lumMod val="95000"/>
                  </a:prstClr>
                </a:solidFill>
                <a:effectLst>
                  <a:outerShdw blurRad="38100" dist="38100" dir="2700000" algn="tl">
                    <a:srgbClr val="000000">
                      <a:alpha val="43137"/>
                    </a:srgbClr>
                  </a:outerShdw>
                </a:effectLst>
              </a:rPr>
              <a:t>you who kill the prophets and stone those sent to you, </a:t>
            </a:r>
            <a:r>
              <a:rPr lang="en-CA" sz="3000" b="1" dirty="0">
                <a:solidFill>
                  <a:srgbClr val="FFC000"/>
                </a:solidFill>
                <a:effectLst>
                  <a:outerShdw blurRad="38100" dist="38100" dir="2700000" algn="tl">
                    <a:srgbClr val="000000">
                      <a:alpha val="43137"/>
                    </a:srgbClr>
                  </a:outerShdw>
                </a:effectLst>
              </a:rPr>
              <a:t>how often I have longed to gather your children together, as a hen gathers her chicks under her wings</a:t>
            </a:r>
            <a:r>
              <a:rPr lang="en-CA" sz="3000" b="1" dirty="0">
                <a:solidFill>
                  <a:schemeClr val="bg1"/>
                </a:solidFill>
                <a:effectLst>
                  <a:outerShdw blurRad="38100" dist="38100" dir="2700000" algn="tl">
                    <a:srgbClr val="000000">
                      <a:alpha val="43137"/>
                    </a:srgbClr>
                  </a:outerShdw>
                </a:effectLst>
              </a:rPr>
              <a:t>,</a:t>
            </a:r>
            <a:r>
              <a:rPr lang="en-CA" sz="3000" b="1" dirty="0">
                <a:solidFill>
                  <a:srgbClr val="FFC000"/>
                </a:solidFill>
                <a:effectLst>
                  <a:outerShdw blurRad="38100" dist="38100" dir="2700000" algn="tl">
                    <a:srgbClr val="000000">
                      <a:alpha val="43137"/>
                    </a:srgbClr>
                  </a:outerShdw>
                </a:effectLst>
              </a:rPr>
              <a:t> </a:t>
            </a:r>
            <a:r>
              <a:rPr lang="en-CA" sz="3000" b="1" dirty="0" smtClean="0">
                <a:solidFill>
                  <a:prstClr val="white">
                    <a:lumMod val="95000"/>
                  </a:prstClr>
                </a:solidFill>
                <a:effectLst>
                  <a:outerShdw blurRad="38100" dist="38100" dir="2700000" algn="tl">
                    <a:srgbClr val="000000">
                      <a:alpha val="43137"/>
                    </a:srgbClr>
                  </a:outerShdw>
                </a:effectLst>
              </a:rPr>
              <a:t>and you were not willing. 35 Look, your house is left to you desolate. I tell you, you will not see me again until you say, “Blessed is he who comes in the name of the Lord.”</a:t>
            </a:r>
          </a:p>
        </p:txBody>
      </p:sp>
    </p:spTree>
    <p:extLst>
      <p:ext uri="{BB962C8B-B14F-4D97-AF65-F5344CB8AC3E}">
        <p14:creationId xmlns:p14="http://schemas.microsoft.com/office/powerpoint/2010/main" val="1037723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Related image"/>
          <p:cNvPicPr>
            <a:picLocks noChangeAspect="1" noChangeArrowheads="1"/>
          </p:cNvPicPr>
          <p:nvPr/>
        </p:nvPicPr>
        <p:blipFill rotWithShape="1">
          <a:blip r:embed="rId2">
            <a:extLst>
              <a:ext uri="{BEBA8EAE-BF5A-486C-A8C5-ECC9F3942E4B}">
                <a14:imgProps xmlns:a14="http://schemas.microsoft.com/office/drawing/2010/main">
                  <a14:imgLayer r:embed="rId3">
                    <a14:imgEffect>
                      <a14:brightnessContrast bright="-22000"/>
                    </a14:imgEffect>
                  </a14:imgLayer>
                </a14:imgProps>
              </a:ext>
              <a:ext uri="{28A0092B-C50C-407E-A947-70E740481C1C}">
                <a14:useLocalDpi xmlns:a14="http://schemas.microsoft.com/office/drawing/2010/main" val="0"/>
              </a:ext>
            </a:extLst>
          </a:blip>
          <a:srcRect l="2743" t="-1" b="1429"/>
          <a:stretch/>
        </p:blipFill>
        <p:spPr bwMode="auto">
          <a:xfrm>
            <a:off x="0" y="35954"/>
            <a:ext cx="9108504" cy="6777372"/>
          </a:xfrm>
          <a:prstGeom prst="rect">
            <a:avLst/>
          </a:prstGeom>
          <a:noFill/>
          <a:ln w="76200">
            <a:solidFill>
              <a:schemeClr val="accent1"/>
            </a:solidFill>
          </a:ln>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23528" y="404664"/>
            <a:ext cx="8352928" cy="1015663"/>
          </a:xfrm>
          <a:prstGeom prst="rect">
            <a:avLst/>
          </a:prstGeom>
          <a:noFill/>
        </p:spPr>
        <p:txBody>
          <a:bodyPr wrap="square" rtlCol="0">
            <a:spAutoFit/>
          </a:bodyPr>
          <a:lstStyle/>
          <a:p>
            <a:r>
              <a:rPr lang="en-CA" sz="3000" b="1" dirty="0" smtClean="0">
                <a:solidFill>
                  <a:schemeClr val="bg1">
                    <a:lumMod val="95000"/>
                  </a:schemeClr>
                </a:solidFill>
                <a:effectLst>
                  <a:outerShdw blurRad="38100" dist="38100" dir="2700000" algn="tl">
                    <a:srgbClr val="000000">
                      <a:alpha val="43137"/>
                    </a:srgbClr>
                  </a:outerShdw>
                </a:effectLst>
              </a:rPr>
              <a:t>Luke 13:22 Then Jesus went through the towns and villages, </a:t>
            </a:r>
            <a:r>
              <a:rPr lang="en-CA" sz="3000" b="1" dirty="0" smtClean="0">
                <a:solidFill>
                  <a:srgbClr val="FFC000"/>
                </a:solidFill>
                <a:effectLst>
                  <a:outerShdw blurRad="38100" dist="38100" dir="2700000" algn="tl">
                    <a:srgbClr val="000000">
                      <a:alpha val="43137"/>
                    </a:srgbClr>
                  </a:outerShdw>
                </a:effectLst>
              </a:rPr>
              <a:t>teaching as he made his way to Jerusalem</a:t>
            </a:r>
            <a:r>
              <a:rPr lang="en-CA" sz="3000" b="1" dirty="0" smtClean="0">
                <a:solidFill>
                  <a:schemeClr val="bg1">
                    <a:lumMod val="95000"/>
                  </a:schemeClr>
                </a:solidFill>
                <a:effectLst>
                  <a:outerShdw blurRad="38100" dist="38100" dir="2700000" algn="tl">
                    <a:srgbClr val="000000">
                      <a:alpha val="43137"/>
                    </a:srgbClr>
                  </a:outerShdw>
                </a:effectLst>
              </a:rPr>
              <a:t>. </a:t>
            </a:r>
            <a:endParaRPr lang="en-CA" sz="3000" b="1" dirty="0">
              <a:solidFill>
                <a:schemeClr val="bg1">
                  <a:lumMod val="95000"/>
                </a:schemeClr>
              </a:solidFill>
              <a:effectLst>
                <a:outerShdw blurRad="38100" dist="38100" dir="2700000" algn="tl">
                  <a:srgbClr val="000000">
                    <a:alpha val="43137"/>
                  </a:srgbClr>
                </a:outerShdw>
              </a:effectLst>
            </a:endParaRPr>
          </a:p>
        </p:txBody>
      </p:sp>
      <p:pic>
        <p:nvPicPr>
          <p:cNvPr id="4098" name="Picture 2" descr="Image result for image of a trawl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9839" y="1399739"/>
            <a:ext cx="7728826" cy="5223192"/>
          </a:xfrm>
          <a:prstGeom prst="rect">
            <a:avLst/>
          </a:prstGeom>
          <a:noFill/>
          <a:ln w="63500">
            <a:solidFill>
              <a:schemeClr val="accent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36798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box(out)">
                                      <p:cBhvr>
                                        <p:cTn id="7" dur="5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Related image"/>
          <p:cNvPicPr>
            <a:picLocks noChangeAspect="1" noChangeArrowheads="1"/>
          </p:cNvPicPr>
          <p:nvPr/>
        </p:nvPicPr>
        <p:blipFill rotWithShape="1">
          <a:blip r:embed="rId2">
            <a:extLst>
              <a:ext uri="{BEBA8EAE-BF5A-486C-A8C5-ECC9F3942E4B}">
                <a14:imgProps xmlns:a14="http://schemas.microsoft.com/office/drawing/2010/main">
                  <a14:imgLayer r:embed="rId3">
                    <a14:imgEffect>
                      <a14:brightnessContrast bright="-50000"/>
                    </a14:imgEffect>
                  </a14:imgLayer>
                </a14:imgProps>
              </a:ext>
              <a:ext uri="{28A0092B-C50C-407E-A947-70E740481C1C}">
                <a14:useLocalDpi xmlns:a14="http://schemas.microsoft.com/office/drawing/2010/main" val="0"/>
              </a:ext>
            </a:extLst>
          </a:blip>
          <a:srcRect l="2743" t="-1" b="1429"/>
          <a:stretch/>
        </p:blipFill>
        <p:spPr bwMode="auto">
          <a:xfrm>
            <a:off x="0" y="35954"/>
            <a:ext cx="9108504" cy="6777372"/>
          </a:xfrm>
          <a:prstGeom prst="rect">
            <a:avLst/>
          </a:prstGeom>
          <a:noFill/>
          <a:ln w="76200">
            <a:solidFill>
              <a:schemeClr val="accent1"/>
            </a:solidFill>
          </a:ln>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51520" y="458044"/>
            <a:ext cx="8352928" cy="3785652"/>
          </a:xfrm>
          <a:prstGeom prst="rect">
            <a:avLst/>
          </a:prstGeom>
          <a:noFill/>
        </p:spPr>
        <p:txBody>
          <a:bodyPr wrap="square" rtlCol="0">
            <a:spAutoFit/>
          </a:bodyPr>
          <a:lstStyle/>
          <a:p>
            <a:r>
              <a:rPr lang="en-CA" sz="3000" b="1" dirty="0">
                <a:solidFill>
                  <a:prstClr val="white">
                    <a:lumMod val="95000"/>
                  </a:prstClr>
                </a:solidFill>
                <a:effectLst>
                  <a:outerShdw blurRad="38100" dist="38100" dir="2700000" algn="tl">
                    <a:srgbClr val="000000">
                      <a:alpha val="43137"/>
                    </a:srgbClr>
                  </a:outerShdw>
                </a:effectLst>
              </a:rPr>
              <a:t>34 ‘Jerusalem, Jerusalem</a:t>
            </a:r>
            <a:r>
              <a:rPr lang="en-CA" sz="3000" b="1" dirty="0" smtClean="0">
                <a:solidFill>
                  <a:prstClr val="white">
                    <a:lumMod val="95000"/>
                  </a:prstClr>
                </a:solidFill>
                <a:effectLst>
                  <a:outerShdw blurRad="38100" dist="38100" dir="2700000" algn="tl">
                    <a:srgbClr val="000000">
                      <a:alpha val="43137"/>
                    </a:srgbClr>
                  </a:outerShdw>
                </a:effectLst>
              </a:rPr>
              <a:t>, </a:t>
            </a:r>
            <a:r>
              <a:rPr lang="en-CA" sz="3000" b="1" dirty="0">
                <a:solidFill>
                  <a:prstClr val="white">
                    <a:lumMod val="95000"/>
                  </a:prstClr>
                </a:solidFill>
                <a:effectLst>
                  <a:outerShdw blurRad="38100" dist="38100" dir="2700000" algn="tl">
                    <a:srgbClr val="000000">
                      <a:alpha val="43137"/>
                    </a:srgbClr>
                  </a:outerShdw>
                </a:effectLst>
              </a:rPr>
              <a:t>you who kill the prophets and stone those sent to you, how often I have longed to gather your children together, as a hen gathers her chicks under her wings</a:t>
            </a:r>
            <a:r>
              <a:rPr lang="en-CA" sz="3000" b="1" dirty="0">
                <a:solidFill>
                  <a:schemeClr val="bg1"/>
                </a:solidFill>
                <a:effectLst>
                  <a:outerShdw blurRad="38100" dist="38100" dir="2700000" algn="tl">
                    <a:srgbClr val="000000">
                      <a:alpha val="43137"/>
                    </a:srgbClr>
                  </a:outerShdw>
                </a:effectLst>
              </a:rPr>
              <a:t>,</a:t>
            </a:r>
            <a:r>
              <a:rPr lang="en-CA" sz="3000" b="1" dirty="0">
                <a:solidFill>
                  <a:srgbClr val="FFC000"/>
                </a:solidFill>
                <a:effectLst>
                  <a:outerShdw blurRad="38100" dist="38100" dir="2700000" algn="tl">
                    <a:srgbClr val="000000">
                      <a:alpha val="43137"/>
                    </a:srgbClr>
                  </a:outerShdw>
                </a:effectLst>
              </a:rPr>
              <a:t> and you were not willing. 35 Look, your house is left to you desolate</a:t>
            </a:r>
            <a:r>
              <a:rPr lang="en-CA" sz="3000" b="1" dirty="0">
                <a:solidFill>
                  <a:schemeClr val="bg1"/>
                </a:solidFill>
                <a:effectLst>
                  <a:outerShdw blurRad="38100" dist="38100" dir="2700000" algn="tl">
                    <a:srgbClr val="000000">
                      <a:alpha val="43137"/>
                    </a:srgbClr>
                  </a:outerShdw>
                </a:effectLst>
              </a:rPr>
              <a:t>.</a:t>
            </a:r>
            <a:r>
              <a:rPr lang="en-CA" sz="3000" b="1" dirty="0">
                <a:solidFill>
                  <a:srgbClr val="FFC000"/>
                </a:solidFill>
                <a:effectLst>
                  <a:outerShdw blurRad="38100" dist="38100" dir="2700000" algn="tl">
                    <a:srgbClr val="000000">
                      <a:alpha val="43137"/>
                    </a:srgbClr>
                  </a:outerShdw>
                </a:effectLst>
              </a:rPr>
              <a:t> </a:t>
            </a:r>
            <a:r>
              <a:rPr lang="en-CA" sz="3000" b="1" dirty="0">
                <a:solidFill>
                  <a:prstClr val="white">
                    <a:lumMod val="95000"/>
                  </a:prstClr>
                </a:solidFill>
                <a:effectLst>
                  <a:outerShdw blurRad="38100" dist="38100" dir="2700000" algn="tl">
                    <a:srgbClr val="000000">
                      <a:alpha val="43137"/>
                    </a:srgbClr>
                  </a:outerShdw>
                </a:effectLst>
              </a:rPr>
              <a:t>I tell you, you will not see me again until you say, “Blessed is he who comes in the name of the Lord.”</a:t>
            </a:r>
          </a:p>
        </p:txBody>
      </p:sp>
    </p:spTree>
    <p:extLst>
      <p:ext uri="{BB962C8B-B14F-4D97-AF65-F5344CB8AC3E}">
        <p14:creationId xmlns:p14="http://schemas.microsoft.com/office/powerpoint/2010/main" val="2177153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Related image"/>
          <p:cNvPicPr>
            <a:picLocks noChangeAspect="1" noChangeArrowheads="1"/>
          </p:cNvPicPr>
          <p:nvPr/>
        </p:nvPicPr>
        <p:blipFill rotWithShape="1">
          <a:blip r:embed="rId2">
            <a:extLst>
              <a:ext uri="{BEBA8EAE-BF5A-486C-A8C5-ECC9F3942E4B}">
                <a14:imgProps xmlns:a14="http://schemas.microsoft.com/office/drawing/2010/main">
                  <a14:imgLayer r:embed="rId3">
                    <a14:imgEffect>
                      <a14:brightnessContrast bright="-50000"/>
                    </a14:imgEffect>
                  </a14:imgLayer>
                </a14:imgProps>
              </a:ext>
              <a:ext uri="{28A0092B-C50C-407E-A947-70E740481C1C}">
                <a14:useLocalDpi xmlns:a14="http://schemas.microsoft.com/office/drawing/2010/main" val="0"/>
              </a:ext>
            </a:extLst>
          </a:blip>
          <a:srcRect l="2743" t="-1" b="1429"/>
          <a:stretch/>
        </p:blipFill>
        <p:spPr bwMode="auto">
          <a:xfrm>
            <a:off x="0" y="35954"/>
            <a:ext cx="9108504" cy="6777372"/>
          </a:xfrm>
          <a:prstGeom prst="rect">
            <a:avLst/>
          </a:prstGeom>
          <a:noFill/>
          <a:ln w="76200">
            <a:solidFill>
              <a:schemeClr val="accent1"/>
            </a:solidFill>
          </a:ln>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51520" y="458044"/>
            <a:ext cx="8352928" cy="3785652"/>
          </a:xfrm>
          <a:prstGeom prst="rect">
            <a:avLst/>
          </a:prstGeom>
          <a:noFill/>
        </p:spPr>
        <p:txBody>
          <a:bodyPr wrap="square" rtlCol="0">
            <a:spAutoFit/>
          </a:bodyPr>
          <a:lstStyle/>
          <a:p>
            <a:r>
              <a:rPr lang="en-CA" sz="3000" b="1" dirty="0">
                <a:solidFill>
                  <a:prstClr val="white">
                    <a:lumMod val="95000"/>
                  </a:prstClr>
                </a:solidFill>
                <a:effectLst>
                  <a:outerShdw blurRad="38100" dist="38100" dir="2700000" algn="tl">
                    <a:srgbClr val="000000">
                      <a:alpha val="43137"/>
                    </a:srgbClr>
                  </a:outerShdw>
                </a:effectLst>
              </a:rPr>
              <a:t>34 ‘Jerusalem, Jerusalem</a:t>
            </a:r>
            <a:r>
              <a:rPr lang="en-CA" sz="3000" b="1" dirty="0" smtClean="0">
                <a:solidFill>
                  <a:prstClr val="white">
                    <a:lumMod val="95000"/>
                  </a:prstClr>
                </a:solidFill>
                <a:effectLst>
                  <a:outerShdw blurRad="38100" dist="38100" dir="2700000" algn="tl">
                    <a:srgbClr val="000000">
                      <a:alpha val="43137"/>
                    </a:srgbClr>
                  </a:outerShdw>
                </a:effectLst>
              </a:rPr>
              <a:t>, </a:t>
            </a:r>
            <a:r>
              <a:rPr lang="en-CA" sz="3000" b="1" dirty="0">
                <a:solidFill>
                  <a:prstClr val="white">
                    <a:lumMod val="95000"/>
                  </a:prstClr>
                </a:solidFill>
                <a:effectLst>
                  <a:outerShdw blurRad="38100" dist="38100" dir="2700000" algn="tl">
                    <a:srgbClr val="000000">
                      <a:alpha val="43137"/>
                    </a:srgbClr>
                  </a:outerShdw>
                </a:effectLst>
              </a:rPr>
              <a:t>you who kill the prophets and stone those sent to you, how often I have longed to gather your children together, as a hen gathers her chicks under her wings, and you were not willing. 35 Look, your house is left to you desolate.</a:t>
            </a:r>
            <a:r>
              <a:rPr lang="en-CA" sz="3000" b="1" dirty="0">
                <a:solidFill>
                  <a:srgbClr val="FFC000"/>
                </a:solidFill>
                <a:effectLst>
                  <a:outerShdw blurRad="38100" dist="38100" dir="2700000" algn="tl">
                    <a:srgbClr val="000000">
                      <a:alpha val="43137"/>
                    </a:srgbClr>
                  </a:outerShdw>
                </a:effectLst>
              </a:rPr>
              <a:t> I tell you, you will not see me again until you say, “Blessed is he who comes in the name of the Lord</a:t>
            </a:r>
            <a:r>
              <a:rPr lang="en-CA" sz="3000" b="1" dirty="0">
                <a:solidFill>
                  <a:schemeClr val="bg1"/>
                </a:solidFill>
                <a:effectLst>
                  <a:outerShdw blurRad="38100" dist="38100" dir="2700000" algn="tl">
                    <a:srgbClr val="000000">
                      <a:alpha val="43137"/>
                    </a:srgbClr>
                  </a:outerShdw>
                </a:effectLst>
              </a:rPr>
              <a:t>.”</a:t>
            </a:r>
          </a:p>
        </p:txBody>
      </p:sp>
    </p:spTree>
    <p:extLst>
      <p:ext uri="{BB962C8B-B14F-4D97-AF65-F5344CB8AC3E}">
        <p14:creationId xmlns:p14="http://schemas.microsoft.com/office/powerpoint/2010/main" val="37394428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Related image"/>
          <p:cNvPicPr>
            <a:picLocks noChangeAspect="1" noChangeArrowheads="1"/>
          </p:cNvPicPr>
          <p:nvPr/>
        </p:nvPicPr>
        <p:blipFill rotWithShape="1">
          <a:blip r:embed="rId2">
            <a:extLst>
              <a:ext uri="{BEBA8EAE-BF5A-486C-A8C5-ECC9F3942E4B}">
                <a14:imgProps xmlns:a14="http://schemas.microsoft.com/office/drawing/2010/main">
                  <a14:imgLayer r:embed="rId3">
                    <a14:imgEffect>
                      <a14:brightnessContrast bright="-50000"/>
                    </a14:imgEffect>
                  </a14:imgLayer>
                </a14:imgProps>
              </a:ext>
              <a:ext uri="{28A0092B-C50C-407E-A947-70E740481C1C}">
                <a14:useLocalDpi xmlns:a14="http://schemas.microsoft.com/office/drawing/2010/main" val="0"/>
              </a:ext>
            </a:extLst>
          </a:blip>
          <a:srcRect l="2743" t="-1" b="1429"/>
          <a:stretch/>
        </p:blipFill>
        <p:spPr bwMode="auto">
          <a:xfrm>
            <a:off x="0" y="35954"/>
            <a:ext cx="9108504" cy="6777372"/>
          </a:xfrm>
          <a:prstGeom prst="rect">
            <a:avLst/>
          </a:prstGeom>
          <a:noFill/>
          <a:ln w="76200">
            <a:solidFill>
              <a:schemeClr val="accent1"/>
            </a:solidFill>
          </a:ln>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457908" y="260648"/>
            <a:ext cx="6192688" cy="553998"/>
          </a:xfrm>
          <a:prstGeom prst="rect">
            <a:avLst/>
          </a:prstGeom>
          <a:noFill/>
        </p:spPr>
        <p:txBody>
          <a:bodyPr wrap="square" rtlCol="0">
            <a:spAutoFit/>
          </a:bodyPr>
          <a:lstStyle/>
          <a:p>
            <a:pPr algn="ctr"/>
            <a:r>
              <a:rPr lang="en-CA" sz="3000" b="1" dirty="0">
                <a:solidFill>
                  <a:srgbClr val="FFC000"/>
                </a:solidFill>
                <a:effectLst>
                  <a:outerShdw blurRad="38100" dist="38100" dir="2700000" algn="tl">
                    <a:srgbClr val="000000">
                      <a:alpha val="43137"/>
                    </a:srgbClr>
                  </a:outerShdw>
                </a:effectLst>
              </a:rPr>
              <a:t>The </a:t>
            </a:r>
            <a:r>
              <a:rPr lang="en-CA" sz="3000" b="1" dirty="0" smtClean="0">
                <a:solidFill>
                  <a:srgbClr val="FFC000"/>
                </a:solidFill>
                <a:effectLst>
                  <a:outerShdw blurRad="38100" dist="38100" dir="2700000" algn="tl">
                    <a:srgbClr val="000000">
                      <a:alpha val="43137"/>
                    </a:srgbClr>
                  </a:outerShdw>
                </a:effectLst>
              </a:rPr>
              <a:t>Rejected Door  </a:t>
            </a:r>
            <a:endParaRPr lang="en-CA" sz="3000" b="1" dirty="0">
              <a:solidFill>
                <a:srgbClr val="FFC000"/>
              </a:solidFill>
              <a:effectLst>
                <a:outerShdw blurRad="38100" dist="38100" dir="2700000" algn="tl">
                  <a:srgbClr val="000000">
                    <a:alpha val="43137"/>
                  </a:srgbClr>
                </a:outerShdw>
              </a:effectLst>
            </a:endParaRPr>
          </a:p>
        </p:txBody>
      </p:sp>
      <p:sp>
        <p:nvSpPr>
          <p:cNvPr id="6" name="TextBox 5"/>
          <p:cNvSpPr txBox="1"/>
          <p:nvPr/>
        </p:nvSpPr>
        <p:spPr>
          <a:xfrm>
            <a:off x="268879" y="908720"/>
            <a:ext cx="8570746" cy="1938992"/>
          </a:xfrm>
          <a:prstGeom prst="rect">
            <a:avLst/>
          </a:prstGeom>
          <a:noFill/>
          <a:ln w="57150">
            <a:solidFill>
              <a:schemeClr val="accent1"/>
            </a:solidFill>
          </a:ln>
        </p:spPr>
        <p:txBody>
          <a:bodyPr wrap="square" rtlCol="0">
            <a:spAutoFit/>
          </a:bodyPr>
          <a:lstStyle/>
          <a:p>
            <a:r>
              <a:rPr lang="en-CA" sz="3000" b="1" dirty="0" smtClean="0">
                <a:solidFill>
                  <a:prstClr val="white">
                    <a:lumMod val="95000"/>
                  </a:prstClr>
                </a:solidFill>
                <a:effectLst>
                  <a:outerShdw blurRad="38100" dist="38100" dir="2700000" algn="tl">
                    <a:srgbClr val="000000">
                      <a:alpha val="43137"/>
                    </a:srgbClr>
                  </a:outerShdw>
                </a:effectLst>
              </a:rPr>
              <a:t>Judah’s social-religious heart, just as it had rejected God’s prophets before, stubbornly rejected the Lord’s </a:t>
            </a:r>
            <a:r>
              <a:rPr lang="en-CA" sz="3000" b="1" dirty="0" smtClean="0">
                <a:solidFill>
                  <a:srgbClr val="FFC000"/>
                </a:solidFill>
                <a:effectLst>
                  <a:outerShdw blurRad="38100" dist="38100" dir="2700000" algn="tl">
                    <a:srgbClr val="000000">
                      <a:alpha val="43137"/>
                    </a:srgbClr>
                  </a:outerShdw>
                </a:effectLst>
              </a:rPr>
              <a:t>loving</a:t>
            </a:r>
            <a:r>
              <a:rPr lang="en-CA" sz="3000" b="1" dirty="0" smtClean="0">
                <a:solidFill>
                  <a:prstClr val="white">
                    <a:lumMod val="95000"/>
                  </a:prstClr>
                </a:solidFill>
                <a:effectLst>
                  <a:outerShdw blurRad="38100" dist="38100" dir="2700000" algn="tl">
                    <a:srgbClr val="000000">
                      <a:alpha val="43137"/>
                    </a:srgbClr>
                  </a:outerShdw>
                </a:effectLst>
              </a:rPr>
              <a:t> appeal to </a:t>
            </a:r>
            <a:r>
              <a:rPr lang="en-CA" sz="3000" b="1" dirty="0" smtClean="0">
                <a:solidFill>
                  <a:srgbClr val="FFC000"/>
                </a:solidFill>
                <a:effectLst>
                  <a:outerShdw blurRad="38100" dist="38100" dir="2700000" algn="tl">
                    <a:srgbClr val="000000">
                      <a:alpha val="43137"/>
                    </a:srgbClr>
                  </a:outerShdw>
                </a:effectLst>
              </a:rPr>
              <a:t>repent</a:t>
            </a:r>
            <a:r>
              <a:rPr lang="en-CA" sz="3000" b="1" dirty="0" smtClean="0">
                <a:solidFill>
                  <a:prstClr val="white">
                    <a:lumMod val="95000"/>
                  </a:prstClr>
                </a:solidFill>
                <a:effectLst>
                  <a:outerShdw blurRad="38100" dist="38100" dir="2700000" algn="tl">
                    <a:srgbClr val="000000">
                      <a:alpha val="43137"/>
                    </a:srgbClr>
                  </a:outerShdw>
                </a:effectLst>
              </a:rPr>
              <a:t>, be </a:t>
            </a:r>
            <a:r>
              <a:rPr lang="en-CA" sz="3000" b="1" dirty="0" smtClean="0">
                <a:solidFill>
                  <a:srgbClr val="FFC000"/>
                </a:solidFill>
                <a:effectLst>
                  <a:outerShdw blurRad="38100" dist="38100" dir="2700000" algn="tl">
                    <a:srgbClr val="000000">
                      <a:alpha val="43137"/>
                    </a:srgbClr>
                  </a:outerShdw>
                </a:effectLst>
              </a:rPr>
              <a:t>reconciled</a:t>
            </a:r>
            <a:r>
              <a:rPr lang="en-CA" sz="3000" b="1" dirty="0" smtClean="0">
                <a:solidFill>
                  <a:prstClr val="white">
                    <a:lumMod val="95000"/>
                  </a:prstClr>
                </a:solidFill>
                <a:effectLst>
                  <a:outerShdw blurRad="38100" dist="38100" dir="2700000" algn="tl">
                    <a:srgbClr val="000000">
                      <a:alpha val="43137"/>
                    </a:srgbClr>
                  </a:outerShdw>
                </a:effectLst>
              </a:rPr>
              <a:t> to him and be included into God’s eternal kingdom. </a:t>
            </a:r>
          </a:p>
        </p:txBody>
      </p:sp>
      <p:sp>
        <p:nvSpPr>
          <p:cNvPr id="7" name="TextBox 6"/>
          <p:cNvSpPr txBox="1"/>
          <p:nvPr/>
        </p:nvSpPr>
        <p:spPr>
          <a:xfrm>
            <a:off x="268879" y="3068960"/>
            <a:ext cx="8570746" cy="1938992"/>
          </a:xfrm>
          <a:prstGeom prst="rect">
            <a:avLst/>
          </a:prstGeom>
          <a:noFill/>
          <a:ln w="57150">
            <a:solidFill>
              <a:srgbClr val="FF0000"/>
            </a:solidFill>
          </a:ln>
        </p:spPr>
        <p:txBody>
          <a:bodyPr wrap="square" rtlCol="0">
            <a:spAutoFit/>
          </a:bodyPr>
          <a:lstStyle/>
          <a:p>
            <a:r>
              <a:rPr lang="en-CA" sz="3000" b="1" dirty="0">
                <a:solidFill>
                  <a:srgbClr val="FFC000"/>
                </a:solidFill>
                <a:effectLst>
                  <a:outerShdw blurRad="38100" dist="38100" dir="2700000" algn="tl">
                    <a:srgbClr val="000000">
                      <a:alpha val="43137"/>
                    </a:srgbClr>
                  </a:outerShdw>
                </a:effectLst>
              </a:rPr>
              <a:t>Persistent</a:t>
            </a:r>
            <a:r>
              <a:rPr lang="en-CA" sz="3000" b="1" dirty="0">
                <a:solidFill>
                  <a:schemeClr val="bg1"/>
                </a:solidFill>
                <a:effectLst>
                  <a:outerShdw blurRad="38100" dist="38100" dir="2700000" algn="tl">
                    <a:srgbClr val="000000">
                      <a:alpha val="43137"/>
                    </a:srgbClr>
                  </a:outerShdw>
                </a:effectLst>
              </a:rPr>
              <a:t> stubborn rejection of God’s Gospel messengers/message of the Lord’s </a:t>
            </a:r>
            <a:r>
              <a:rPr lang="en-CA" sz="3000" b="1" dirty="0">
                <a:solidFill>
                  <a:srgbClr val="FFC000"/>
                </a:solidFill>
                <a:effectLst>
                  <a:outerShdw blurRad="38100" dist="38100" dir="2700000" algn="tl">
                    <a:srgbClr val="000000">
                      <a:alpha val="43137"/>
                    </a:srgbClr>
                  </a:outerShdw>
                </a:effectLst>
              </a:rPr>
              <a:t>loving</a:t>
            </a:r>
            <a:r>
              <a:rPr lang="en-CA" sz="3000" b="1" dirty="0">
                <a:solidFill>
                  <a:schemeClr val="bg1"/>
                </a:solidFill>
                <a:effectLst>
                  <a:outerShdw blurRad="38100" dist="38100" dir="2700000" algn="tl">
                    <a:srgbClr val="000000">
                      <a:alpha val="43137"/>
                    </a:srgbClr>
                  </a:outerShdw>
                </a:effectLst>
              </a:rPr>
              <a:t> appeal to </a:t>
            </a:r>
            <a:r>
              <a:rPr lang="en-CA" sz="3000" b="1" dirty="0">
                <a:solidFill>
                  <a:srgbClr val="FFC000"/>
                </a:solidFill>
                <a:effectLst>
                  <a:outerShdw blurRad="38100" dist="38100" dir="2700000" algn="tl">
                    <a:srgbClr val="000000">
                      <a:alpha val="43137"/>
                    </a:srgbClr>
                  </a:outerShdw>
                </a:effectLst>
              </a:rPr>
              <a:t>repent </a:t>
            </a:r>
            <a:r>
              <a:rPr lang="en-CA" sz="3000" b="1" dirty="0">
                <a:solidFill>
                  <a:schemeClr val="bg1"/>
                </a:solidFill>
                <a:effectLst>
                  <a:outerShdw blurRad="38100" dist="38100" dir="2700000" algn="tl">
                    <a:srgbClr val="000000">
                      <a:alpha val="43137"/>
                    </a:srgbClr>
                  </a:outerShdw>
                </a:effectLst>
              </a:rPr>
              <a:t>and </a:t>
            </a:r>
            <a:r>
              <a:rPr lang="en-CA" sz="3000" b="1" dirty="0">
                <a:solidFill>
                  <a:srgbClr val="FFC000"/>
                </a:solidFill>
                <a:effectLst>
                  <a:outerShdw blurRad="38100" dist="38100" dir="2700000" algn="tl">
                    <a:srgbClr val="000000">
                      <a:alpha val="43137"/>
                    </a:srgbClr>
                  </a:outerShdw>
                </a:effectLst>
              </a:rPr>
              <a:t>receive</a:t>
            </a:r>
            <a:r>
              <a:rPr lang="en-CA" sz="3000" b="1" dirty="0">
                <a:solidFill>
                  <a:schemeClr val="bg1"/>
                </a:solidFill>
                <a:effectLst>
                  <a:outerShdw blurRad="38100" dist="38100" dir="2700000" algn="tl">
                    <a:srgbClr val="000000">
                      <a:alpha val="43137"/>
                    </a:srgbClr>
                  </a:outerShdw>
                </a:effectLst>
              </a:rPr>
              <a:t> him results in devastating exclusion from God’s eternal </a:t>
            </a:r>
            <a:r>
              <a:rPr lang="en-CA" sz="3000" b="1" dirty="0" smtClean="0">
                <a:solidFill>
                  <a:schemeClr val="bg1"/>
                </a:solidFill>
                <a:effectLst>
                  <a:outerShdw blurRad="38100" dist="38100" dir="2700000" algn="tl">
                    <a:srgbClr val="000000">
                      <a:alpha val="43137"/>
                    </a:srgbClr>
                  </a:outerShdw>
                </a:effectLst>
              </a:rPr>
              <a:t>kingdom</a:t>
            </a:r>
            <a:r>
              <a:rPr lang="en-CA" sz="3000" b="1" dirty="0">
                <a:solidFill>
                  <a:schemeClr val="bg1"/>
                </a:solidFill>
                <a:effectLst>
                  <a:outerShdw blurRad="38100" dist="38100" dir="2700000" algn="tl">
                    <a:srgbClr val="000000">
                      <a:alpha val="43137"/>
                    </a:srgbClr>
                  </a:outerShdw>
                </a:effectLst>
              </a:rPr>
              <a:t>.</a:t>
            </a:r>
            <a:endParaRPr lang="en-CA" sz="3000" b="1" dirty="0" smtClean="0">
              <a:solidFill>
                <a:schemeClr val="bg1"/>
              </a:solidFill>
              <a:effectLst>
                <a:outerShdw blurRad="38100" dist="38100" dir="2700000" algn="tl">
                  <a:srgbClr val="000000">
                    <a:alpha val="43137"/>
                  </a:srgbClr>
                </a:outerShdw>
              </a:effectLst>
            </a:endParaRPr>
          </a:p>
        </p:txBody>
      </p:sp>
      <p:sp>
        <p:nvSpPr>
          <p:cNvPr id="8" name="TextBox 7"/>
          <p:cNvSpPr txBox="1"/>
          <p:nvPr/>
        </p:nvSpPr>
        <p:spPr>
          <a:xfrm>
            <a:off x="268879" y="5059572"/>
            <a:ext cx="9108504" cy="553998"/>
          </a:xfrm>
          <a:prstGeom prst="rect">
            <a:avLst/>
          </a:prstGeom>
          <a:noFill/>
        </p:spPr>
        <p:txBody>
          <a:bodyPr wrap="square" rtlCol="0">
            <a:spAutoFit/>
          </a:bodyPr>
          <a:lstStyle/>
          <a:p>
            <a:pPr marL="457200" indent="-457200">
              <a:buFont typeface="Wingdings" panose="05000000000000000000" pitchFamily="2" charset="2"/>
              <a:buChar char="Ø"/>
            </a:pPr>
            <a:r>
              <a:rPr lang="en-CA" sz="3000" b="1" dirty="0" smtClean="0">
                <a:solidFill>
                  <a:srgbClr val="FFC000"/>
                </a:solidFill>
                <a:effectLst>
                  <a:outerShdw blurRad="38100" dist="38100" dir="2700000" algn="tl">
                    <a:srgbClr val="000000">
                      <a:alpha val="43137"/>
                    </a:srgbClr>
                  </a:outerShdw>
                </a:effectLst>
              </a:rPr>
              <a:t>Hope hearts will be softened</a:t>
            </a:r>
            <a:endParaRPr lang="en-CA" sz="3000" b="1" dirty="0">
              <a:solidFill>
                <a:srgbClr val="FFC000"/>
              </a:solidFill>
              <a:effectLst>
                <a:outerShdw blurRad="38100" dist="38100" dir="2700000" algn="tl">
                  <a:srgbClr val="000000">
                    <a:alpha val="43137"/>
                  </a:srgbClr>
                </a:outerShdw>
              </a:effectLst>
            </a:endParaRPr>
          </a:p>
        </p:txBody>
      </p:sp>
      <p:sp>
        <p:nvSpPr>
          <p:cNvPr id="9" name="TextBox 8"/>
          <p:cNvSpPr txBox="1"/>
          <p:nvPr/>
        </p:nvSpPr>
        <p:spPr>
          <a:xfrm>
            <a:off x="287979" y="5613570"/>
            <a:ext cx="9108504" cy="553998"/>
          </a:xfrm>
          <a:prstGeom prst="rect">
            <a:avLst/>
          </a:prstGeom>
          <a:noFill/>
        </p:spPr>
        <p:txBody>
          <a:bodyPr wrap="square" rtlCol="0">
            <a:spAutoFit/>
          </a:bodyPr>
          <a:lstStyle/>
          <a:p>
            <a:pPr marL="457200" indent="-457200">
              <a:buFont typeface="Wingdings" panose="05000000000000000000" pitchFamily="2" charset="2"/>
              <a:buChar char="Ø"/>
            </a:pPr>
            <a:r>
              <a:rPr lang="en-CA" sz="3000" b="1" dirty="0" smtClean="0">
                <a:solidFill>
                  <a:srgbClr val="FFC000"/>
                </a:solidFill>
                <a:effectLst>
                  <a:outerShdw blurRad="38100" dist="38100" dir="2700000" algn="tl">
                    <a:srgbClr val="000000">
                      <a:alpha val="43137"/>
                    </a:srgbClr>
                  </a:outerShdw>
                </a:effectLst>
              </a:rPr>
              <a:t>Finishing the job </a:t>
            </a:r>
            <a:endParaRPr lang="en-CA" sz="3000" b="1" dirty="0">
              <a:solidFill>
                <a:srgbClr val="FFC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888327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8">
                                            <p:txEl>
                                              <p:pRg st="0" end="0"/>
                                            </p:txEl>
                                          </p:spTgt>
                                        </p:tgtEl>
                                        <p:attrNameLst>
                                          <p:attrName>style.visibility</p:attrName>
                                        </p:attrNameLst>
                                      </p:cBhvr>
                                      <p:to>
                                        <p:strVal val="visible"/>
                                      </p:to>
                                    </p:set>
                                    <p:animEffect transition="in" filter="wipe(down)">
                                      <p:cBhvr>
                                        <p:cTn id="17" dur="500"/>
                                        <p:tgtEl>
                                          <p:spTgt spid="8">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9">
                                            <p:txEl>
                                              <p:pRg st="0" end="0"/>
                                            </p:txEl>
                                          </p:spTgt>
                                        </p:tgtEl>
                                        <p:attrNameLst>
                                          <p:attrName>style.visibility</p:attrName>
                                        </p:attrNameLst>
                                      </p:cBhvr>
                                      <p:to>
                                        <p:strVal val="visible"/>
                                      </p:to>
                                    </p:set>
                                    <p:animEffect transition="in" filter="wipe(down)">
                                      <p:cBhvr>
                                        <p:cTn id="22"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Related image"/>
          <p:cNvPicPr>
            <a:picLocks noChangeAspect="1" noChangeArrowheads="1"/>
          </p:cNvPicPr>
          <p:nvPr/>
        </p:nvPicPr>
        <p:blipFill rotWithShape="1">
          <a:blip r:embed="rId2">
            <a:extLst>
              <a:ext uri="{BEBA8EAE-BF5A-486C-A8C5-ECC9F3942E4B}">
                <a14:imgProps xmlns:a14="http://schemas.microsoft.com/office/drawing/2010/main">
                  <a14:imgLayer r:embed="rId3">
                    <a14:imgEffect>
                      <a14:brightnessContrast bright="-50000"/>
                    </a14:imgEffect>
                  </a14:imgLayer>
                </a14:imgProps>
              </a:ext>
              <a:ext uri="{28A0092B-C50C-407E-A947-70E740481C1C}">
                <a14:useLocalDpi xmlns:a14="http://schemas.microsoft.com/office/drawing/2010/main" val="0"/>
              </a:ext>
            </a:extLst>
          </a:blip>
          <a:srcRect l="2743" t="-1" b="1429"/>
          <a:stretch/>
        </p:blipFill>
        <p:spPr bwMode="auto">
          <a:xfrm>
            <a:off x="0" y="35954"/>
            <a:ext cx="9108504" cy="6777372"/>
          </a:xfrm>
          <a:prstGeom prst="rect">
            <a:avLst/>
          </a:prstGeom>
          <a:noFill/>
          <a:ln w="76200">
            <a:solidFill>
              <a:schemeClr val="accent1"/>
            </a:solidFill>
          </a:ln>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51520" y="458044"/>
            <a:ext cx="8352928" cy="2400657"/>
          </a:xfrm>
          <a:prstGeom prst="rect">
            <a:avLst/>
          </a:prstGeom>
          <a:noFill/>
        </p:spPr>
        <p:txBody>
          <a:bodyPr wrap="square" rtlCol="0">
            <a:spAutoFit/>
          </a:bodyPr>
          <a:lstStyle/>
          <a:p>
            <a:r>
              <a:rPr lang="en-CA" sz="3000" b="1" dirty="0">
                <a:solidFill>
                  <a:prstClr val="white">
                    <a:lumMod val="95000"/>
                  </a:prstClr>
                </a:solidFill>
                <a:effectLst>
                  <a:outerShdw blurRad="38100" dist="38100" dir="2700000" algn="tl">
                    <a:srgbClr val="000000">
                      <a:alpha val="43137"/>
                    </a:srgbClr>
                  </a:outerShdw>
                </a:effectLst>
              </a:rPr>
              <a:t>2 Cor. 5:20  </a:t>
            </a:r>
            <a:endParaRPr lang="en-CA" sz="3000" b="1" dirty="0" smtClean="0">
              <a:solidFill>
                <a:prstClr val="white">
                  <a:lumMod val="95000"/>
                </a:prstClr>
              </a:solidFill>
              <a:effectLst>
                <a:outerShdw blurRad="38100" dist="38100" dir="2700000" algn="tl">
                  <a:srgbClr val="000000">
                    <a:alpha val="43137"/>
                  </a:srgbClr>
                </a:outerShdw>
              </a:effectLst>
            </a:endParaRPr>
          </a:p>
          <a:p>
            <a:r>
              <a:rPr lang="en-CA" sz="3000" b="1" dirty="0" smtClean="0">
                <a:solidFill>
                  <a:prstClr val="white">
                    <a:lumMod val="95000"/>
                  </a:prstClr>
                </a:solidFill>
                <a:effectLst>
                  <a:outerShdw blurRad="38100" dist="38100" dir="2700000" algn="tl">
                    <a:srgbClr val="000000">
                      <a:alpha val="43137"/>
                    </a:srgbClr>
                  </a:outerShdw>
                </a:effectLst>
              </a:rPr>
              <a:t>We </a:t>
            </a:r>
            <a:r>
              <a:rPr lang="en-CA" sz="3000" b="1" dirty="0">
                <a:solidFill>
                  <a:prstClr val="white">
                    <a:lumMod val="95000"/>
                  </a:prstClr>
                </a:solidFill>
                <a:effectLst>
                  <a:outerShdw blurRad="38100" dist="38100" dir="2700000" algn="tl">
                    <a:srgbClr val="000000">
                      <a:alpha val="43137"/>
                    </a:srgbClr>
                  </a:outerShdw>
                </a:effectLst>
              </a:rPr>
              <a:t>are therefore Christ’s ambassadors, as though God were making his appeal through us. We implore you on Christ’s behalf: be reconciled to God</a:t>
            </a:r>
            <a:r>
              <a:rPr lang="en-CA" sz="3000" b="1" dirty="0" smtClean="0">
                <a:solidFill>
                  <a:prstClr val="white">
                    <a:lumMod val="95000"/>
                  </a:prstClr>
                </a:solidFill>
                <a:effectLst>
                  <a:outerShdw blurRad="38100" dist="38100" dir="2700000" algn="tl">
                    <a:srgbClr val="000000">
                      <a:alpha val="43137"/>
                    </a:srgbClr>
                  </a:outerShdw>
                </a:effectLst>
              </a:rPr>
              <a:t>. </a:t>
            </a:r>
            <a:endParaRPr lang="en-CA" sz="3000" b="1" dirty="0">
              <a:solidFill>
                <a:srgbClr val="FFC000"/>
              </a:solidFill>
              <a:effectLst>
                <a:outerShdw blurRad="38100" dist="38100" dir="2700000" algn="tl">
                  <a:srgbClr val="000000">
                    <a:alpha val="43137"/>
                  </a:srgbClr>
                </a:outerShdw>
              </a:effectLst>
            </a:endParaRPr>
          </a:p>
        </p:txBody>
      </p:sp>
      <p:sp>
        <p:nvSpPr>
          <p:cNvPr id="4" name="TextBox 3"/>
          <p:cNvSpPr txBox="1"/>
          <p:nvPr/>
        </p:nvSpPr>
        <p:spPr>
          <a:xfrm>
            <a:off x="251520" y="2870642"/>
            <a:ext cx="9108504" cy="553998"/>
          </a:xfrm>
          <a:prstGeom prst="rect">
            <a:avLst/>
          </a:prstGeom>
          <a:noFill/>
        </p:spPr>
        <p:txBody>
          <a:bodyPr wrap="square" rtlCol="0">
            <a:spAutoFit/>
          </a:bodyPr>
          <a:lstStyle/>
          <a:p>
            <a:pPr marL="457200" indent="-457200">
              <a:buFont typeface="Wingdings" panose="05000000000000000000" pitchFamily="2" charset="2"/>
              <a:buChar char="Ø"/>
            </a:pPr>
            <a:r>
              <a:rPr lang="en-CA" sz="3000" b="1" dirty="0" smtClean="0">
                <a:solidFill>
                  <a:srgbClr val="FFC000"/>
                </a:solidFill>
                <a:effectLst>
                  <a:outerShdw blurRad="38100" dist="38100" dir="2700000" algn="tl">
                    <a:srgbClr val="000000">
                      <a:alpha val="43137"/>
                    </a:srgbClr>
                  </a:outerShdw>
                </a:effectLst>
              </a:rPr>
              <a:t>We are messengers of the Narrow Door</a:t>
            </a:r>
            <a:endParaRPr lang="en-CA" sz="3000" b="1" dirty="0">
              <a:solidFill>
                <a:srgbClr val="FFC000"/>
              </a:solidFill>
              <a:effectLst>
                <a:outerShdw blurRad="38100" dist="38100" dir="2700000" algn="tl">
                  <a:srgbClr val="000000">
                    <a:alpha val="43137"/>
                  </a:srgbClr>
                </a:outerShdw>
              </a:effectLst>
            </a:endParaRPr>
          </a:p>
        </p:txBody>
      </p:sp>
      <p:sp>
        <p:nvSpPr>
          <p:cNvPr id="6" name="TextBox 5"/>
          <p:cNvSpPr txBox="1"/>
          <p:nvPr/>
        </p:nvSpPr>
        <p:spPr>
          <a:xfrm>
            <a:off x="251520" y="3424640"/>
            <a:ext cx="9108504" cy="553998"/>
          </a:xfrm>
          <a:prstGeom prst="rect">
            <a:avLst/>
          </a:prstGeom>
          <a:noFill/>
        </p:spPr>
        <p:txBody>
          <a:bodyPr wrap="square" rtlCol="0">
            <a:spAutoFit/>
          </a:bodyPr>
          <a:lstStyle/>
          <a:p>
            <a:pPr marL="457200" indent="-457200">
              <a:buFont typeface="Wingdings" panose="05000000000000000000" pitchFamily="2" charset="2"/>
              <a:buChar char="Ø"/>
            </a:pPr>
            <a:r>
              <a:rPr lang="en-CA" sz="3000" b="1" dirty="0" smtClean="0">
                <a:solidFill>
                  <a:srgbClr val="FFC000"/>
                </a:solidFill>
                <a:effectLst>
                  <a:outerShdw blurRad="38100" dist="38100" dir="2700000" algn="tl">
                    <a:srgbClr val="000000">
                      <a:alpha val="43137"/>
                    </a:srgbClr>
                  </a:outerShdw>
                </a:effectLst>
              </a:rPr>
              <a:t>We need Christ’s compassion for the lost </a:t>
            </a:r>
            <a:endParaRPr lang="en-CA" sz="3000" b="1" dirty="0">
              <a:solidFill>
                <a:srgbClr val="FFC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991814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wipe(down)">
                                      <p:cBhvr>
                                        <p:cTn id="12"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Image result for image of hand knocking on door"/>
          <p:cNvPicPr>
            <a:picLocks noChangeAspect="1" noChangeArrowheads="1"/>
          </p:cNvPicPr>
          <p:nvPr/>
        </p:nvPicPr>
        <p:blipFill rotWithShape="1">
          <a:blip r:embed="rId3">
            <a:extLst>
              <a:ext uri="{28A0092B-C50C-407E-A947-70E740481C1C}">
                <a14:useLocalDpi xmlns:a14="http://schemas.microsoft.com/office/drawing/2010/main" val="0"/>
              </a:ext>
            </a:extLst>
          </a:blip>
          <a:srcRect r="24957"/>
          <a:stretch/>
        </p:blipFill>
        <p:spPr bwMode="auto">
          <a:xfrm>
            <a:off x="-1" y="0"/>
            <a:ext cx="9144001"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611559" y="260648"/>
            <a:ext cx="7920880" cy="2400657"/>
          </a:xfrm>
          <a:prstGeom prst="rect">
            <a:avLst/>
          </a:prstGeom>
          <a:solidFill>
            <a:srgbClr val="996633">
              <a:alpha val="50980"/>
            </a:srgbClr>
          </a:solidFill>
        </p:spPr>
        <p:txBody>
          <a:bodyPr wrap="square" rtlCol="0">
            <a:spAutoFit/>
          </a:bodyPr>
          <a:lstStyle/>
          <a:p>
            <a:r>
              <a:rPr lang="en-CA" sz="3000" b="1" dirty="0">
                <a:solidFill>
                  <a:schemeClr val="bg1"/>
                </a:solidFill>
                <a:effectLst>
                  <a:outerShdw blurRad="38100" dist="38100" dir="2700000" algn="tl">
                    <a:srgbClr val="000000">
                      <a:alpha val="43137"/>
                    </a:srgbClr>
                  </a:outerShdw>
                </a:effectLst>
              </a:rPr>
              <a:t>Rev 3:20 </a:t>
            </a:r>
          </a:p>
          <a:p>
            <a:r>
              <a:rPr lang="en-CA" sz="3000" b="1" dirty="0" smtClean="0">
                <a:solidFill>
                  <a:schemeClr val="bg1"/>
                </a:solidFill>
                <a:effectLst>
                  <a:outerShdw blurRad="38100" dist="38100" dir="2700000" algn="tl">
                    <a:srgbClr val="000000">
                      <a:alpha val="43137"/>
                    </a:srgbClr>
                  </a:outerShdw>
                </a:effectLst>
              </a:rPr>
              <a:t>Here </a:t>
            </a:r>
            <a:r>
              <a:rPr lang="en-CA" sz="3000" b="1" dirty="0">
                <a:solidFill>
                  <a:schemeClr val="bg1"/>
                </a:solidFill>
                <a:effectLst>
                  <a:outerShdw blurRad="38100" dist="38100" dir="2700000" algn="tl">
                    <a:srgbClr val="000000">
                      <a:alpha val="43137"/>
                    </a:srgbClr>
                  </a:outerShdw>
                </a:effectLst>
              </a:rPr>
              <a:t>I am! I stand at the door and knock. If anyone hears my voice and opens the door, I will come in and eat with that person, and they with me.</a:t>
            </a:r>
          </a:p>
        </p:txBody>
      </p:sp>
    </p:spTree>
    <p:extLst>
      <p:ext uri="{BB962C8B-B14F-4D97-AF65-F5344CB8AC3E}">
        <p14:creationId xmlns:p14="http://schemas.microsoft.com/office/powerpoint/2010/main" val="2762601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Related image"/>
          <p:cNvPicPr>
            <a:picLocks noChangeAspect="1" noChangeArrowheads="1"/>
          </p:cNvPicPr>
          <p:nvPr/>
        </p:nvPicPr>
        <p:blipFill rotWithShape="1">
          <a:blip r:embed="rId2">
            <a:extLst>
              <a:ext uri="{BEBA8EAE-BF5A-486C-A8C5-ECC9F3942E4B}">
                <a14:imgProps xmlns:a14="http://schemas.microsoft.com/office/drawing/2010/main">
                  <a14:imgLayer r:embed="rId3">
                    <a14:imgEffect>
                      <a14:brightnessContrast bright="-22000"/>
                    </a14:imgEffect>
                  </a14:imgLayer>
                </a14:imgProps>
              </a:ext>
              <a:ext uri="{28A0092B-C50C-407E-A947-70E740481C1C}">
                <a14:useLocalDpi xmlns:a14="http://schemas.microsoft.com/office/drawing/2010/main" val="0"/>
              </a:ext>
            </a:extLst>
          </a:blip>
          <a:srcRect l="2743" t="-1" b="1429"/>
          <a:stretch/>
        </p:blipFill>
        <p:spPr bwMode="auto">
          <a:xfrm>
            <a:off x="0" y="35954"/>
            <a:ext cx="9108504" cy="6777372"/>
          </a:xfrm>
          <a:prstGeom prst="rect">
            <a:avLst/>
          </a:prstGeom>
          <a:noFill/>
          <a:ln w="76200">
            <a:solidFill>
              <a:schemeClr val="accent1"/>
            </a:solidFill>
          </a:ln>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23528" y="404664"/>
            <a:ext cx="8352928" cy="1938992"/>
          </a:xfrm>
          <a:prstGeom prst="rect">
            <a:avLst/>
          </a:prstGeom>
          <a:noFill/>
        </p:spPr>
        <p:txBody>
          <a:bodyPr wrap="square" rtlCol="0">
            <a:spAutoFit/>
          </a:bodyPr>
          <a:lstStyle/>
          <a:p>
            <a:r>
              <a:rPr lang="en-CA" sz="3000" b="1" dirty="0" smtClean="0">
                <a:solidFill>
                  <a:schemeClr val="bg1">
                    <a:lumMod val="95000"/>
                  </a:schemeClr>
                </a:solidFill>
                <a:effectLst>
                  <a:outerShdw blurRad="38100" dist="38100" dir="2700000" algn="tl">
                    <a:srgbClr val="000000">
                      <a:alpha val="43137"/>
                    </a:srgbClr>
                  </a:outerShdw>
                </a:effectLst>
              </a:rPr>
              <a:t>Luke 13:22 Then Jesus went through the towns and villages</a:t>
            </a:r>
            <a:r>
              <a:rPr lang="en-CA" sz="3000" b="1" dirty="0">
                <a:solidFill>
                  <a:schemeClr val="bg1">
                    <a:lumMod val="95000"/>
                  </a:schemeClr>
                </a:solidFill>
                <a:effectLst>
                  <a:outerShdw blurRad="38100" dist="38100" dir="2700000" algn="tl">
                    <a:srgbClr val="000000">
                      <a:alpha val="43137"/>
                    </a:srgbClr>
                  </a:outerShdw>
                </a:effectLst>
              </a:rPr>
              <a:t>, teaching as he made his way to Jerusalem. </a:t>
            </a:r>
            <a:r>
              <a:rPr lang="en-CA" sz="3000" b="1" dirty="0" smtClean="0">
                <a:solidFill>
                  <a:schemeClr val="bg1"/>
                </a:solidFill>
                <a:effectLst>
                  <a:outerShdw blurRad="38100" dist="38100" dir="2700000" algn="tl">
                    <a:srgbClr val="000000">
                      <a:alpha val="43137"/>
                    </a:srgbClr>
                  </a:outerShdw>
                </a:effectLst>
              </a:rPr>
              <a:t>23 Someone asked </a:t>
            </a:r>
            <a:r>
              <a:rPr lang="en-CA" sz="3000" b="1" dirty="0">
                <a:solidFill>
                  <a:schemeClr val="bg1"/>
                </a:solidFill>
                <a:effectLst>
                  <a:outerShdw blurRad="38100" dist="38100" dir="2700000" algn="tl">
                    <a:srgbClr val="000000">
                      <a:alpha val="43137"/>
                    </a:srgbClr>
                  </a:outerShdw>
                </a:effectLst>
              </a:rPr>
              <a:t>him, ‘</a:t>
            </a:r>
            <a:r>
              <a:rPr lang="en-CA" sz="3000" b="1" i="1" dirty="0">
                <a:solidFill>
                  <a:srgbClr val="FFC000"/>
                </a:solidFill>
                <a:effectLst>
                  <a:outerShdw blurRad="38100" dist="38100" dir="2700000" algn="tl">
                    <a:srgbClr val="000000">
                      <a:alpha val="43137"/>
                    </a:srgbClr>
                  </a:outerShdw>
                </a:effectLst>
              </a:rPr>
              <a:t>Lord, are only a few people going to be saved</a:t>
            </a:r>
            <a:r>
              <a:rPr lang="en-CA" sz="3000" b="1" i="1" dirty="0">
                <a:solidFill>
                  <a:schemeClr val="bg1"/>
                </a:solidFill>
                <a:effectLst>
                  <a:outerShdw blurRad="38100" dist="38100" dir="2700000" algn="tl">
                    <a:srgbClr val="000000">
                      <a:alpha val="43137"/>
                    </a:srgbClr>
                  </a:outerShdw>
                </a:effectLst>
              </a:rPr>
              <a:t>?’</a:t>
            </a:r>
          </a:p>
        </p:txBody>
      </p:sp>
    </p:spTree>
    <p:extLst>
      <p:ext uri="{BB962C8B-B14F-4D97-AF65-F5344CB8AC3E}">
        <p14:creationId xmlns:p14="http://schemas.microsoft.com/office/powerpoint/2010/main" val="31961754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Related image"/>
          <p:cNvPicPr>
            <a:picLocks noChangeAspect="1" noChangeArrowheads="1"/>
          </p:cNvPicPr>
          <p:nvPr/>
        </p:nvPicPr>
        <p:blipFill rotWithShape="1">
          <a:blip r:embed="rId2">
            <a:extLst>
              <a:ext uri="{28A0092B-C50C-407E-A947-70E740481C1C}">
                <a14:useLocalDpi xmlns:a14="http://schemas.microsoft.com/office/drawing/2010/main" val="0"/>
              </a:ext>
            </a:extLst>
          </a:blip>
          <a:srcRect l="2743" t="-1" b="1429"/>
          <a:stretch/>
        </p:blipFill>
        <p:spPr bwMode="auto">
          <a:xfrm>
            <a:off x="0" y="35954"/>
            <a:ext cx="9108504" cy="6777372"/>
          </a:xfrm>
          <a:prstGeom prst="rect">
            <a:avLst/>
          </a:prstGeom>
          <a:noFill/>
          <a:ln w="76200">
            <a:solidFill>
              <a:schemeClr val="accent1"/>
            </a:solidFill>
          </a:ln>
          <a:extLst>
            <a:ext uri="{909E8E84-426E-40DD-AFC4-6F175D3DCCD1}">
              <a14:hiddenFill xmlns:a14="http://schemas.microsoft.com/office/drawing/2010/main">
                <a:solidFill>
                  <a:srgbClr val="FFFFFF"/>
                </a:solidFill>
              </a14:hiddenFill>
            </a:ext>
          </a:extLst>
        </p:spPr>
      </p:pic>
      <p:pic>
        <p:nvPicPr>
          <p:cNvPr id="5122" name="Picture 2" descr="C:\Users\Paul\AppData\Local\Microsoft\Windows\INetCache\IE\PKW5MLVS\No_icon_red.svg[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2132856"/>
            <a:ext cx="3383310" cy="33833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5733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Related image"/>
          <p:cNvPicPr>
            <a:picLocks noChangeAspect="1" noChangeArrowheads="1"/>
          </p:cNvPicPr>
          <p:nvPr/>
        </p:nvPicPr>
        <p:blipFill rotWithShape="1">
          <a:blip r:embed="rId2">
            <a:extLst>
              <a:ext uri="{BEBA8EAE-BF5A-486C-A8C5-ECC9F3942E4B}">
                <a14:imgProps xmlns:a14="http://schemas.microsoft.com/office/drawing/2010/main">
                  <a14:imgLayer r:embed="rId3">
                    <a14:imgEffect>
                      <a14:brightnessContrast bright="-30000"/>
                    </a14:imgEffect>
                  </a14:imgLayer>
                </a14:imgProps>
              </a:ext>
              <a:ext uri="{28A0092B-C50C-407E-A947-70E740481C1C}">
                <a14:useLocalDpi xmlns:a14="http://schemas.microsoft.com/office/drawing/2010/main" val="0"/>
              </a:ext>
            </a:extLst>
          </a:blip>
          <a:srcRect l="2743" t="-1" b="1429"/>
          <a:stretch/>
        </p:blipFill>
        <p:spPr bwMode="auto">
          <a:xfrm>
            <a:off x="0" y="35954"/>
            <a:ext cx="9108504" cy="6777372"/>
          </a:xfrm>
          <a:prstGeom prst="rect">
            <a:avLst/>
          </a:prstGeom>
          <a:noFill/>
          <a:ln w="76200">
            <a:solidFill>
              <a:schemeClr val="accent1"/>
            </a:solidFill>
          </a:ln>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457908" y="260648"/>
            <a:ext cx="6192688" cy="553998"/>
          </a:xfrm>
          <a:prstGeom prst="rect">
            <a:avLst/>
          </a:prstGeom>
          <a:noFill/>
        </p:spPr>
        <p:txBody>
          <a:bodyPr wrap="square" rtlCol="0">
            <a:spAutoFit/>
          </a:bodyPr>
          <a:lstStyle/>
          <a:p>
            <a:pPr algn="ctr"/>
            <a:r>
              <a:rPr lang="en-CA" sz="3000" b="1" dirty="0" smtClean="0">
                <a:solidFill>
                  <a:srgbClr val="FFC000"/>
                </a:solidFill>
                <a:effectLst>
                  <a:outerShdw blurRad="38100" dist="38100" dir="2700000" algn="tl">
                    <a:srgbClr val="000000">
                      <a:alpha val="43137"/>
                    </a:srgbClr>
                  </a:outerShdw>
                </a:effectLst>
              </a:rPr>
              <a:t>The Missed Door</a:t>
            </a:r>
            <a:endParaRPr lang="en-CA" sz="3000" b="1" dirty="0">
              <a:solidFill>
                <a:srgbClr val="FFC000"/>
              </a:solidFill>
              <a:effectLst>
                <a:outerShdw blurRad="38100" dist="38100" dir="2700000" algn="tl">
                  <a:srgbClr val="000000">
                    <a:alpha val="43137"/>
                  </a:srgbClr>
                </a:outerShdw>
              </a:effectLst>
            </a:endParaRPr>
          </a:p>
        </p:txBody>
      </p:sp>
      <p:sp>
        <p:nvSpPr>
          <p:cNvPr id="5" name="TextBox 4"/>
          <p:cNvSpPr txBox="1"/>
          <p:nvPr/>
        </p:nvSpPr>
        <p:spPr>
          <a:xfrm>
            <a:off x="321734" y="1052736"/>
            <a:ext cx="8352928" cy="5632311"/>
          </a:xfrm>
          <a:prstGeom prst="rect">
            <a:avLst/>
          </a:prstGeom>
          <a:noFill/>
        </p:spPr>
        <p:txBody>
          <a:bodyPr wrap="square" rtlCol="0">
            <a:spAutoFit/>
          </a:bodyPr>
          <a:lstStyle/>
          <a:p>
            <a:r>
              <a:rPr lang="en-CA" sz="3000" b="1" dirty="0" smtClean="0">
                <a:solidFill>
                  <a:schemeClr val="bg1">
                    <a:lumMod val="95000"/>
                  </a:schemeClr>
                </a:solidFill>
                <a:effectLst>
                  <a:outerShdw blurRad="38100" dist="38100" dir="2700000" algn="tl">
                    <a:srgbClr val="000000">
                      <a:alpha val="43137"/>
                    </a:srgbClr>
                  </a:outerShdw>
                </a:effectLst>
              </a:rPr>
              <a:t>He said to them, 24 ‘Make every effort to enter through the narrow door, because many, I tell you, will try to enter and will not be able to. 25 Once the owner of the house gets up and closes the door, you will stand outside knocking and pleading, “Sir, open the door for us.” ‘But he will answer, “I don’t know you or where you come from.”</a:t>
            </a:r>
          </a:p>
          <a:p>
            <a:r>
              <a:rPr lang="en-CA" sz="3000" b="1" dirty="0" smtClean="0">
                <a:solidFill>
                  <a:schemeClr val="bg1">
                    <a:lumMod val="95000"/>
                  </a:schemeClr>
                </a:solidFill>
                <a:effectLst>
                  <a:outerShdw blurRad="38100" dist="38100" dir="2700000" algn="tl">
                    <a:srgbClr val="000000">
                      <a:alpha val="43137"/>
                    </a:srgbClr>
                  </a:outerShdw>
                </a:effectLst>
              </a:rPr>
              <a:t>26 ‘Then you will say, “We ate and drank with you, and you taught in our streets.”</a:t>
            </a:r>
          </a:p>
          <a:p>
            <a:r>
              <a:rPr lang="en-CA" sz="3000" b="1" dirty="0" smtClean="0">
                <a:solidFill>
                  <a:schemeClr val="bg1">
                    <a:lumMod val="95000"/>
                  </a:schemeClr>
                </a:solidFill>
                <a:effectLst>
                  <a:outerShdw blurRad="38100" dist="38100" dir="2700000" algn="tl">
                    <a:srgbClr val="000000">
                      <a:alpha val="43137"/>
                    </a:srgbClr>
                  </a:outerShdw>
                </a:effectLst>
              </a:rPr>
              <a:t>27 ‘But he will reply, “I don’t know you or where you come from. Away from me, all you evildoers!”</a:t>
            </a:r>
          </a:p>
          <a:p>
            <a:endParaRPr lang="en-CA" sz="3000" b="1" dirty="0">
              <a:solidFill>
                <a:schemeClr val="bg1">
                  <a:lumMod val="9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9575337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Related image"/>
          <p:cNvPicPr>
            <a:picLocks noChangeAspect="1" noChangeArrowheads="1"/>
          </p:cNvPicPr>
          <p:nvPr/>
        </p:nvPicPr>
        <p:blipFill rotWithShape="1">
          <a:blip r:embed="rId2">
            <a:extLst>
              <a:ext uri="{BEBA8EAE-BF5A-486C-A8C5-ECC9F3942E4B}">
                <a14:imgProps xmlns:a14="http://schemas.microsoft.com/office/drawing/2010/main">
                  <a14:imgLayer r:embed="rId3">
                    <a14:imgEffect>
                      <a14:brightnessContrast bright="-30000"/>
                    </a14:imgEffect>
                  </a14:imgLayer>
                </a14:imgProps>
              </a:ext>
              <a:ext uri="{28A0092B-C50C-407E-A947-70E740481C1C}">
                <a14:useLocalDpi xmlns:a14="http://schemas.microsoft.com/office/drawing/2010/main" val="0"/>
              </a:ext>
            </a:extLst>
          </a:blip>
          <a:srcRect l="2743" t="-1" b="1429"/>
          <a:stretch/>
        </p:blipFill>
        <p:spPr bwMode="auto">
          <a:xfrm>
            <a:off x="0" y="35954"/>
            <a:ext cx="9108504" cy="6777372"/>
          </a:xfrm>
          <a:prstGeom prst="rect">
            <a:avLst/>
          </a:prstGeom>
          <a:noFill/>
          <a:ln w="76200">
            <a:solidFill>
              <a:schemeClr val="accent1"/>
            </a:solidFill>
          </a:ln>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321734" y="1052736"/>
            <a:ext cx="8352928" cy="3785652"/>
          </a:xfrm>
          <a:prstGeom prst="rect">
            <a:avLst/>
          </a:prstGeom>
          <a:noFill/>
        </p:spPr>
        <p:txBody>
          <a:bodyPr wrap="square" rtlCol="0">
            <a:spAutoFit/>
          </a:bodyPr>
          <a:lstStyle/>
          <a:p>
            <a:r>
              <a:rPr lang="en-CA" sz="3000" b="1" dirty="0" smtClean="0">
                <a:solidFill>
                  <a:schemeClr val="bg1">
                    <a:lumMod val="95000"/>
                  </a:schemeClr>
                </a:solidFill>
                <a:effectLst>
                  <a:outerShdw blurRad="38100" dist="38100" dir="2700000" algn="tl">
                    <a:srgbClr val="000000">
                      <a:alpha val="43137"/>
                    </a:srgbClr>
                  </a:outerShdw>
                </a:effectLst>
              </a:rPr>
              <a:t>28 ‘There will be weeping there, and gnashing of teeth, when you see Abraham, Isaac and Jacob and all the prophets </a:t>
            </a:r>
            <a:r>
              <a:rPr lang="en-CA" sz="3000" b="1" dirty="0" smtClean="0">
                <a:solidFill>
                  <a:srgbClr val="FFC000"/>
                </a:solidFill>
                <a:effectLst>
                  <a:outerShdw blurRad="38100" dist="38100" dir="2700000" algn="tl">
                    <a:srgbClr val="000000">
                      <a:alpha val="43137"/>
                    </a:srgbClr>
                  </a:outerShdw>
                </a:effectLst>
              </a:rPr>
              <a:t>in the kingdom of God</a:t>
            </a:r>
            <a:r>
              <a:rPr lang="en-CA" sz="3000" b="1" dirty="0" smtClean="0">
                <a:solidFill>
                  <a:schemeClr val="bg1">
                    <a:lumMod val="95000"/>
                  </a:schemeClr>
                </a:solidFill>
                <a:effectLst>
                  <a:outerShdw blurRad="38100" dist="38100" dir="2700000" algn="tl">
                    <a:srgbClr val="000000">
                      <a:alpha val="43137"/>
                    </a:srgbClr>
                  </a:outerShdw>
                </a:effectLst>
              </a:rPr>
              <a:t>, but you yourselves thrown out. 29 People will come from east and west and north and south, and </a:t>
            </a:r>
            <a:r>
              <a:rPr lang="en-CA" sz="3000" b="1" dirty="0" smtClean="0">
                <a:solidFill>
                  <a:srgbClr val="FFC000"/>
                </a:solidFill>
                <a:effectLst>
                  <a:outerShdw blurRad="38100" dist="38100" dir="2700000" algn="tl">
                    <a:srgbClr val="000000">
                      <a:alpha val="43137"/>
                    </a:srgbClr>
                  </a:outerShdw>
                </a:effectLst>
              </a:rPr>
              <a:t>will take their places at the feast in the kingdom of God</a:t>
            </a:r>
            <a:r>
              <a:rPr lang="en-CA" sz="3000" b="1" dirty="0" smtClean="0">
                <a:solidFill>
                  <a:schemeClr val="bg1">
                    <a:lumMod val="95000"/>
                  </a:schemeClr>
                </a:solidFill>
                <a:effectLst>
                  <a:outerShdw blurRad="38100" dist="38100" dir="2700000" algn="tl">
                    <a:srgbClr val="000000">
                      <a:alpha val="43137"/>
                    </a:srgbClr>
                  </a:outerShdw>
                </a:effectLst>
              </a:rPr>
              <a:t>. </a:t>
            </a:r>
          </a:p>
          <a:p>
            <a:r>
              <a:rPr lang="en-CA" sz="3000" b="1" dirty="0" smtClean="0">
                <a:solidFill>
                  <a:schemeClr val="bg1">
                    <a:lumMod val="95000"/>
                  </a:schemeClr>
                </a:solidFill>
                <a:effectLst>
                  <a:outerShdw blurRad="38100" dist="38100" dir="2700000" algn="tl">
                    <a:srgbClr val="000000">
                      <a:alpha val="43137"/>
                    </a:srgbClr>
                  </a:outerShdw>
                </a:effectLst>
              </a:rPr>
              <a:t>30 Indeed there are those who are last who will be first, and first who will be last.’</a:t>
            </a:r>
            <a:endParaRPr lang="en-CA" sz="3000" b="1" dirty="0">
              <a:solidFill>
                <a:schemeClr val="bg1">
                  <a:lumMod val="9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872614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Related image"/>
          <p:cNvPicPr>
            <a:picLocks noChangeAspect="1" noChangeArrowheads="1"/>
          </p:cNvPicPr>
          <p:nvPr/>
        </p:nvPicPr>
        <p:blipFill rotWithShape="1">
          <a:blip r:embed="rId2">
            <a:extLst>
              <a:ext uri="{BEBA8EAE-BF5A-486C-A8C5-ECC9F3942E4B}">
                <a14:imgProps xmlns:a14="http://schemas.microsoft.com/office/drawing/2010/main">
                  <a14:imgLayer r:embed="rId3">
                    <a14:imgEffect>
                      <a14:brightnessContrast bright="-54000"/>
                    </a14:imgEffect>
                  </a14:imgLayer>
                </a14:imgProps>
              </a:ext>
              <a:ext uri="{28A0092B-C50C-407E-A947-70E740481C1C}">
                <a14:useLocalDpi xmlns:a14="http://schemas.microsoft.com/office/drawing/2010/main" val="0"/>
              </a:ext>
            </a:extLst>
          </a:blip>
          <a:srcRect l="2743" t="-1" b="1429"/>
          <a:stretch/>
        </p:blipFill>
        <p:spPr bwMode="auto">
          <a:xfrm>
            <a:off x="0" y="35954"/>
            <a:ext cx="9108504" cy="6777372"/>
          </a:xfrm>
          <a:prstGeom prst="rect">
            <a:avLst/>
          </a:prstGeom>
          <a:noFill/>
          <a:ln w="76200">
            <a:solidFill>
              <a:schemeClr val="accent1"/>
            </a:solidFill>
          </a:ln>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89756" y="188640"/>
            <a:ext cx="8946740" cy="6555641"/>
          </a:xfrm>
          <a:prstGeom prst="rect">
            <a:avLst/>
          </a:prstGeom>
          <a:noFill/>
        </p:spPr>
        <p:txBody>
          <a:bodyPr wrap="square" rtlCol="0">
            <a:spAutoFit/>
          </a:bodyPr>
          <a:lstStyle/>
          <a:p>
            <a:r>
              <a:rPr lang="en-CA" sz="2800" b="1" dirty="0">
                <a:solidFill>
                  <a:schemeClr val="bg1">
                    <a:lumMod val="95000"/>
                  </a:schemeClr>
                </a:solidFill>
                <a:effectLst>
                  <a:outerShdw blurRad="38100" dist="38100" dir="2700000" algn="tl">
                    <a:srgbClr val="000000">
                      <a:alpha val="43137"/>
                    </a:srgbClr>
                  </a:outerShdw>
                </a:effectLst>
              </a:rPr>
              <a:t>many, I tell you, will try to enter </a:t>
            </a:r>
            <a:r>
              <a:rPr lang="en-CA" sz="2800" b="1" dirty="0" smtClean="0">
                <a:solidFill>
                  <a:schemeClr val="bg1">
                    <a:lumMod val="95000"/>
                  </a:schemeClr>
                </a:solidFill>
                <a:effectLst>
                  <a:outerShdw blurRad="38100" dist="38100" dir="2700000" algn="tl">
                    <a:srgbClr val="000000">
                      <a:alpha val="43137"/>
                    </a:srgbClr>
                  </a:outerShdw>
                </a:effectLst>
              </a:rPr>
              <a:t>will </a:t>
            </a:r>
            <a:r>
              <a:rPr lang="en-CA" sz="2800" b="1" dirty="0">
                <a:solidFill>
                  <a:schemeClr val="bg1">
                    <a:lumMod val="95000"/>
                  </a:schemeClr>
                </a:solidFill>
                <a:effectLst>
                  <a:outerShdw blurRad="38100" dist="38100" dir="2700000" algn="tl">
                    <a:srgbClr val="000000">
                      <a:alpha val="43137"/>
                    </a:srgbClr>
                  </a:outerShdw>
                </a:effectLst>
              </a:rPr>
              <a:t>not be able to. 25 Once the owner of the house gets up and closes the door, </a:t>
            </a:r>
            <a:r>
              <a:rPr lang="en-CA" sz="2800" b="1" dirty="0">
                <a:solidFill>
                  <a:srgbClr val="FFC000"/>
                </a:solidFill>
                <a:effectLst>
                  <a:outerShdw blurRad="38100" dist="38100" dir="2700000" algn="tl">
                    <a:srgbClr val="000000">
                      <a:alpha val="43137"/>
                    </a:srgbClr>
                  </a:outerShdw>
                </a:effectLst>
              </a:rPr>
              <a:t>you </a:t>
            </a:r>
            <a:r>
              <a:rPr lang="en-CA" sz="2800" b="1" dirty="0">
                <a:solidFill>
                  <a:schemeClr val="bg1">
                    <a:lumMod val="95000"/>
                  </a:schemeClr>
                </a:solidFill>
                <a:effectLst>
                  <a:outerShdw blurRad="38100" dist="38100" dir="2700000" algn="tl">
                    <a:srgbClr val="000000">
                      <a:alpha val="43137"/>
                    </a:srgbClr>
                  </a:outerShdw>
                </a:effectLst>
              </a:rPr>
              <a:t>will stand outside knocking and </a:t>
            </a:r>
            <a:r>
              <a:rPr lang="en-CA" sz="2800" b="1" dirty="0" smtClean="0">
                <a:solidFill>
                  <a:schemeClr val="bg1">
                    <a:lumMod val="95000"/>
                  </a:schemeClr>
                </a:solidFill>
                <a:effectLst>
                  <a:outerShdw blurRad="38100" dist="38100" dir="2700000" algn="tl">
                    <a:srgbClr val="000000">
                      <a:alpha val="43137"/>
                    </a:srgbClr>
                  </a:outerShdw>
                </a:effectLst>
              </a:rPr>
              <a:t>pleading “</a:t>
            </a:r>
            <a:r>
              <a:rPr lang="en-CA" sz="2800" b="1" dirty="0">
                <a:solidFill>
                  <a:schemeClr val="bg1">
                    <a:lumMod val="95000"/>
                  </a:schemeClr>
                </a:solidFill>
                <a:effectLst>
                  <a:outerShdw blurRad="38100" dist="38100" dir="2700000" algn="tl">
                    <a:srgbClr val="000000">
                      <a:alpha val="43137"/>
                    </a:srgbClr>
                  </a:outerShdw>
                </a:effectLst>
              </a:rPr>
              <a:t>Sir</a:t>
            </a:r>
            <a:r>
              <a:rPr lang="en-CA" sz="2800" b="1" dirty="0" smtClean="0">
                <a:solidFill>
                  <a:schemeClr val="bg1">
                    <a:lumMod val="95000"/>
                  </a:schemeClr>
                </a:solidFill>
                <a:effectLst>
                  <a:outerShdw blurRad="38100" dist="38100" dir="2700000" algn="tl">
                    <a:srgbClr val="000000">
                      <a:alpha val="43137"/>
                    </a:srgbClr>
                  </a:outerShdw>
                </a:effectLst>
              </a:rPr>
              <a:t>, open the door for </a:t>
            </a:r>
            <a:r>
              <a:rPr lang="en-CA" sz="2800" b="1" dirty="0" smtClean="0">
                <a:solidFill>
                  <a:srgbClr val="FFC000"/>
                </a:solidFill>
                <a:effectLst>
                  <a:outerShdw blurRad="38100" dist="38100" dir="2700000" algn="tl">
                    <a:srgbClr val="000000">
                      <a:alpha val="43137"/>
                    </a:srgbClr>
                  </a:outerShdw>
                </a:effectLst>
              </a:rPr>
              <a:t>us</a:t>
            </a:r>
            <a:r>
              <a:rPr lang="en-CA" sz="2800" b="1" dirty="0" smtClean="0">
                <a:solidFill>
                  <a:schemeClr val="bg1">
                    <a:lumMod val="95000"/>
                  </a:schemeClr>
                </a:solidFill>
                <a:effectLst>
                  <a:outerShdw blurRad="38100" dist="38100" dir="2700000" algn="tl">
                    <a:srgbClr val="000000">
                      <a:alpha val="43137"/>
                    </a:srgbClr>
                  </a:outerShdw>
                </a:effectLst>
              </a:rPr>
              <a:t>.” ‘But he will answer, “I don’t know you or where you come from.”</a:t>
            </a:r>
          </a:p>
          <a:p>
            <a:r>
              <a:rPr lang="en-CA" sz="2800" b="1" dirty="0" smtClean="0">
                <a:solidFill>
                  <a:schemeClr val="bg1">
                    <a:lumMod val="95000"/>
                  </a:schemeClr>
                </a:solidFill>
                <a:effectLst>
                  <a:outerShdw blurRad="38100" dist="38100" dir="2700000" algn="tl">
                    <a:srgbClr val="000000">
                      <a:alpha val="43137"/>
                    </a:srgbClr>
                  </a:outerShdw>
                </a:effectLst>
              </a:rPr>
              <a:t>26 ‘Then </a:t>
            </a:r>
            <a:r>
              <a:rPr lang="en-CA" sz="2800" b="1" dirty="0" smtClean="0">
                <a:solidFill>
                  <a:srgbClr val="FFC000"/>
                </a:solidFill>
                <a:effectLst>
                  <a:outerShdw blurRad="38100" dist="38100" dir="2700000" algn="tl">
                    <a:srgbClr val="000000">
                      <a:alpha val="43137"/>
                    </a:srgbClr>
                  </a:outerShdw>
                </a:effectLst>
              </a:rPr>
              <a:t>you</a:t>
            </a:r>
            <a:r>
              <a:rPr lang="en-CA" sz="2800" b="1" dirty="0" smtClean="0">
                <a:solidFill>
                  <a:schemeClr val="bg1">
                    <a:lumMod val="95000"/>
                  </a:schemeClr>
                </a:solidFill>
                <a:effectLst>
                  <a:outerShdw blurRad="38100" dist="38100" dir="2700000" algn="tl">
                    <a:srgbClr val="000000">
                      <a:alpha val="43137"/>
                    </a:srgbClr>
                  </a:outerShdw>
                </a:effectLst>
              </a:rPr>
              <a:t> will say, “We ate and drank with you, and you taught in our streets.”  27 ‘But he will reply, “I don’t know you or where you come from. Away from me, all you evildoers!”   28 ‘There will be weeping there, and gnashing of teeth, when you see Abraham, Isaac and Jacob and all the prophets in the kingdom of God, but you yourselves thrown out. 29 People will come from east and west and north and south, and will take their places at the feast in the kingdom of God. 30 Indeed there are those who are last who will be first, and first who will be last.’</a:t>
            </a:r>
            <a:endParaRPr lang="en-CA" sz="2800" b="1" dirty="0">
              <a:solidFill>
                <a:schemeClr val="bg1">
                  <a:lumMod val="95000"/>
                </a:schemeClr>
              </a:solidFill>
              <a:effectLst>
                <a:outerShdw blurRad="38100" dist="38100" dir="2700000" algn="tl">
                  <a:srgbClr val="000000">
                    <a:alpha val="43137"/>
                  </a:srgbClr>
                </a:outerShdw>
              </a:effectLst>
            </a:endParaRPr>
          </a:p>
        </p:txBody>
      </p:sp>
      <p:sp>
        <p:nvSpPr>
          <p:cNvPr id="2" name="TextBox 1"/>
          <p:cNvSpPr txBox="1"/>
          <p:nvPr/>
        </p:nvSpPr>
        <p:spPr>
          <a:xfrm>
            <a:off x="251520" y="116632"/>
            <a:ext cx="8694712" cy="1015663"/>
          </a:xfrm>
          <a:prstGeom prst="rect">
            <a:avLst/>
          </a:prstGeom>
          <a:solidFill>
            <a:schemeClr val="tx1"/>
          </a:solidFill>
          <a:ln>
            <a:solidFill>
              <a:schemeClr val="accent1"/>
            </a:solidFill>
          </a:ln>
        </p:spPr>
        <p:txBody>
          <a:bodyPr wrap="square" rtlCol="0">
            <a:spAutoFit/>
          </a:bodyPr>
          <a:lstStyle/>
          <a:p>
            <a:r>
              <a:rPr lang="en-CA" sz="3000" b="1" dirty="0" smtClean="0">
                <a:solidFill>
                  <a:srgbClr val="FFC000"/>
                </a:solidFill>
              </a:rPr>
              <a:t>From </a:t>
            </a:r>
            <a:r>
              <a:rPr lang="en-CA" sz="3000" b="1" dirty="0">
                <a:solidFill>
                  <a:srgbClr val="FFC000"/>
                </a:solidFill>
              </a:rPr>
              <a:t>the text, what do we know </a:t>
            </a:r>
            <a:r>
              <a:rPr lang="en-CA" sz="3000" b="1" dirty="0" smtClean="0">
                <a:solidFill>
                  <a:srgbClr val="FFC000"/>
                </a:solidFill>
              </a:rPr>
              <a:t>about the group who end up distraught at missing the narrow door? </a:t>
            </a:r>
            <a:endParaRPr lang="en-CA" sz="3000" b="1" dirty="0">
              <a:solidFill>
                <a:srgbClr val="FFC000"/>
              </a:solidFill>
            </a:endParaRPr>
          </a:p>
        </p:txBody>
      </p:sp>
    </p:spTree>
    <p:extLst>
      <p:ext uri="{BB962C8B-B14F-4D97-AF65-F5344CB8AC3E}">
        <p14:creationId xmlns:p14="http://schemas.microsoft.com/office/powerpoint/2010/main" val="4132480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Related image"/>
          <p:cNvPicPr>
            <a:picLocks noChangeAspect="1" noChangeArrowheads="1"/>
          </p:cNvPicPr>
          <p:nvPr/>
        </p:nvPicPr>
        <p:blipFill rotWithShape="1">
          <a:blip r:embed="rId2">
            <a:extLst>
              <a:ext uri="{BEBA8EAE-BF5A-486C-A8C5-ECC9F3942E4B}">
                <a14:imgProps xmlns:a14="http://schemas.microsoft.com/office/drawing/2010/main">
                  <a14:imgLayer r:embed="rId3">
                    <a14:imgEffect>
                      <a14:brightnessContrast bright="-54000"/>
                    </a14:imgEffect>
                  </a14:imgLayer>
                </a14:imgProps>
              </a:ext>
              <a:ext uri="{28A0092B-C50C-407E-A947-70E740481C1C}">
                <a14:useLocalDpi xmlns:a14="http://schemas.microsoft.com/office/drawing/2010/main" val="0"/>
              </a:ext>
            </a:extLst>
          </a:blip>
          <a:srcRect l="2743" t="-1" b="1429"/>
          <a:stretch/>
        </p:blipFill>
        <p:spPr bwMode="auto">
          <a:xfrm>
            <a:off x="0" y="35954"/>
            <a:ext cx="9108504" cy="6777372"/>
          </a:xfrm>
          <a:prstGeom prst="rect">
            <a:avLst/>
          </a:prstGeom>
          <a:noFill/>
          <a:ln w="76200">
            <a:solidFill>
              <a:schemeClr val="accent1"/>
            </a:solidFill>
          </a:ln>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89756" y="188640"/>
            <a:ext cx="8946740" cy="6555641"/>
          </a:xfrm>
          <a:prstGeom prst="rect">
            <a:avLst/>
          </a:prstGeom>
          <a:noFill/>
        </p:spPr>
        <p:txBody>
          <a:bodyPr wrap="square" rtlCol="0">
            <a:spAutoFit/>
          </a:bodyPr>
          <a:lstStyle/>
          <a:p>
            <a:r>
              <a:rPr lang="en-CA" sz="2800" b="1" dirty="0">
                <a:solidFill>
                  <a:schemeClr val="bg1">
                    <a:lumMod val="95000"/>
                  </a:schemeClr>
                </a:solidFill>
                <a:effectLst>
                  <a:outerShdw blurRad="38100" dist="38100" dir="2700000" algn="tl">
                    <a:srgbClr val="000000">
                      <a:alpha val="43137"/>
                    </a:srgbClr>
                  </a:outerShdw>
                </a:effectLst>
              </a:rPr>
              <a:t>many, I tell you, will try to enter </a:t>
            </a:r>
            <a:r>
              <a:rPr lang="en-CA" sz="2800" b="1" dirty="0" smtClean="0">
                <a:solidFill>
                  <a:schemeClr val="bg1">
                    <a:lumMod val="95000"/>
                  </a:schemeClr>
                </a:solidFill>
                <a:effectLst>
                  <a:outerShdw blurRad="38100" dist="38100" dir="2700000" algn="tl">
                    <a:srgbClr val="000000">
                      <a:alpha val="43137"/>
                    </a:srgbClr>
                  </a:outerShdw>
                </a:effectLst>
              </a:rPr>
              <a:t>will </a:t>
            </a:r>
            <a:r>
              <a:rPr lang="en-CA" sz="2800" b="1" dirty="0">
                <a:solidFill>
                  <a:schemeClr val="bg1">
                    <a:lumMod val="95000"/>
                  </a:schemeClr>
                </a:solidFill>
                <a:effectLst>
                  <a:outerShdw blurRad="38100" dist="38100" dir="2700000" algn="tl">
                    <a:srgbClr val="000000">
                      <a:alpha val="43137"/>
                    </a:srgbClr>
                  </a:outerShdw>
                </a:effectLst>
              </a:rPr>
              <a:t>not be able to. 25 Once the owner of the house gets up and closes the door, </a:t>
            </a:r>
            <a:r>
              <a:rPr lang="en-CA" sz="2800" b="1" dirty="0">
                <a:solidFill>
                  <a:srgbClr val="FFC000"/>
                </a:solidFill>
                <a:effectLst>
                  <a:outerShdw blurRad="38100" dist="38100" dir="2700000" algn="tl">
                    <a:srgbClr val="000000">
                      <a:alpha val="43137"/>
                    </a:srgbClr>
                  </a:outerShdw>
                </a:effectLst>
              </a:rPr>
              <a:t>you </a:t>
            </a:r>
            <a:r>
              <a:rPr lang="en-CA" sz="2800" b="1" dirty="0">
                <a:solidFill>
                  <a:schemeClr val="bg1">
                    <a:lumMod val="95000"/>
                  </a:schemeClr>
                </a:solidFill>
                <a:effectLst>
                  <a:outerShdw blurRad="38100" dist="38100" dir="2700000" algn="tl">
                    <a:srgbClr val="000000">
                      <a:alpha val="43137"/>
                    </a:srgbClr>
                  </a:outerShdw>
                </a:effectLst>
              </a:rPr>
              <a:t>will stand outside knocking and </a:t>
            </a:r>
            <a:r>
              <a:rPr lang="en-CA" sz="2800" b="1" dirty="0" smtClean="0">
                <a:solidFill>
                  <a:schemeClr val="bg1">
                    <a:lumMod val="95000"/>
                  </a:schemeClr>
                </a:solidFill>
                <a:effectLst>
                  <a:outerShdw blurRad="38100" dist="38100" dir="2700000" algn="tl">
                    <a:srgbClr val="000000">
                      <a:alpha val="43137"/>
                    </a:srgbClr>
                  </a:outerShdw>
                </a:effectLst>
              </a:rPr>
              <a:t>pleading “</a:t>
            </a:r>
            <a:r>
              <a:rPr lang="en-CA" sz="2800" b="1" dirty="0">
                <a:solidFill>
                  <a:schemeClr val="bg1">
                    <a:lumMod val="95000"/>
                  </a:schemeClr>
                </a:solidFill>
                <a:effectLst>
                  <a:outerShdw blurRad="38100" dist="38100" dir="2700000" algn="tl">
                    <a:srgbClr val="000000">
                      <a:alpha val="43137"/>
                    </a:srgbClr>
                  </a:outerShdw>
                </a:effectLst>
              </a:rPr>
              <a:t>Sir</a:t>
            </a:r>
            <a:r>
              <a:rPr lang="en-CA" sz="2800" b="1" dirty="0" smtClean="0">
                <a:solidFill>
                  <a:schemeClr val="bg1">
                    <a:lumMod val="95000"/>
                  </a:schemeClr>
                </a:solidFill>
                <a:effectLst>
                  <a:outerShdw blurRad="38100" dist="38100" dir="2700000" algn="tl">
                    <a:srgbClr val="000000">
                      <a:alpha val="43137"/>
                    </a:srgbClr>
                  </a:outerShdw>
                </a:effectLst>
              </a:rPr>
              <a:t>, open the door for </a:t>
            </a:r>
            <a:r>
              <a:rPr lang="en-CA" sz="2800" b="1" dirty="0" smtClean="0">
                <a:solidFill>
                  <a:srgbClr val="FFC000"/>
                </a:solidFill>
                <a:effectLst>
                  <a:outerShdw blurRad="38100" dist="38100" dir="2700000" algn="tl">
                    <a:srgbClr val="000000">
                      <a:alpha val="43137"/>
                    </a:srgbClr>
                  </a:outerShdw>
                </a:effectLst>
              </a:rPr>
              <a:t>us</a:t>
            </a:r>
            <a:r>
              <a:rPr lang="en-CA" sz="2800" b="1" dirty="0" smtClean="0">
                <a:solidFill>
                  <a:schemeClr val="bg1">
                    <a:lumMod val="95000"/>
                  </a:schemeClr>
                </a:solidFill>
                <a:effectLst>
                  <a:outerShdw blurRad="38100" dist="38100" dir="2700000" algn="tl">
                    <a:srgbClr val="000000">
                      <a:alpha val="43137"/>
                    </a:srgbClr>
                  </a:outerShdw>
                </a:effectLst>
              </a:rPr>
              <a:t>.” ‘But he will answer, “I don’t know you or where you come from.”</a:t>
            </a:r>
          </a:p>
          <a:p>
            <a:r>
              <a:rPr lang="en-CA" sz="2800" b="1" dirty="0" smtClean="0">
                <a:solidFill>
                  <a:schemeClr val="bg1">
                    <a:lumMod val="95000"/>
                  </a:schemeClr>
                </a:solidFill>
                <a:effectLst>
                  <a:outerShdw blurRad="38100" dist="38100" dir="2700000" algn="tl">
                    <a:srgbClr val="000000">
                      <a:alpha val="43137"/>
                    </a:srgbClr>
                  </a:outerShdw>
                </a:effectLst>
              </a:rPr>
              <a:t>26 ‘Then </a:t>
            </a:r>
            <a:r>
              <a:rPr lang="en-CA" sz="2800" b="1" dirty="0" smtClean="0">
                <a:solidFill>
                  <a:srgbClr val="FFC000"/>
                </a:solidFill>
                <a:effectLst>
                  <a:outerShdw blurRad="38100" dist="38100" dir="2700000" algn="tl">
                    <a:srgbClr val="000000">
                      <a:alpha val="43137"/>
                    </a:srgbClr>
                  </a:outerShdw>
                </a:effectLst>
              </a:rPr>
              <a:t>you</a:t>
            </a:r>
            <a:r>
              <a:rPr lang="en-CA" sz="2800" b="1" dirty="0" smtClean="0">
                <a:solidFill>
                  <a:schemeClr val="bg1">
                    <a:lumMod val="95000"/>
                  </a:schemeClr>
                </a:solidFill>
                <a:effectLst>
                  <a:outerShdw blurRad="38100" dist="38100" dir="2700000" algn="tl">
                    <a:srgbClr val="000000">
                      <a:alpha val="43137"/>
                    </a:srgbClr>
                  </a:outerShdw>
                </a:effectLst>
              </a:rPr>
              <a:t> will say, “</a:t>
            </a:r>
            <a:r>
              <a:rPr lang="en-CA" sz="2800" b="1" dirty="0" smtClean="0">
                <a:solidFill>
                  <a:srgbClr val="FFC000"/>
                </a:solidFill>
                <a:effectLst>
                  <a:outerShdw blurRad="38100" dist="38100" dir="2700000" algn="tl">
                    <a:srgbClr val="000000">
                      <a:alpha val="43137"/>
                    </a:srgbClr>
                  </a:outerShdw>
                </a:effectLst>
              </a:rPr>
              <a:t>We ate and drank with you, and you taught in our streets</a:t>
            </a:r>
            <a:r>
              <a:rPr lang="en-CA" sz="2800" b="1" dirty="0" smtClean="0">
                <a:solidFill>
                  <a:schemeClr val="bg1"/>
                </a:solidFill>
                <a:effectLst>
                  <a:outerShdw blurRad="38100" dist="38100" dir="2700000" algn="tl">
                    <a:srgbClr val="000000">
                      <a:alpha val="43137"/>
                    </a:srgbClr>
                  </a:outerShdw>
                </a:effectLst>
              </a:rPr>
              <a:t>.”</a:t>
            </a:r>
            <a:r>
              <a:rPr lang="en-CA" sz="2800" b="1" dirty="0" smtClean="0">
                <a:solidFill>
                  <a:schemeClr val="bg1">
                    <a:lumMod val="95000"/>
                  </a:schemeClr>
                </a:solidFill>
                <a:effectLst>
                  <a:outerShdw blurRad="38100" dist="38100" dir="2700000" algn="tl">
                    <a:srgbClr val="000000">
                      <a:alpha val="43137"/>
                    </a:srgbClr>
                  </a:outerShdw>
                </a:effectLst>
              </a:rPr>
              <a:t>  27 ‘But he will reply, “I don’t know you or where you come from. Away from me, all you evildoers!”   28 ‘There will be weeping there, and gnashing of teeth, when you see Abraham, Isaac and Jacob and all the prophets in the kingdom of God, but you yourselves thrown out. 29 People will come from east and west and north and south, and will take their places at the feast in the kingdom of God. 30 Indeed there are those who are last who will be first, and first who will be last.’</a:t>
            </a:r>
            <a:endParaRPr lang="en-CA" sz="2800" b="1" dirty="0">
              <a:solidFill>
                <a:schemeClr val="bg1">
                  <a:lumMod val="95000"/>
                </a:schemeClr>
              </a:solidFill>
              <a:effectLst>
                <a:outerShdw blurRad="38100" dist="38100" dir="2700000" algn="tl">
                  <a:srgbClr val="000000">
                    <a:alpha val="43137"/>
                  </a:srgbClr>
                </a:outerShdw>
              </a:effectLst>
            </a:endParaRPr>
          </a:p>
        </p:txBody>
      </p:sp>
      <p:sp>
        <p:nvSpPr>
          <p:cNvPr id="2" name="TextBox 1"/>
          <p:cNvSpPr txBox="1"/>
          <p:nvPr/>
        </p:nvSpPr>
        <p:spPr>
          <a:xfrm>
            <a:off x="251520" y="116632"/>
            <a:ext cx="8694712" cy="1015663"/>
          </a:xfrm>
          <a:prstGeom prst="rect">
            <a:avLst/>
          </a:prstGeom>
          <a:solidFill>
            <a:schemeClr val="tx1"/>
          </a:solidFill>
          <a:ln>
            <a:solidFill>
              <a:schemeClr val="accent1"/>
            </a:solidFill>
          </a:ln>
        </p:spPr>
        <p:txBody>
          <a:bodyPr wrap="square" rtlCol="0">
            <a:spAutoFit/>
          </a:bodyPr>
          <a:lstStyle/>
          <a:p>
            <a:r>
              <a:rPr lang="en-CA" sz="3000" b="1" dirty="0" smtClean="0">
                <a:solidFill>
                  <a:srgbClr val="FFC000"/>
                </a:solidFill>
              </a:rPr>
              <a:t>From </a:t>
            </a:r>
            <a:r>
              <a:rPr lang="en-CA" sz="3000" b="1" dirty="0">
                <a:solidFill>
                  <a:srgbClr val="FFC000"/>
                </a:solidFill>
              </a:rPr>
              <a:t>the text, what do we know </a:t>
            </a:r>
            <a:r>
              <a:rPr lang="en-CA" sz="3000" b="1" dirty="0" smtClean="0">
                <a:solidFill>
                  <a:srgbClr val="FFC000"/>
                </a:solidFill>
              </a:rPr>
              <a:t>about the group who end up distraught at missing the narrow door? </a:t>
            </a:r>
            <a:endParaRPr lang="en-CA" sz="3000" b="1" dirty="0">
              <a:solidFill>
                <a:srgbClr val="FFC000"/>
              </a:solidFill>
            </a:endParaRPr>
          </a:p>
        </p:txBody>
      </p:sp>
    </p:spTree>
    <p:extLst>
      <p:ext uri="{BB962C8B-B14F-4D97-AF65-F5344CB8AC3E}">
        <p14:creationId xmlns:p14="http://schemas.microsoft.com/office/powerpoint/2010/main" val="3601742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654</TotalTime>
  <Words>2608</Words>
  <Application>Microsoft Office PowerPoint</Application>
  <PresentationFormat>On-screen Show (4:3)</PresentationFormat>
  <Paragraphs>87</Paragraphs>
  <Slides>34</Slides>
  <Notes>1</Notes>
  <HiddenSlides>0</HiddenSlides>
  <MMClips>0</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Paul</dc:creator>
  <cp:lastModifiedBy>Paul</cp:lastModifiedBy>
  <cp:revision>48</cp:revision>
  <dcterms:created xsi:type="dcterms:W3CDTF">2019-01-18T15:11:37Z</dcterms:created>
  <dcterms:modified xsi:type="dcterms:W3CDTF">2019-01-20T11:22:47Z</dcterms:modified>
</cp:coreProperties>
</file>