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62" r:id="rId5"/>
    <p:sldId id="257" r:id="rId6"/>
    <p:sldId id="261" r:id="rId7"/>
    <p:sldId id="259" r:id="rId8"/>
    <p:sldId id="296" r:id="rId9"/>
    <p:sldId id="258" r:id="rId10"/>
    <p:sldId id="260" r:id="rId11"/>
    <p:sldId id="263" r:id="rId12"/>
    <p:sldId id="264" r:id="rId13"/>
    <p:sldId id="272" r:id="rId14"/>
    <p:sldId id="273" r:id="rId15"/>
    <p:sldId id="274" r:id="rId16"/>
    <p:sldId id="268" r:id="rId17"/>
    <p:sldId id="269" r:id="rId18"/>
    <p:sldId id="270" r:id="rId19"/>
    <p:sldId id="297" r:id="rId20"/>
    <p:sldId id="298" r:id="rId21"/>
    <p:sldId id="300" r:id="rId22"/>
    <p:sldId id="275" r:id="rId23"/>
    <p:sldId id="284" r:id="rId24"/>
    <p:sldId id="283" r:id="rId25"/>
    <p:sldId id="278" r:id="rId26"/>
    <p:sldId id="280" r:id="rId27"/>
    <p:sldId id="279" r:id="rId28"/>
    <p:sldId id="287" r:id="rId29"/>
    <p:sldId id="285" r:id="rId30"/>
    <p:sldId id="281" r:id="rId31"/>
    <p:sldId id="288" r:id="rId32"/>
    <p:sldId id="289" r:id="rId33"/>
    <p:sldId id="282" r:id="rId34"/>
    <p:sldId id="290" r:id="rId35"/>
    <p:sldId id="291" r:id="rId36"/>
    <p:sldId id="286" r:id="rId37"/>
    <p:sldId id="294" r:id="rId38"/>
    <p:sldId id="292" r:id="rId39"/>
    <p:sldId id="293" r:id="rId40"/>
    <p:sldId id="295" r:id="rId41"/>
    <p:sldId id="267" r:id="rId4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1C11"/>
    <a:srgbClr val="E46C0A"/>
    <a:srgbClr val="4A452A"/>
    <a:srgbClr val="98480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650" y="-141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36AB4C8-5C29-4B3B-8022-0A18CB0DB617}" type="datetimeFigureOut">
              <a:rPr lang="en-CA" smtClean="0"/>
              <a:pPr/>
              <a:t>2019-01-29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12253742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36AB4C8-5C29-4B3B-8022-0A18CB0DB617}" type="datetimeFigureOut">
              <a:rPr lang="en-CA" smtClean="0"/>
              <a:pPr/>
              <a:t>2019-01-29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41874149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36AB4C8-5C29-4B3B-8022-0A18CB0DB617}" type="datetimeFigureOut">
              <a:rPr lang="en-CA" smtClean="0"/>
              <a:pPr/>
              <a:t>2019-01-29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12287758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A94904A-3166-4FF2-8FF2-BF3A10DC99C5}" type="datetimeFigureOut">
              <a:rPr lang="en-CA" smtClean="0">
                <a:solidFill>
                  <a:prstClr val="black">
                    <a:tint val="75000"/>
                  </a:prstClr>
                </a:solidFill>
              </a:rPr>
              <a:pPr/>
              <a:t>2019-01-29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2C1B7F6-C773-489C-995B-0A14690231C6}"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36668972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A94904A-3166-4FF2-8FF2-BF3A10DC99C5}" type="datetimeFigureOut">
              <a:rPr lang="en-CA" smtClean="0">
                <a:solidFill>
                  <a:prstClr val="black">
                    <a:tint val="75000"/>
                  </a:prstClr>
                </a:solidFill>
              </a:rPr>
              <a:pPr/>
              <a:t>2019-01-29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2C1B7F6-C773-489C-995B-0A14690231C6}"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2514711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94904A-3166-4FF2-8FF2-BF3A10DC99C5}" type="datetimeFigureOut">
              <a:rPr lang="en-CA" smtClean="0">
                <a:solidFill>
                  <a:prstClr val="black">
                    <a:tint val="75000"/>
                  </a:prstClr>
                </a:solidFill>
              </a:rPr>
              <a:pPr/>
              <a:t>2019-01-29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2C1B7F6-C773-489C-995B-0A14690231C6}"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23985372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A94904A-3166-4FF2-8FF2-BF3A10DC99C5}" type="datetimeFigureOut">
              <a:rPr lang="en-CA" smtClean="0">
                <a:solidFill>
                  <a:prstClr val="black">
                    <a:tint val="75000"/>
                  </a:prstClr>
                </a:solidFill>
              </a:rPr>
              <a:pPr/>
              <a:t>2019-01-29</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62C1B7F6-C773-489C-995B-0A14690231C6}"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17097773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A94904A-3166-4FF2-8FF2-BF3A10DC99C5}" type="datetimeFigureOut">
              <a:rPr lang="en-CA" smtClean="0">
                <a:solidFill>
                  <a:prstClr val="black">
                    <a:tint val="75000"/>
                  </a:prstClr>
                </a:solidFill>
              </a:rPr>
              <a:pPr/>
              <a:t>2019-01-29</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62C1B7F6-C773-489C-995B-0A14690231C6}"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23683594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A94904A-3166-4FF2-8FF2-BF3A10DC99C5}" type="datetimeFigureOut">
              <a:rPr lang="en-CA" smtClean="0">
                <a:solidFill>
                  <a:prstClr val="black">
                    <a:tint val="75000"/>
                  </a:prstClr>
                </a:solidFill>
              </a:rPr>
              <a:pPr/>
              <a:t>2019-01-29</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62C1B7F6-C773-489C-995B-0A14690231C6}"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30782113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94904A-3166-4FF2-8FF2-BF3A10DC99C5}" type="datetimeFigureOut">
              <a:rPr lang="en-CA" smtClean="0">
                <a:solidFill>
                  <a:prstClr val="black">
                    <a:tint val="75000"/>
                  </a:prstClr>
                </a:solidFill>
              </a:rPr>
              <a:pPr/>
              <a:t>2019-01-29</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62C1B7F6-C773-489C-995B-0A14690231C6}"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16644460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94904A-3166-4FF2-8FF2-BF3A10DC99C5}" type="datetimeFigureOut">
              <a:rPr lang="en-CA" smtClean="0">
                <a:solidFill>
                  <a:prstClr val="black">
                    <a:tint val="75000"/>
                  </a:prstClr>
                </a:solidFill>
              </a:rPr>
              <a:pPr/>
              <a:t>2019-01-29</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62C1B7F6-C773-489C-995B-0A14690231C6}"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3956929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36AB4C8-5C29-4B3B-8022-0A18CB0DB617}" type="datetimeFigureOut">
              <a:rPr lang="en-CA" smtClean="0"/>
              <a:pPr/>
              <a:t>2019-01-29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18134161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94904A-3166-4FF2-8FF2-BF3A10DC99C5}" type="datetimeFigureOut">
              <a:rPr lang="en-CA" smtClean="0">
                <a:solidFill>
                  <a:prstClr val="black">
                    <a:tint val="75000"/>
                  </a:prstClr>
                </a:solidFill>
              </a:rPr>
              <a:pPr/>
              <a:t>2019-01-29</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62C1B7F6-C773-489C-995B-0A14690231C6}"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19059151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A94904A-3166-4FF2-8FF2-BF3A10DC99C5}" type="datetimeFigureOut">
              <a:rPr lang="en-CA" smtClean="0">
                <a:solidFill>
                  <a:prstClr val="black">
                    <a:tint val="75000"/>
                  </a:prstClr>
                </a:solidFill>
              </a:rPr>
              <a:pPr/>
              <a:t>2019-01-29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2C1B7F6-C773-489C-995B-0A14690231C6}"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608572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A94904A-3166-4FF2-8FF2-BF3A10DC99C5}" type="datetimeFigureOut">
              <a:rPr lang="en-CA" smtClean="0">
                <a:solidFill>
                  <a:prstClr val="black">
                    <a:tint val="75000"/>
                  </a:prstClr>
                </a:solidFill>
              </a:rPr>
              <a:pPr/>
              <a:t>2019-01-29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2C1B7F6-C773-489C-995B-0A14690231C6}"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26300476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CA"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B903330-0932-4F99-82DC-A5F9A590DB49}"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xmlns="" val="373775363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CA"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0361383-552C-4CC9-B107-82B753D48B4C}"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xmlns="" val="128562308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CA"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FCF72A8-0507-4E8E-AEA5-1995AC055F07}"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xmlns="" val="353788805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CA"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CA"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5AE918-AC1A-44AA-9C81-B5DDA8EC8AC5}"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xmlns="" val="41025317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CA"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CA"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E03088A-00C0-4EF7-AF6E-B927709634BE}"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xmlns="" val="69248356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CA"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CA"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1DFCB39-3630-433C-B5B4-2215FAC8951C}"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xmlns="" val="344419904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CA"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CA"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5321C18-B3BB-4F92-B9E6-D93B6FB85D2C}"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xmlns="" val="412912406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6AB4C8-5C29-4B3B-8022-0A18CB0DB617}" type="datetimeFigureOut">
              <a:rPr lang="en-CA" smtClean="0"/>
              <a:pPr/>
              <a:t>2019-01-29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23341736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CA"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CA"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0452C31-6163-49D6-A206-C233654A09FA}"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xmlns="" val="98576072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CA"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CA"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30E176-8FDC-43CF-B167-E99B25FBF9C4}"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xmlns="" val="203765502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CA"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9C815EE-5532-4F57-959B-D245A0AE4B50}"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xmlns="" val="88820542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CA"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ED568F2-E5F3-4613-840C-4658218341E3}"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xmlns="" val="402380574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36AB4C8-5C29-4B3B-8022-0A18CB0DB617}" type="datetimeFigureOut">
              <a:rPr lang="en-CA" smtClean="0"/>
              <a:pPr/>
              <a:t>2019-01-29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39429515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36AB4C8-5C29-4B3B-8022-0A18CB0DB617}" type="datetimeFigureOut">
              <a:rPr lang="en-CA" smtClean="0"/>
              <a:pPr/>
              <a:t>2019-01-29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38543439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036AB4C8-5C29-4B3B-8022-0A18CB0DB617}" type="datetimeFigureOut">
              <a:rPr lang="en-CA" smtClean="0"/>
              <a:pPr/>
              <a:t>2019-01-29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27692087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AB4C8-5C29-4B3B-8022-0A18CB0DB617}" type="datetimeFigureOut">
              <a:rPr lang="en-CA" smtClean="0"/>
              <a:pPr/>
              <a:t>2019-01-29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1361711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6AB4C8-5C29-4B3B-8022-0A18CB0DB617}" type="datetimeFigureOut">
              <a:rPr lang="en-CA" smtClean="0"/>
              <a:pPr/>
              <a:t>2019-01-29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26127177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6AB4C8-5C29-4B3B-8022-0A18CB0DB617}" type="datetimeFigureOut">
              <a:rPr lang="en-CA" smtClean="0"/>
              <a:pPr/>
              <a:t>2019-01-29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40062688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36AB4C8-5C29-4B3B-8022-0A18CB0DB617}" type="datetimeFigureOut">
              <a:rPr lang="en-CA" smtClean="0"/>
              <a:pPr/>
              <a:t>2019-01-29</a:t>
            </a:fld>
            <a:endParaRPr lang="en-CA"/>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1264038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94904A-3166-4FF2-8FF2-BF3A10DC99C5}" type="datetimeFigureOut">
              <a:rPr lang="en-CA" smtClean="0">
                <a:solidFill>
                  <a:prstClr val="black">
                    <a:tint val="75000"/>
                  </a:prstClr>
                </a:solidFill>
              </a:rPr>
              <a:pPr/>
              <a:t>2019-01-29</a:t>
            </a:fld>
            <a:endParaRPr lang="en-CA">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2C1B7F6-C773-489C-995B-0A14690231C6}"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3310371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effectLst/>
                <a:latin typeface="+mn-lt"/>
              </a:defRPr>
            </a:lvl1pPr>
          </a:lstStyle>
          <a:p>
            <a:pPr fontAlgn="base">
              <a:spcBef>
                <a:spcPct val="0"/>
              </a:spcBef>
              <a:spcAft>
                <a:spcPct val="0"/>
              </a:spcAft>
            </a:pPr>
            <a:endParaRPr lang="en-CA" alt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effectLst/>
                <a:latin typeface="+mn-lt"/>
              </a:defRPr>
            </a:lvl1pPr>
          </a:lstStyle>
          <a:p>
            <a:pPr fontAlgn="base">
              <a:spcBef>
                <a:spcPct val="0"/>
              </a:spcBef>
              <a:spcAft>
                <a:spcPct val="0"/>
              </a:spcAft>
            </a:pPr>
            <a:endParaRPr lang="en-CA" alt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effectLst/>
                <a:latin typeface="+mn-lt"/>
              </a:defRPr>
            </a:lvl1pPr>
          </a:lstStyle>
          <a:p>
            <a:pPr fontAlgn="base">
              <a:spcBef>
                <a:spcPct val="0"/>
              </a:spcBef>
              <a:spcAft>
                <a:spcPct val="0"/>
              </a:spcAft>
            </a:pPr>
            <a:fld id="{51A5E363-8107-4E82-BB93-8930172E0274}" type="slidenum">
              <a:rPr lang="en-CA" altLang="en-US">
                <a:solidFill>
                  <a:srgbClr val="000000"/>
                </a:solidFill>
              </a:rPr>
              <a:pPr fontAlgn="base">
                <a:spcBef>
                  <a:spcPct val="0"/>
                </a:spcBef>
                <a:spcAft>
                  <a:spcPct val="0"/>
                </a:spcAft>
              </a:pPr>
              <a:t>‹#›</a:t>
            </a:fld>
            <a:endParaRPr lang="en-CA" altLang="en-US">
              <a:solidFill>
                <a:srgbClr val="000000"/>
              </a:solidFill>
            </a:endParaRPr>
          </a:p>
        </p:txBody>
      </p:sp>
    </p:spTree>
    <p:extLst>
      <p:ext uri="{BB962C8B-B14F-4D97-AF65-F5344CB8AC3E}">
        <p14:creationId xmlns:p14="http://schemas.microsoft.com/office/powerpoint/2010/main" xmlns="" val="12532289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image of downton abbe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 y="-37988"/>
            <a:ext cx="9187507" cy="527403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23528" y="2283718"/>
            <a:ext cx="8496944" cy="1169551"/>
          </a:xfrm>
          <a:prstGeom prst="rect">
            <a:avLst/>
          </a:prstGeom>
          <a:noFill/>
        </p:spPr>
        <p:txBody>
          <a:bodyPr wrap="square" rtlCol="0">
            <a:spAutoFit/>
          </a:bodyPr>
          <a:lstStyle/>
          <a:p>
            <a:pPr algn="ctr"/>
            <a:r>
              <a:rPr lang="en-CA" sz="7000" dirty="0" smtClean="0">
                <a:solidFill>
                  <a:schemeClr val="bg1"/>
                </a:solidFill>
                <a:effectLst>
                  <a:outerShdw blurRad="38100" dist="38100" dir="2700000" algn="tl">
                    <a:srgbClr val="000000">
                      <a:alpha val="43137"/>
                    </a:srgbClr>
                  </a:outerShdw>
                </a:effectLst>
              </a:rPr>
              <a:t>Seeking Social Status</a:t>
            </a:r>
            <a:endParaRPr lang="en-CA" sz="7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9921435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 calcmode="lin" valueType="num">
                                      <p:cBhvr>
                                        <p:cTn id="9" dur="750" fill="hold"/>
                                        <p:tgtEl>
                                          <p:spTgt spid="4"/>
                                        </p:tgtEl>
                                        <p:attrNameLst>
                                          <p:attrName>style.rotation</p:attrName>
                                        </p:attrNameLst>
                                      </p:cBhvr>
                                      <p:tavLst>
                                        <p:tav tm="0">
                                          <p:val>
                                            <p:fltVal val="90"/>
                                          </p:val>
                                        </p:tav>
                                        <p:tav tm="100000">
                                          <p:val>
                                            <p:fltVal val="0"/>
                                          </p:val>
                                        </p:tav>
                                      </p:tavLst>
                                    </p:anim>
                                    <p:animEffect transition="in" filter="fade">
                                      <p:cBhvr>
                                        <p:cTn id="10"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of banquet"/>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73" b="110"/>
          <a:stretch/>
        </p:blipFill>
        <p:spPr bwMode="auto">
          <a:xfrm>
            <a:off x="-1" y="-33114"/>
            <a:ext cx="9144001" cy="517661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79512" y="123478"/>
            <a:ext cx="8784976" cy="3939540"/>
          </a:xfrm>
          <a:prstGeom prst="rect">
            <a:avLst/>
          </a:prstGeom>
          <a:solidFill>
            <a:srgbClr val="1E1C11">
              <a:alpha val="69804"/>
            </a:srgbClr>
          </a:solidFill>
        </p:spPr>
        <p:txBody>
          <a:bodyPr wrap="square" rtlCol="0">
            <a:spAutoFit/>
          </a:bodyPr>
          <a:lstStyle/>
          <a:p>
            <a:r>
              <a:rPr lang="en-CA" sz="2500" b="1" dirty="0" smtClean="0">
                <a:solidFill>
                  <a:srgbClr val="EEECE1"/>
                </a:solidFill>
                <a:effectLst>
                  <a:outerShdw blurRad="38100" dist="38100" dir="2700000" algn="tl">
                    <a:srgbClr val="000000">
                      <a:alpha val="43137"/>
                    </a:srgbClr>
                  </a:outerShdw>
                </a:effectLst>
              </a:rPr>
              <a:t>Luke 14:1-6</a:t>
            </a:r>
          </a:p>
          <a:p>
            <a:r>
              <a:rPr lang="en-CA" sz="2500" b="1" dirty="0">
                <a:solidFill>
                  <a:srgbClr val="EEECE1"/>
                </a:solidFill>
                <a:effectLst>
                  <a:outerShdw blurRad="38100" dist="38100" dir="2700000" algn="tl">
                    <a:srgbClr val="000000">
                      <a:alpha val="43137"/>
                    </a:srgbClr>
                  </a:outerShdw>
                </a:effectLst>
              </a:rPr>
              <a:t> </a:t>
            </a:r>
            <a:r>
              <a:rPr lang="en-CA" sz="2500" b="1" dirty="0">
                <a:solidFill>
                  <a:srgbClr val="FFC000"/>
                </a:solidFill>
                <a:effectLst>
                  <a:outerShdw blurRad="38100" dist="38100" dir="2700000" algn="tl">
                    <a:srgbClr val="000000">
                      <a:alpha val="43137"/>
                    </a:srgbClr>
                  </a:outerShdw>
                </a:effectLst>
              </a:rPr>
              <a:t>One Sabbath, when Jesus went to eat in the house of a prominent Pharisee, he was being </a:t>
            </a:r>
            <a:r>
              <a:rPr lang="en-CA" sz="2500" b="1" u="sng" dirty="0">
                <a:solidFill>
                  <a:srgbClr val="FFC000"/>
                </a:solidFill>
                <a:effectLst>
                  <a:outerShdw blurRad="38100" dist="38100" dir="2700000" algn="tl">
                    <a:srgbClr val="000000">
                      <a:alpha val="43137"/>
                    </a:srgbClr>
                  </a:outerShdw>
                </a:effectLst>
              </a:rPr>
              <a:t>carefully watched</a:t>
            </a:r>
            <a:r>
              <a:rPr lang="en-CA" sz="2500" b="1" dirty="0">
                <a:solidFill>
                  <a:srgbClr val="EEECE1"/>
                </a:solidFill>
                <a:effectLst>
                  <a:outerShdw blurRad="38100" dist="38100" dir="2700000" algn="tl">
                    <a:srgbClr val="000000">
                      <a:alpha val="43137"/>
                    </a:srgbClr>
                  </a:outerShdw>
                </a:effectLst>
              </a:rPr>
              <a:t>. </a:t>
            </a:r>
            <a:r>
              <a:rPr lang="en-CA" sz="2500" b="1" baseline="30000" dirty="0">
                <a:solidFill>
                  <a:srgbClr val="EEECE1"/>
                </a:solidFill>
                <a:effectLst>
                  <a:outerShdw blurRad="38100" dist="38100" dir="2700000" algn="tl">
                    <a:srgbClr val="000000">
                      <a:alpha val="43137"/>
                    </a:srgbClr>
                  </a:outerShdw>
                </a:effectLst>
              </a:rPr>
              <a:t>2 </a:t>
            </a:r>
            <a:r>
              <a:rPr lang="en-CA" sz="2500" b="1" dirty="0">
                <a:solidFill>
                  <a:srgbClr val="EEECE1"/>
                </a:solidFill>
                <a:effectLst>
                  <a:outerShdw blurRad="38100" dist="38100" dir="2700000" algn="tl">
                    <a:srgbClr val="000000">
                      <a:alpha val="43137"/>
                    </a:srgbClr>
                  </a:outerShdw>
                </a:effectLst>
              </a:rPr>
              <a:t>There in front of him was a man suffering from </a:t>
            </a:r>
            <a:r>
              <a:rPr lang="en-CA" sz="2500" b="1" dirty="0" smtClean="0">
                <a:solidFill>
                  <a:srgbClr val="EEECE1"/>
                </a:solidFill>
                <a:effectLst>
                  <a:outerShdw blurRad="38100" dist="38100" dir="2700000" algn="tl">
                    <a:srgbClr val="000000">
                      <a:alpha val="43137"/>
                    </a:srgbClr>
                  </a:outerShdw>
                </a:effectLst>
              </a:rPr>
              <a:t>dropsy.</a:t>
            </a:r>
            <a:r>
              <a:rPr lang="en-CA" sz="2500" b="1" dirty="0">
                <a:solidFill>
                  <a:srgbClr val="EEECE1"/>
                </a:solidFill>
                <a:effectLst>
                  <a:outerShdw blurRad="38100" dist="38100" dir="2700000" algn="tl">
                    <a:srgbClr val="000000">
                      <a:alpha val="43137"/>
                    </a:srgbClr>
                  </a:outerShdw>
                </a:effectLst>
              </a:rPr>
              <a:t> </a:t>
            </a:r>
            <a:r>
              <a:rPr lang="en-CA" sz="2500" b="1" baseline="30000" dirty="0">
                <a:solidFill>
                  <a:srgbClr val="EEECE1"/>
                </a:solidFill>
                <a:effectLst>
                  <a:outerShdw blurRad="38100" dist="38100" dir="2700000" algn="tl">
                    <a:srgbClr val="000000">
                      <a:alpha val="43137"/>
                    </a:srgbClr>
                  </a:outerShdw>
                </a:effectLst>
              </a:rPr>
              <a:t>3 </a:t>
            </a:r>
            <a:r>
              <a:rPr lang="en-CA" sz="2500" b="1" dirty="0">
                <a:solidFill>
                  <a:srgbClr val="EEECE1"/>
                </a:solidFill>
                <a:effectLst>
                  <a:outerShdw blurRad="38100" dist="38100" dir="2700000" algn="tl">
                    <a:srgbClr val="000000">
                      <a:alpha val="43137"/>
                    </a:srgbClr>
                  </a:outerShdw>
                </a:effectLst>
              </a:rPr>
              <a:t>Jesus asked the Pharisees and experts in the law, ‘Is it lawful to heal on the Sabbath or not?’ </a:t>
            </a:r>
            <a:r>
              <a:rPr lang="en-CA" sz="2500" b="1" baseline="30000" dirty="0">
                <a:solidFill>
                  <a:srgbClr val="EEECE1"/>
                </a:solidFill>
                <a:effectLst>
                  <a:outerShdw blurRad="38100" dist="38100" dir="2700000" algn="tl">
                    <a:srgbClr val="000000">
                      <a:alpha val="43137"/>
                    </a:srgbClr>
                  </a:outerShdw>
                </a:effectLst>
              </a:rPr>
              <a:t>4 </a:t>
            </a:r>
            <a:r>
              <a:rPr lang="en-CA" sz="2500" b="1" dirty="0">
                <a:solidFill>
                  <a:srgbClr val="EEECE1"/>
                </a:solidFill>
                <a:effectLst>
                  <a:outerShdw blurRad="38100" dist="38100" dir="2700000" algn="tl">
                    <a:srgbClr val="000000">
                      <a:alpha val="43137"/>
                    </a:srgbClr>
                  </a:outerShdw>
                </a:effectLst>
              </a:rPr>
              <a:t>But they remained silent. So taking hold of the man, he healed him and sent him </a:t>
            </a:r>
            <a:r>
              <a:rPr lang="en-CA" sz="2500" b="1" dirty="0" smtClean="0">
                <a:solidFill>
                  <a:srgbClr val="EEECE1"/>
                </a:solidFill>
                <a:effectLst>
                  <a:outerShdw blurRad="38100" dist="38100" dir="2700000" algn="tl">
                    <a:srgbClr val="000000">
                      <a:alpha val="43137"/>
                    </a:srgbClr>
                  </a:outerShdw>
                </a:effectLst>
              </a:rPr>
              <a:t>away</a:t>
            </a:r>
            <a:r>
              <a:rPr lang="en-CA" sz="2500" b="1" dirty="0">
                <a:solidFill>
                  <a:srgbClr val="EEECE1"/>
                </a:solidFill>
                <a:effectLst>
                  <a:outerShdw blurRad="38100" dist="38100" dir="2700000" algn="tl">
                    <a:srgbClr val="000000">
                      <a:alpha val="43137"/>
                    </a:srgbClr>
                  </a:outerShdw>
                </a:effectLst>
              </a:rPr>
              <a:t>.</a:t>
            </a:r>
          </a:p>
          <a:p>
            <a:r>
              <a:rPr lang="en-CA" sz="2500" b="1" baseline="30000" dirty="0">
                <a:solidFill>
                  <a:srgbClr val="EEECE1"/>
                </a:solidFill>
                <a:effectLst>
                  <a:outerShdw blurRad="38100" dist="38100" dir="2700000" algn="tl">
                    <a:srgbClr val="000000">
                      <a:alpha val="43137"/>
                    </a:srgbClr>
                  </a:outerShdw>
                </a:effectLst>
              </a:rPr>
              <a:t>5 </a:t>
            </a:r>
            <a:r>
              <a:rPr lang="en-CA" sz="2500" b="1" dirty="0">
                <a:solidFill>
                  <a:srgbClr val="EEECE1"/>
                </a:solidFill>
                <a:effectLst>
                  <a:outerShdw blurRad="38100" dist="38100" dir="2700000" algn="tl">
                    <a:srgbClr val="000000">
                      <a:alpha val="43137"/>
                    </a:srgbClr>
                  </a:outerShdw>
                </a:effectLst>
              </a:rPr>
              <a:t>Then he asked them, ‘If one of you has a </a:t>
            </a:r>
            <a:r>
              <a:rPr lang="en-CA" sz="2500" b="1" dirty="0" smtClean="0">
                <a:solidFill>
                  <a:srgbClr val="EEECE1"/>
                </a:solidFill>
                <a:effectLst>
                  <a:outerShdw blurRad="38100" dist="38100" dir="2700000" algn="tl">
                    <a:srgbClr val="000000">
                      <a:alpha val="43137"/>
                    </a:srgbClr>
                  </a:outerShdw>
                </a:effectLst>
              </a:rPr>
              <a:t>son</a:t>
            </a:r>
            <a:r>
              <a:rPr lang="en-CA" sz="2500" b="1" dirty="0">
                <a:solidFill>
                  <a:srgbClr val="EEECE1"/>
                </a:solidFill>
                <a:effectLst>
                  <a:outerShdw blurRad="38100" dist="38100" dir="2700000" algn="tl">
                    <a:srgbClr val="000000">
                      <a:alpha val="43137"/>
                    </a:srgbClr>
                  </a:outerShdw>
                </a:effectLst>
              </a:rPr>
              <a:t> or an ox that falls into a well on the Sabbath day, will you not immediately pull it out?’ </a:t>
            </a:r>
            <a:r>
              <a:rPr lang="en-CA" sz="2500" b="1" baseline="30000" dirty="0">
                <a:solidFill>
                  <a:srgbClr val="EEECE1"/>
                </a:solidFill>
                <a:effectLst>
                  <a:outerShdw blurRad="38100" dist="38100" dir="2700000" algn="tl">
                    <a:srgbClr val="000000">
                      <a:alpha val="43137"/>
                    </a:srgbClr>
                  </a:outerShdw>
                </a:effectLst>
              </a:rPr>
              <a:t>6 </a:t>
            </a:r>
            <a:r>
              <a:rPr lang="en-CA" sz="2500" b="1" dirty="0">
                <a:solidFill>
                  <a:srgbClr val="EEECE1"/>
                </a:solidFill>
                <a:effectLst>
                  <a:outerShdw blurRad="38100" dist="38100" dir="2700000" algn="tl">
                    <a:srgbClr val="000000">
                      <a:alpha val="43137"/>
                    </a:srgbClr>
                  </a:outerShdw>
                </a:effectLst>
              </a:rPr>
              <a:t>And they had nothing to say</a:t>
            </a:r>
            <a:r>
              <a:rPr lang="en-CA" sz="2500" b="1" dirty="0" smtClean="0">
                <a:solidFill>
                  <a:srgbClr val="EEECE1"/>
                </a:solidFill>
                <a:effectLst>
                  <a:outerShdw blurRad="38100" dist="38100" dir="2700000" algn="tl">
                    <a:srgbClr val="000000">
                      <a:alpha val="43137"/>
                    </a:srgbClr>
                  </a:outerShdw>
                </a:effectLst>
              </a:rPr>
              <a:t>.</a:t>
            </a:r>
            <a:endParaRPr lang="en-CA" sz="2400" b="1" baseline="30000" dirty="0" smtClean="0">
              <a:solidFill>
                <a:srgbClr val="EEECE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1638591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of banquet"/>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73" b="110"/>
          <a:stretch/>
        </p:blipFill>
        <p:spPr bwMode="auto">
          <a:xfrm>
            <a:off x="-1" y="-33114"/>
            <a:ext cx="9144001" cy="517661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79512" y="123478"/>
            <a:ext cx="8784976" cy="3939540"/>
          </a:xfrm>
          <a:prstGeom prst="rect">
            <a:avLst/>
          </a:prstGeom>
          <a:solidFill>
            <a:srgbClr val="1E1C11">
              <a:alpha val="69804"/>
            </a:srgbClr>
          </a:solidFill>
        </p:spPr>
        <p:txBody>
          <a:bodyPr wrap="square" rtlCol="0">
            <a:spAutoFit/>
          </a:bodyPr>
          <a:lstStyle/>
          <a:p>
            <a:r>
              <a:rPr lang="en-CA" sz="2500" b="1" dirty="0" smtClean="0">
                <a:solidFill>
                  <a:srgbClr val="EEECE1"/>
                </a:solidFill>
                <a:effectLst>
                  <a:outerShdw blurRad="38100" dist="38100" dir="2700000" algn="tl">
                    <a:srgbClr val="000000">
                      <a:alpha val="43137"/>
                    </a:srgbClr>
                  </a:outerShdw>
                </a:effectLst>
              </a:rPr>
              <a:t>Luke 14:1-6</a:t>
            </a:r>
          </a:p>
          <a:p>
            <a:r>
              <a:rPr lang="en-CA" sz="2500" b="1" dirty="0">
                <a:solidFill>
                  <a:srgbClr val="EEECE1"/>
                </a:solidFill>
                <a:effectLst>
                  <a:outerShdw blurRad="38100" dist="38100" dir="2700000" algn="tl">
                    <a:srgbClr val="000000">
                      <a:alpha val="43137"/>
                    </a:srgbClr>
                  </a:outerShdw>
                </a:effectLst>
              </a:rPr>
              <a:t> One Sabbath, when Jesus went to eat in the house of a prominent Pharisee, he was being carefully watched. </a:t>
            </a:r>
            <a:r>
              <a:rPr lang="en-CA" sz="2500" b="1" baseline="30000" dirty="0">
                <a:solidFill>
                  <a:srgbClr val="FFC000"/>
                </a:solidFill>
                <a:effectLst>
                  <a:outerShdw blurRad="38100" dist="38100" dir="2700000" algn="tl">
                    <a:srgbClr val="000000">
                      <a:alpha val="43137"/>
                    </a:srgbClr>
                  </a:outerShdw>
                </a:effectLst>
              </a:rPr>
              <a:t>2 </a:t>
            </a:r>
            <a:r>
              <a:rPr lang="en-CA" sz="2500" b="1" dirty="0">
                <a:solidFill>
                  <a:srgbClr val="FFC000"/>
                </a:solidFill>
                <a:effectLst>
                  <a:outerShdw blurRad="38100" dist="38100" dir="2700000" algn="tl">
                    <a:srgbClr val="000000">
                      <a:alpha val="43137"/>
                    </a:srgbClr>
                  </a:outerShdw>
                </a:effectLst>
              </a:rPr>
              <a:t>There in front of him was a man suffering from </a:t>
            </a:r>
            <a:r>
              <a:rPr lang="en-CA" sz="2500" b="1" dirty="0" smtClean="0">
                <a:solidFill>
                  <a:srgbClr val="FFC000"/>
                </a:solidFill>
                <a:effectLst>
                  <a:outerShdw blurRad="38100" dist="38100" dir="2700000" algn="tl">
                    <a:srgbClr val="000000">
                      <a:alpha val="43137"/>
                    </a:srgbClr>
                  </a:outerShdw>
                </a:effectLst>
              </a:rPr>
              <a:t>dropsy.</a:t>
            </a:r>
            <a:r>
              <a:rPr lang="en-CA" sz="2500" b="1" dirty="0">
                <a:solidFill>
                  <a:srgbClr val="FFC000"/>
                </a:solidFill>
                <a:effectLst>
                  <a:outerShdw blurRad="38100" dist="38100" dir="2700000" algn="tl">
                    <a:srgbClr val="000000">
                      <a:alpha val="43137"/>
                    </a:srgbClr>
                  </a:outerShdw>
                </a:effectLst>
              </a:rPr>
              <a:t> </a:t>
            </a:r>
            <a:r>
              <a:rPr lang="en-CA" sz="2500" b="1" baseline="30000" dirty="0">
                <a:solidFill>
                  <a:srgbClr val="EEECE1"/>
                </a:solidFill>
                <a:effectLst>
                  <a:outerShdw blurRad="38100" dist="38100" dir="2700000" algn="tl">
                    <a:srgbClr val="000000">
                      <a:alpha val="43137"/>
                    </a:srgbClr>
                  </a:outerShdw>
                </a:effectLst>
              </a:rPr>
              <a:t>3 </a:t>
            </a:r>
            <a:r>
              <a:rPr lang="en-CA" sz="2500" b="1" dirty="0">
                <a:solidFill>
                  <a:srgbClr val="EEECE1"/>
                </a:solidFill>
                <a:effectLst>
                  <a:outerShdw blurRad="38100" dist="38100" dir="2700000" algn="tl">
                    <a:srgbClr val="000000">
                      <a:alpha val="43137"/>
                    </a:srgbClr>
                  </a:outerShdw>
                </a:effectLst>
              </a:rPr>
              <a:t>Jesus asked the Pharisees and experts in the law, ‘Is it lawful to heal on the Sabbath or not?’ </a:t>
            </a:r>
            <a:r>
              <a:rPr lang="en-CA" sz="2500" b="1" baseline="30000" dirty="0">
                <a:solidFill>
                  <a:srgbClr val="EEECE1"/>
                </a:solidFill>
                <a:effectLst>
                  <a:outerShdw blurRad="38100" dist="38100" dir="2700000" algn="tl">
                    <a:srgbClr val="000000">
                      <a:alpha val="43137"/>
                    </a:srgbClr>
                  </a:outerShdw>
                </a:effectLst>
              </a:rPr>
              <a:t>4 </a:t>
            </a:r>
            <a:r>
              <a:rPr lang="en-CA" sz="2500" b="1" dirty="0">
                <a:solidFill>
                  <a:srgbClr val="EEECE1"/>
                </a:solidFill>
                <a:effectLst>
                  <a:outerShdw blurRad="38100" dist="38100" dir="2700000" algn="tl">
                    <a:srgbClr val="000000">
                      <a:alpha val="43137"/>
                    </a:srgbClr>
                  </a:outerShdw>
                </a:effectLst>
              </a:rPr>
              <a:t>But they remained silent. So taking hold of the man, he healed him and sent him </a:t>
            </a:r>
            <a:r>
              <a:rPr lang="en-CA" sz="2500" b="1" dirty="0" smtClean="0">
                <a:solidFill>
                  <a:srgbClr val="EEECE1"/>
                </a:solidFill>
                <a:effectLst>
                  <a:outerShdw blurRad="38100" dist="38100" dir="2700000" algn="tl">
                    <a:srgbClr val="000000">
                      <a:alpha val="43137"/>
                    </a:srgbClr>
                  </a:outerShdw>
                </a:effectLst>
              </a:rPr>
              <a:t>away</a:t>
            </a:r>
            <a:r>
              <a:rPr lang="en-CA" sz="2500" b="1" dirty="0">
                <a:solidFill>
                  <a:srgbClr val="EEECE1"/>
                </a:solidFill>
                <a:effectLst>
                  <a:outerShdw blurRad="38100" dist="38100" dir="2700000" algn="tl">
                    <a:srgbClr val="000000">
                      <a:alpha val="43137"/>
                    </a:srgbClr>
                  </a:outerShdw>
                </a:effectLst>
              </a:rPr>
              <a:t>.</a:t>
            </a:r>
          </a:p>
          <a:p>
            <a:r>
              <a:rPr lang="en-CA" sz="2500" b="1" baseline="30000" dirty="0">
                <a:solidFill>
                  <a:srgbClr val="EEECE1"/>
                </a:solidFill>
                <a:effectLst>
                  <a:outerShdw blurRad="38100" dist="38100" dir="2700000" algn="tl">
                    <a:srgbClr val="000000">
                      <a:alpha val="43137"/>
                    </a:srgbClr>
                  </a:outerShdw>
                </a:effectLst>
              </a:rPr>
              <a:t>5 </a:t>
            </a:r>
            <a:r>
              <a:rPr lang="en-CA" sz="2500" b="1" dirty="0">
                <a:solidFill>
                  <a:srgbClr val="EEECE1"/>
                </a:solidFill>
                <a:effectLst>
                  <a:outerShdw blurRad="38100" dist="38100" dir="2700000" algn="tl">
                    <a:srgbClr val="000000">
                      <a:alpha val="43137"/>
                    </a:srgbClr>
                  </a:outerShdw>
                </a:effectLst>
              </a:rPr>
              <a:t>Then he asked them, ‘If one of you has a </a:t>
            </a:r>
            <a:r>
              <a:rPr lang="en-CA" sz="2500" b="1" dirty="0" smtClean="0">
                <a:solidFill>
                  <a:srgbClr val="EEECE1"/>
                </a:solidFill>
                <a:effectLst>
                  <a:outerShdw blurRad="38100" dist="38100" dir="2700000" algn="tl">
                    <a:srgbClr val="000000">
                      <a:alpha val="43137"/>
                    </a:srgbClr>
                  </a:outerShdw>
                </a:effectLst>
              </a:rPr>
              <a:t>son</a:t>
            </a:r>
            <a:r>
              <a:rPr lang="en-CA" sz="2500" b="1" dirty="0">
                <a:solidFill>
                  <a:srgbClr val="EEECE1"/>
                </a:solidFill>
                <a:effectLst>
                  <a:outerShdw blurRad="38100" dist="38100" dir="2700000" algn="tl">
                    <a:srgbClr val="000000">
                      <a:alpha val="43137"/>
                    </a:srgbClr>
                  </a:outerShdw>
                </a:effectLst>
              </a:rPr>
              <a:t> or an ox that falls into a well on the Sabbath day, will you not immediately pull it out?’ </a:t>
            </a:r>
            <a:r>
              <a:rPr lang="en-CA" sz="2500" b="1" baseline="30000" dirty="0">
                <a:solidFill>
                  <a:srgbClr val="EEECE1"/>
                </a:solidFill>
                <a:effectLst>
                  <a:outerShdw blurRad="38100" dist="38100" dir="2700000" algn="tl">
                    <a:srgbClr val="000000">
                      <a:alpha val="43137"/>
                    </a:srgbClr>
                  </a:outerShdw>
                </a:effectLst>
              </a:rPr>
              <a:t>6 </a:t>
            </a:r>
            <a:r>
              <a:rPr lang="en-CA" sz="2500" b="1" dirty="0">
                <a:solidFill>
                  <a:srgbClr val="EEECE1"/>
                </a:solidFill>
                <a:effectLst>
                  <a:outerShdw blurRad="38100" dist="38100" dir="2700000" algn="tl">
                    <a:srgbClr val="000000">
                      <a:alpha val="43137"/>
                    </a:srgbClr>
                  </a:outerShdw>
                </a:effectLst>
              </a:rPr>
              <a:t>And they had nothing to say</a:t>
            </a:r>
            <a:r>
              <a:rPr lang="en-CA" sz="2500" b="1" dirty="0" smtClean="0">
                <a:solidFill>
                  <a:srgbClr val="EEECE1"/>
                </a:solidFill>
                <a:effectLst>
                  <a:outerShdw blurRad="38100" dist="38100" dir="2700000" algn="tl">
                    <a:srgbClr val="000000">
                      <a:alpha val="43137"/>
                    </a:srgbClr>
                  </a:outerShdw>
                </a:effectLst>
              </a:rPr>
              <a:t>.</a:t>
            </a:r>
            <a:endParaRPr lang="en-CA" sz="2400" b="1" baseline="30000" dirty="0" smtClean="0">
              <a:solidFill>
                <a:srgbClr val="EEECE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4716917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of banquet"/>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73" b="110"/>
          <a:stretch/>
        </p:blipFill>
        <p:spPr bwMode="auto">
          <a:xfrm>
            <a:off x="-1" y="-33114"/>
            <a:ext cx="9144001" cy="517661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79512" y="123478"/>
            <a:ext cx="8784976" cy="3939540"/>
          </a:xfrm>
          <a:prstGeom prst="rect">
            <a:avLst/>
          </a:prstGeom>
          <a:solidFill>
            <a:srgbClr val="1E1C11">
              <a:alpha val="69804"/>
            </a:srgbClr>
          </a:solidFill>
        </p:spPr>
        <p:txBody>
          <a:bodyPr wrap="square" rtlCol="0">
            <a:spAutoFit/>
          </a:bodyPr>
          <a:lstStyle/>
          <a:p>
            <a:r>
              <a:rPr lang="en-CA" sz="2500" b="1" dirty="0" smtClean="0">
                <a:solidFill>
                  <a:srgbClr val="EEECE1"/>
                </a:solidFill>
                <a:effectLst>
                  <a:outerShdw blurRad="38100" dist="38100" dir="2700000" algn="tl">
                    <a:srgbClr val="000000">
                      <a:alpha val="43137"/>
                    </a:srgbClr>
                  </a:outerShdw>
                </a:effectLst>
              </a:rPr>
              <a:t>Luke 14:1-6</a:t>
            </a:r>
          </a:p>
          <a:p>
            <a:r>
              <a:rPr lang="en-CA" sz="2500" b="1" dirty="0">
                <a:solidFill>
                  <a:srgbClr val="EEECE1"/>
                </a:solidFill>
                <a:effectLst>
                  <a:outerShdw blurRad="38100" dist="38100" dir="2700000" algn="tl">
                    <a:srgbClr val="000000">
                      <a:alpha val="43137"/>
                    </a:srgbClr>
                  </a:outerShdw>
                </a:effectLst>
              </a:rPr>
              <a:t> One Sabbath, when Jesus went to eat in the house of a prominent Pharisee, he was being carefully watched. 2 There in front of him was a man suffering from dropsy.</a:t>
            </a:r>
            <a:r>
              <a:rPr lang="en-CA" sz="2500" b="1" dirty="0">
                <a:solidFill>
                  <a:srgbClr val="FFC000"/>
                </a:solidFill>
                <a:effectLst>
                  <a:outerShdw blurRad="38100" dist="38100" dir="2700000" algn="tl">
                    <a:srgbClr val="000000">
                      <a:alpha val="43137"/>
                    </a:srgbClr>
                  </a:outerShdw>
                </a:effectLst>
              </a:rPr>
              <a:t> </a:t>
            </a:r>
            <a:r>
              <a:rPr lang="en-CA" sz="2500" b="1" baseline="30000" dirty="0">
                <a:solidFill>
                  <a:srgbClr val="EEECE1"/>
                </a:solidFill>
                <a:effectLst>
                  <a:outerShdw blurRad="38100" dist="38100" dir="2700000" algn="tl">
                    <a:srgbClr val="000000">
                      <a:alpha val="43137"/>
                    </a:srgbClr>
                  </a:outerShdw>
                </a:effectLst>
              </a:rPr>
              <a:t>3 </a:t>
            </a:r>
            <a:r>
              <a:rPr lang="en-CA" sz="2500" b="1" dirty="0">
                <a:solidFill>
                  <a:srgbClr val="FFC000"/>
                </a:solidFill>
                <a:effectLst>
                  <a:outerShdw blurRad="38100" dist="38100" dir="2700000" algn="tl">
                    <a:srgbClr val="000000">
                      <a:alpha val="43137"/>
                    </a:srgbClr>
                  </a:outerShdw>
                </a:effectLst>
              </a:rPr>
              <a:t>Jesus asked the Pharisees and experts in the law, ‘Is it lawful to heal on the Sabbath or not?’ 4 But they remained silent. So taking hold of the man, he healed him and sent him away.</a:t>
            </a:r>
          </a:p>
          <a:p>
            <a:r>
              <a:rPr lang="en-CA" sz="2500" b="1" dirty="0">
                <a:solidFill>
                  <a:srgbClr val="FFC000"/>
                </a:solidFill>
                <a:effectLst>
                  <a:outerShdw blurRad="38100" dist="38100" dir="2700000" algn="tl">
                    <a:srgbClr val="000000">
                      <a:alpha val="43137"/>
                    </a:srgbClr>
                  </a:outerShdw>
                </a:effectLst>
              </a:rPr>
              <a:t>5 Then he asked them, ‘If one of you has a son or an ox that falls into a well on the Sabbath day, will you not immediately pull it out</a:t>
            </a:r>
            <a:r>
              <a:rPr lang="en-CA" sz="2500" b="1" dirty="0">
                <a:solidFill>
                  <a:schemeClr val="bg1"/>
                </a:solidFill>
                <a:effectLst>
                  <a:outerShdw blurRad="38100" dist="38100" dir="2700000" algn="tl">
                    <a:srgbClr val="000000">
                      <a:alpha val="43137"/>
                    </a:srgbClr>
                  </a:outerShdw>
                </a:effectLst>
              </a:rPr>
              <a:t>?’</a:t>
            </a:r>
            <a:r>
              <a:rPr lang="en-CA" sz="2500" b="1" dirty="0">
                <a:solidFill>
                  <a:srgbClr val="FFC000"/>
                </a:solidFill>
                <a:effectLst>
                  <a:outerShdw blurRad="38100" dist="38100" dir="2700000" algn="tl">
                    <a:srgbClr val="000000">
                      <a:alpha val="43137"/>
                    </a:srgbClr>
                  </a:outerShdw>
                </a:effectLst>
              </a:rPr>
              <a:t> </a:t>
            </a:r>
            <a:r>
              <a:rPr lang="en-CA" sz="2500" b="1" baseline="30000" dirty="0">
                <a:solidFill>
                  <a:srgbClr val="EEECE1"/>
                </a:solidFill>
                <a:effectLst>
                  <a:outerShdw blurRad="38100" dist="38100" dir="2700000" algn="tl">
                    <a:srgbClr val="000000">
                      <a:alpha val="43137"/>
                    </a:srgbClr>
                  </a:outerShdw>
                </a:effectLst>
              </a:rPr>
              <a:t>6 </a:t>
            </a:r>
            <a:r>
              <a:rPr lang="en-CA" sz="2500" b="1" dirty="0">
                <a:solidFill>
                  <a:srgbClr val="EEECE1"/>
                </a:solidFill>
                <a:effectLst>
                  <a:outerShdw blurRad="38100" dist="38100" dir="2700000" algn="tl">
                    <a:srgbClr val="000000">
                      <a:alpha val="43137"/>
                    </a:srgbClr>
                  </a:outerShdw>
                </a:effectLst>
              </a:rPr>
              <a:t>And they had nothing to say</a:t>
            </a:r>
            <a:r>
              <a:rPr lang="en-CA" sz="2500" b="1" dirty="0" smtClean="0">
                <a:solidFill>
                  <a:srgbClr val="EEECE1"/>
                </a:solidFill>
                <a:effectLst>
                  <a:outerShdw blurRad="38100" dist="38100" dir="2700000" algn="tl">
                    <a:srgbClr val="000000">
                      <a:alpha val="43137"/>
                    </a:srgbClr>
                  </a:outerShdw>
                </a:effectLst>
              </a:rPr>
              <a:t>.</a:t>
            </a:r>
            <a:endParaRPr lang="en-CA" sz="2400" b="1" baseline="30000" dirty="0" smtClean="0">
              <a:solidFill>
                <a:srgbClr val="EEECE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6960690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of banquet"/>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73" b="110"/>
          <a:stretch/>
        </p:blipFill>
        <p:spPr bwMode="auto">
          <a:xfrm>
            <a:off x="-1" y="-33114"/>
            <a:ext cx="9144001" cy="517661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79512" y="123478"/>
            <a:ext cx="8784976" cy="3939540"/>
          </a:xfrm>
          <a:prstGeom prst="rect">
            <a:avLst/>
          </a:prstGeom>
          <a:solidFill>
            <a:srgbClr val="1E1C11">
              <a:alpha val="69804"/>
            </a:srgbClr>
          </a:solidFill>
        </p:spPr>
        <p:txBody>
          <a:bodyPr wrap="square" rtlCol="0">
            <a:spAutoFit/>
          </a:bodyPr>
          <a:lstStyle/>
          <a:p>
            <a:r>
              <a:rPr lang="en-CA" sz="2500" b="1" dirty="0" smtClean="0">
                <a:solidFill>
                  <a:srgbClr val="EEECE1"/>
                </a:solidFill>
                <a:effectLst>
                  <a:outerShdw blurRad="38100" dist="38100" dir="2700000" algn="tl">
                    <a:srgbClr val="000000">
                      <a:alpha val="43137"/>
                    </a:srgbClr>
                  </a:outerShdw>
                </a:effectLst>
              </a:rPr>
              <a:t>Luke 14:1-6</a:t>
            </a:r>
          </a:p>
          <a:p>
            <a:r>
              <a:rPr lang="en-CA" sz="2500" b="1" dirty="0">
                <a:solidFill>
                  <a:srgbClr val="EEECE1"/>
                </a:solidFill>
                <a:effectLst>
                  <a:outerShdw blurRad="38100" dist="38100" dir="2700000" algn="tl">
                    <a:srgbClr val="000000">
                      <a:alpha val="43137"/>
                    </a:srgbClr>
                  </a:outerShdw>
                </a:effectLst>
              </a:rPr>
              <a:t> One Sabbath, when Jesus went to eat in the house of a prominent Pharisee, he was being carefully watched. 2 There in front of him was a man suffering from dropsy.</a:t>
            </a:r>
            <a:r>
              <a:rPr lang="en-CA" sz="2500" b="1" dirty="0">
                <a:solidFill>
                  <a:srgbClr val="FFC000"/>
                </a:solidFill>
                <a:effectLst>
                  <a:outerShdw blurRad="38100" dist="38100" dir="2700000" algn="tl">
                    <a:srgbClr val="000000">
                      <a:alpha val="43137"/>
                    </a:srgbClr>
                  </a:outerShdw>
                </a:effectLst>
              </a:rPr>
              <a:t> </a:t>
            </a:r>
            <a:r>
              <a:rPr lang="en-CA" sz="2500" b="1" dirty="0">
                <a:solidFill>
                  <a:srgbClr val="EEECE1"/>
                </a:solidFill>
                <a:effectLst>
                  <a:outerShdw blurRad="38100" dist="38100" dir="2700000" algn="tl">
                    <a:srgbClr val="000000">
                      <a:alpha val="43137"/>
                    </a:srgbClr>
                  </a:outerShdw>
                </a:effectLst>
              </a:rPr>
              <a:t>3 Jesus asked the Pharisees and experts in the law, ‘Is it lawful to heal on the Sabbath or not?’ 4 But they remained silent. So taking hold of the man, he healed him and sent him away.</a:t>
            </a:r>
          </a:p>
          <a:p>
            <a:r>
              <a:rPr lang="en-CA" sz="2500" b="1" dirty="0">
                <a:solidFill>
                  <a:srgbClr val="EEECE1"/>
                </a:solidFill>
                <a:effectLst>
                  <a:outerShdw blurRad="38100" dist="38100" dir="2700000" algn="tl">
                    <a:srgbClr val="000000">
                      <a:alpha val="43137"/>
                    </a:srgbClr>
                  </a:outerShdw>
                </a:effectLst>
              </a:rPr>
              <a:t>5 Then he asked them, ‘If one of you has a son or an ox that falls into a well on the Sabbath day, will you not immediately pull it out?’ </a:t>
            </a:r>
            <a:r>
              <a:rPr lang="en-CA" sz="2500" b="1" baseline="30000" dirty="0">
                <a:solidFill>
                  <a:srgbClr val="FFC000"/>
                </a:solidFill>
                <a:effectLst>
                  <a:outerShdw blurRad="38100" dist="38100" dir="2700000" algn="tl">
                    <a:srgbClr val="000000">
                      <a:alpha val="43137"/>
                    </a:srgbClr>
                  </a:outerShdw>
                </a:effectLst>
              </a:rPr>
              <a:t>6 </a:t>
            </a:r>
            <a:r>
              <a:rPr lang="en-CA" sz="2500" b="1" dirty="0">
                <a:solidFill>
                  <a:srgbClr val="FFC000"/>
                </a:solidFill>
                <a:effectLst>
                  <a:outerShdw blurRad="38100" dist="38100" dir="2700000" algn="tl">
                    <a:srgbClr val="000000">
                      <a:alpha val="43137"/>
                    </a:srgbClr>
                  </a:outerShdw>
                </a:effectLst>
              </a:rPr>
              <a:t>And they had nothing to say.</a:t>
            </a:r>
          </a:p>
        </p:txBody>
      </p:sp>
    </p:spTree>
    <p:extLst>
      <p:ext uri="{BB962C8B-B14F-4D97-AF65-F5344CB8AC3E}">
        <p14:creationId xmlns:p14="http://schemas.microsoft.com/office/powerpoint/2010/main" xmlns="" val="17324595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of banquet"/>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73" b="110"/>
          <a:stretch/>
        </p:blipFill>
        <p:spPr bwMode="auto">
          <a:xfrm>
            <a:off x="-1" y="-12576"/>
            <a:ext cx="9144001" cy="517661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79512" y="123478"/>
            <a:ext cx="8784976" cy="477054"/>
          </a:xfrm>
          <a:prstGeom prst="rect">
            <a:avLst/>
          </a:prstGeom>
          <a:solidFill>
            <a:srgbClr val="1E1C11">
              <a:alpha val="69804"/>
            </a:srgbClr>
          </a:solidFill>
        </p:spPr>
        <p:txBody>
          <a:bodyPr wrap="square" rtlCol="0">
            <a:spAutoFit/>
          </a:bodyPr>
          <a:lstStyle/>
          <a:p>
            <a:r>
              <a:rPr lang="en-CA" sz="2500" b="1" dirty="0" smtClean="0">
                <a:solidFill>
                  <a:srgbClr val="EEECE1"/>
                </a:solidFill>
                <a:effectLst>
                  <a:outerShdw blurRad="38100" dist="38100" dir="2700000" algn="tl">
                    <a:srgbClr val="000000">
                      <a:alpha val="43137"/>
                    </a:srgbClr>
                  </a:outerShdw>
                </a:effectLst>
              </a:rPr>
              <a:t>1.  Status </a:t>
            </a:r>
            <a:r>
              <a:rPr lang="en-CA" sz="2500" b="1" dirty="0">
                <a:solidFill>
                  <a:srgbClr val="EEECE1"/>
                </a:solidFill>
                <a:effectLst>
                  <a:outerShdw blurRad="38100" dist="38100" dir="2700000" algn="tl">
                    <a:srgbClr val="000000">
                      <a:alpha val="43137"/>
                    </a:srgbClr>
                  </a:outerShdw>
                </a:effectLst>
              </a:rPr>
              <a:t>Protection VS </a:t>
            </a:r>
            <a:r>
              <a:rPr lang="en-CA" sz="2500" b="1" dirty="0" smtClean="0">
                <a:solidFill>
                  <a:srgbClr val="EEECE1"/>
                </a:solidFill>
                <a:effectLst>
                  <a:outerShdw blurRad="38100" dist="38100" dir="2700000" algn="tl">
                    <a:srgbClr val="000000">
                      <a:alpha val="43137"/>
                    </a:srgbClr>
                  </a:outerShdw>
                </a:effectLst>
              </a:rPr>
              <a:t>1-6</a:t>
            </a:r>
            <a:r>
              <a:rPr lang="en-CA" sz="2500" b="1" dirty="0">
                <a:solidFill>
                  <a:srgbClr val="EEECE1"/>
                </a:solidFill>
                <a:effectLst>
                  <a:outerShdw blurRad="38100" dist="38100" dir="2700000" algn="tl">
                    <a:srgbClr val="000000">
                      <a:alpha val="43137"/>
                    </a:srgbClr>
                  </a:outerShdw>
                </a:effectLst>
              </a:rPr>
              <a:t> </a:t>
            </a:r>
          </a:p>
        </p:txBody>
      </p:sp>
      <p:sp>
        <p:nvSpPr>
          <p:cNvPr id="4" name="TextBox 3"/>
          <p:cNvSpPr txBox="1"/>
          <p:nvPr/>
        </p:nvSpPr>
        <p:spPr>
          <a:xfrm>
            <a:off x="191593" y="771550"/>
            <a:ext cx="8784976" cy="1631216"/>
          </a:xfrm>
          <a:prstGeom prst="rect">
            <a:avLst/>
          </a:prstGeom>
          <a:solidFill>
            <a:srgbClr val="1E1C11">
              <a:alpha val="69804"/>
            </a:srgbClr>
          </a:solidFill>
          <a:ln>
            <a:solidFill>
              <a:srgbClr val="FFC000"/>
            </a:solidFill>
          </a:ln>
        </p:spPr>
        <p:txBody>
          <a:bodyPr wrap="square" rtlCol="0">
            <a:spAutoFit/>
          </a:bodyPr>
          <a:lstStyle/>
          <a:p>
            <a:r>
              <a:rPr lang="en-CA" sz="2500" b="1" dirty="0">
                <a:solidFill>
                  <a:srgbClr val="EEECE1"/>
                </a:solidFill>
                <a:effectLst>
                  <a:outerShdw blurRad="38100" dist="38100" dir="2700000" algn="tl">
                    <a:srgbClr val="000000">
                      <a:alpha val="43137"/>
                    </a:srgbClr>
                  </a:outerShdw>
                </a:effectLst>
              </a:rPr>
              <a:t>Pharisees, who invited Jesus to table fellowship to discredit him to protect their social status, were left speechless after Jesus skillfully defended Sabbath healing as fulfillment of God’s saving purposes.  </a:t>
            </a:r>
          </a:p>
        </p:txBody>
      </p:sp>
      <p:sp>
        <p:nvSpPr>
          <p:cNvPr id="5" name="TextBox 4"/>
          <p:cNvSpPr txBox="1"/>
          <p:nvPr/>
        </p:nvSpPr>
        <p:spPr>
          <a:xfrm>
            <a:off x="191593" y="2787775"/>
            <a:ext cx="8784976" cy="1246495"/>
          </a:xfrm>
          <a:prstGeom prst="rect">
            <a:avLst/>
          </a:prstGeom>
          <a:solidFill>
            <a:srgbClr val="1E1C11">
              <a:alpha val="69804"/>
            </a:srgbClr>
          </a:solidFill>
          <a:ln>
            <a:solidFill>
              <a:srgbClr val="0070C0"/>
            </a:solidFill>
          </a:ln>
        </p:spPr>
        <p:txBody>
          <a:bodyPr wrap="square" rtlCol="0">
            <a:spAutoFit/>
          </a:bodyPr>
          <a:lstStyle/>
          <a:p>
            <a:r>
              <a:rPr lang="en-CA" sz="2500" b="1" dirty="0">
                <a:solidFill>
                  <a:srgbClr val="EEECE1"/>
                </a:solidFill>
                <a:effectLst>
                  <a:outerShdw blurRad="38100" dist="38100" dir="2700000" algn="tl">
                    <a:srgbClr val="000000">
                      <a:alpha val="43137"/>
                    </a:srgbClr>
                  </a:outerShdw>
                </a:effectLst>
              </a:rPr>
              <a:t>Those whose social status with others is threatened by Jesus’ disciple(s) will watch for opportunities to discredit said disciple(s) in order to protect their status with or over others. </a:t>
            </a:r>
          </a:p>
        </p:txBody>
      </p:sp>
    </p:spTree>
    <p:extLst>
      <p:ext uri="{BB962C8B-B14F-4D97-AF65-F5344CB8AC3E}">
        <p14:creationId xmlns:p14="http://schemas.microsoft.com/office/powerpoint/2010/main" xmlns="" val="33389895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of banquet"/>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73" b="110"/>
          <a:stretch/>
        </p:blipFill>
        <p:spPr bwMode="auto">
          <a:xfrm>
            <a:off x="-1" y="-12576"/>
            <a:ext cx="9144001" cy="517661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95536" y="292462"/>
            <a:ext cx="8136904" cy="1631216"/>
          </a:xfrm>
          <a:prstGeom prst="rect">
            <a:avLst/>
          </a:prstGeom>
          <a:solidFill>
            <a:srgbClr val="1E1C11">
              <a:alpha val="69804"/>
            </a:srgbClr>
          </a:solidFill>
        </p:spPr>
        <p:txBody>
          <a:bodyPr wrap="square" rtlCol="0">
            <a:spAutoFit/>
          </a:bodyPr>
          <a:lstStyle/>
          <a:p>
            <a:r>
              <a:rPr lang="en-CA" sz="2500" b="1" dirty="0" smtClean="0">
                <a:solidFill>
                  <a:srgbClr val="EEECE1"/>
                </a:solidFill>
                <a:effectLst>
                  <a:outerShdw blurRad="38100" dist="38100" dir="2700000" algn="tl">
                    <a:srgbClr val="000000">
                      <a:alpha val="43137"/>
                    </a:srgbClr>
                  </a:outerShdw>
                </a:effectLst>
              </a:rPr>
              <a:t>What are some possible </a:t>
            </a:r>
            <a:r>
              <a:rPr lang="en-CA" sz="2500" b="1" dirty="0">
                <a:solidFill>
                  <a:srgbClr val="EEECE1"/>
                </a:solidFill>
                <a:effectLst>
                  <a:outerShdw blurRad="38100" dist="38100" dir="2700000" algn="tl">
                    <a:srgbClr val="000000">
                      <a:alpha val="43137"/>
                    </a:srgbClr>
                  </a:outerShdw>
                </a:effectLst>
              </a:rPr>
              <a:t>scenarios in which people may feel their social status with others is being diminished or threatened by </a:t>
            </a:r>
            <a:r>
              <a:rPr lang="en-CA" sz="2500" b="1" dirty="0" smtClean="0">
                <a:solidFill>
                  <a:srgbClr val="EEECE1"/>
                </a:solidFill>
                <a:effectLst>
                  <a:outerShdw blurRad="38100" dist="38100" dir="2700000" algn="tl">
                    <a:srgbClr val="000000">
                      <a:alpha val="43137"/>
                    </a:srgbClr>
                  </a:outerShdw>
                </a:effectLst>
              </a:rPr>
              <a:t>Jesus’ disciples fulfilling God’s saving purposes?</a:t>
            </a:r>
            <a:endParaRPr lang="en-CA" sz="2500" b="1" dirty="0">
              <a:solidFill>
                <a:srgbClr val="EEECE1"/>
              </a:solidFill>
              <a:effectLst>
                <a:outerShdw blurRad="38100" dist="38100" dir="2700000" algn="tl">
                  <a:srgbClr val="000000">
                    <a:alpha val="43137"/>
                  </a:srgbClr>
                </a:outerShdw>
              </a:effectLst>
            </a:endParaRPr>
          </a:p>
        </p:txBody>
      </p:sp>
      <p:sp>
        <p:nvSpPr>
          <p:cNvPr id="6" name="TextBox 5"/>
          <p:cNvSpPr txBox="1"/>
          <p:nvPr/>
        </p:nvSpPr>
        <p:spPr>
          <a:xfrm>
            <a:off x="503547" y="2575731"/>
            <a:ext cx="8136904" cy="861774"/>
          </a:xfrm>
          <a:prstGeom prst="rect">
            <a:avLst/>
          </a:prstGeom>
          <a:solidFill>
            <a:srgbClr val="1E1C11">
              <a:alpha val="69804"/>
            </a:srgbClr>
          </a:solidFill>
        </p:spPr>
        <p:txBody>
          <a:bodyPr wrap="square" rtlCol="0">
            <a:spAutoFit/>
          </a:bodyPr>
          <a:lstStyle/>
          <a:p>
            <a:r>
              <a:rPr lang="en-CA" sz="2500" b="1" dirty="0" smtClean="0">
                <a:solidFill>
                  <a:srgbClr val="EEECE1"/>
                </a:solidFill>
                <a:effectLst>
                  <a:outerShdw blurRad="38100" dist="38100" dir="2700000" algn="tl">
                    <a:srgbClr val="000000">
                      <a:alpha val="43137"/>
                    </a:srgbClr>
                  </a:outerShdw>
                </a:effectLst>
              </a:rPr>
              <a:t>What </a:t>
            </a:r>
            <a:r>
              <a:rPr lang="en-CA" sz="2500" b="1" dirty="0">
                <a:solidFill>
                  <a:srgbClr val="EEECE1"/>
                </a:solidFill>
                <a:effectLst>
                  <a:outerShdw blurRad="38100" dist="38100" dir="2700000" algn="tl">
                    <a:srgbClr val="000000">
                      <a:alpha val="43137"/>
                    </a:srgbClr>
                  </a:outerShdw>
                </a:effectLst>
              </a:rPr>
              <a:t>things could they try to do to protect or regain their influence? </a:t>
            </a:r>
          </a:p>
        </p:txBody>
      </p:sp>
    </p:spTree>
    <p:extLst>
      <p:ext uri="{BB962C8B-B14F-4D97-AF65-F5344CB8AC3E}">
        <p14:creationId xmlns:p14="http://schemas.microsoft.com/office/powerpoint/2010/main" xmlns="" val="41119458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of banquet"/>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73" b="110"/>
          <a:stretch/>
        </p:blipFill>
        <p:spPr bwMode="auto">
          <a:xfrm>
            <a:off x="-1" y="-12576"/>
            <a:ext cx="9144001" cy="517661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95536" y="1203598"/>
            <a:ext cx="8136904" cy="707886"/>
          </a:xfrm>
          <a:prstGeom prst="rect">
            <a:avLst/>
          </a:prstGeom>
          <a:solidFill>
            <a:srgbClr val="1E1C11">
              <a:alpha val="69804"/>
            </a:srgbClr>
          </a:solidFill>
        </p:spPr>
        <p:txBody>
          <a:bodyPr wrap="square" rtlCol="0">
            <a:spAutoFit/>
          </a:bodyPr>
          <a:lstStyle/>
          <a:p>
            <a:pPr algn="ctr"/>
            <a:r>
              <a:rPr lang="en-CA" sz="4000" b="1" dirty="0" smtClean="0">
                <a:solidFill>
                  <a:srgbClr val="EEECE1"/>
                </a:solidFill>
                <a:effectLst>
                  <a:outerShdw blurRad="38100" dist="38100" dir="2700000" algn="tl">
                    <a:srgbClr val="000000">
                      <a:alpha val="43137"/>
                    </a:srgbClr>
                  </a:outerShdw>
                </a:effectLst>
              </a:rPr>
              <a:t>Why did Jesus go to the dinner? </a:t>
            </a:r>
            <a:endParaRPr lang="en-CA" sz="4000" b="1" dirty="0">
              <a:solidFill>
                <a:srgbClr val="EEECE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4981309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of banquet"/>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110"/>
          <a:stretch/>
        </p:blipFill>
        <p:spPr bwMode="auto">
          <a:xfrm>
            <a:off x="-36512" y="1"/>
            <a:ext cx="9180512"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52368" y="179171"/>
            <a:ext cx="8712968" cy="4708981"/>
          </a:xfrm>
          <a:prstGeom prst="rect">
            <a:avLst/>
          </a:prstGeom>
          <a:solidFill>
            <a:srgbClr val="1E1C11">
              <a:alpha val="69804"/>
            </a:srgbClr>
          </a:solidFill>
        </p:spPr>
        <p:txBody>
          <a:bodyPr wrap="square" rtlCol="0">
            <a:spAutoFit/>
          </a:bodyPr>
          <a:lstStyle/>
          <a:p>
            <a:r>
              <a:rPr lang="en-CA" sz="2500" b="1" dirty="0" smtClean="0">
                <a:solidFill>
                  <a:srgbClr val="FFC000"/>
                </a:solidFill>
                <a:effectLst>
                  <a:outerShdw blurRad="38100" dist="38100" dir="2700000" algn="tl">
                    <a:srgbClr val="000000">
                      <a:alpha val="43137"/>
                    </a:srgbClr>
                  </a:outerShdw>
                </a:effectLst>
              </a:rPr>
              <a:t>Vs 7-14 When </a:t>
            </a:r>
            <a:r>
              <a:rPr lang="en-CA" sz="2500" b="1" dirty="0">
                <a:solidFill>
                  <a:srgbClr val="FFC000"/>
                </a:solidFill>
                <a:effectLst>
                  <a:outerShdw blurRad="38100" dist="38100" dir="2700000" algn="tl">
                    <a:srgbClr val="000000">
                      <a:alpha val="43137"/>
                    </a:srgbClr>
                  </a:outerShdw>
                </a:effectLst>
              </a:rPr>
              <a:t>he noticed how the guests picked the places of honour at the table, </a:t>
            </a:r>
            <a:r>
              <a:rPr lang="en-CA" sz="2500" b="1" dirty="0">
                <a:solidFill>
                  <a:srgbClr val="EEECE1"/>
                </a:solidFill>
                <a:effectLst>
                  <a:outerShdw blurRad="38100" dist="38100" dir="2700000" algn="tl">
                    <a:srgbClr val="000000">
                      <a:alpha val="43137"/>
                    </a:srgbClr>
                  </a:outerShdw>
                </a:effectLst>
              </a:rPr>
              <a:t>he told them </a:t>
            </a:r>
            <a:r>
              <a:rPr lang="en-CA" sz="2500" b="1" dirty="0" smtClean="0">
                <a:solidFill>
                  <a:srgbClr val="EEECE1"/>
                </a:solidFill>
                <a:effectLst>
                  <a:outerShdw blurRad="38100" dist="38100" dir="2700000" algn="tl">
                    <a:srgbClr val="000000">
                      <a:alpha val="43137"/>
                    </a:srgbClr>
                  </a:outerShdw>
                </a:effectLst>
              </a:rPr>
              <a:t>this parable:</a:t>
            </a:r>
            <a:r>
              <a:rPr lang="en-CA" sz="2500" b="1" dirty="0">
                <a:solidFill>
                  <a:srgbClr val="EEECE1"/>
                </a:solidFill>
                <a:effectLst>
                  <a:outerShdw blurRad="38100" dist="38100" dir="2700000" algn="tl">
                    <a:srgbClr val="000000">
                      <a:alpha val="43137"/>
                    </a:srgbClr>
                  </a:outerShdw>
                </a:effectLst>
              </a:rPr>
              <a:t> 8 ‘When someone invites you to a wedding feast, do not take the place of honour, for a person more distinguished than you may have been invited. 9 If so, the host who invited both of you will come and say to you, “Give this person your seat.” Then, humiliated, you will have to take the least important place. 10 But when you are invited, take the lowest place, so that when your host comes, he will say to you, “Friend, move up to a better place.” Then you will be honoured in the presence of all the other guests. 11 For all those who exalt themselves will be humbled, and those who humble themselves will be exalted</a:t>
            </a:r>
            <a:r>
              <a:rPr lang="en-CA" sz="2500" b="1" dirty="0" smtClean="0">
                <a:solidFill>
                  <a:srgbClr val="EEECE1"/>
                </a:solidFill>
                <a:effectLst>
                  <a:outerShdw blurRad="38100" dist="38100" dir="2700000" algn="tl">
                    <a:srgbClr val="000000">
                      <a:alpha val="43137"/>
                    </a:srgbClr>
                  </a:outerShdw>
                </a:effectLst>
              </a:rPr>
              <a:t>.</a:t>
            </a:r>
            <a:endParaRPr lang="en-CA" sz="2500" b="1" dirty="0">
              <a:solidFill>
                <a:srgbClr val="EEECE1"/>
              </a:solidFill>
              <a:effectLst>
                <a:outerShdw blurRad="38100" dist="38100" dir="2700000" algn="tl">
                  <a:srgbClr val="000000">
                    <a:alpha val="43137"/>
                  </a:srgbClr>
                </a:outerShdw>
              </a:effectLst>
            </a:endParaRPr>
          </a:p>
        </p:txBody>
      </p:sp>
      <p:sp>
        <p:nvSpPr>
          <p:cNvPr id="3" name="TextBox 2"/>
          <p:cNvSpPr txBox="1"/>
          <p:nvPr/>
        </p:nvSpPr>
        <p:spPr>
          <a:xfrm>
            <a:off x="269268" y="179171"/>
            <a:ext cx="8568952" cy="477054"/>
          </a:xfrm>
          <a:prstGeom prst="rect">
            <a:avLst/>
          </a:prstGeom>
          <a:solidFill>
            <a:srgbClr val="E46C0A"/>
          </a:solidFill>
        </p:spPr>
        <p:txBody>
          <a:bodyPr wrap="square" rtlCol="0">
            <a:spAutoFit/>
          </a:bodyPr>
          <a:lstStyle/>
          <a:p>
            <a:pPr marL="342900" indent="-342900">
              <a:buFont typeface="Wingdings" panose="05000000000000000000" pitchFamily="2" charset="2"/>
              <a:buChar char="Ø"/>
            </a:pPr>
            <a:r>
              <a:rPr lang="en-CA" sz="2500" b="1" dirty="0" smtClean="0"/>
              <a:t>Invitations were only given after careful thought</a:t>
            </a:r>
            <a:endParaRPr lang="en-CA" sz="2500" b="1" dirty="0"/>
          </a:p>
        </p:txBody>
      </p:sp>
      <p:sp>
        <p:nvSpPr>
          <p:cNvPr id="6" name="TextBox 5"/>
          <p:cNvSpPr txBox="1"/>
          <p:nvPr/>
        </p:nvSpPr>
        <p:spPr>
          <a:xfrm>
            <a:off x="281503" y="656225"/>
            <a:ext cx="8568952" cy="861774"/>
          </a:xfrm>
          <a:prstGeom prst="rect">
            <a:avLst/>
          </a:prstGeom>
          <a:solidFill>
            <a:srgbClr val="E46C0A"/>
          </a:solidFill>
        </p:spPr>
        <p:txBody>
          <a:bodyPr wrap="square" rtlCol="0">
            <a:spAutoFit/>
          </a:bodyPr>
          <a:lstStyle/>
          <a:p>
            <a:pPr marL="342900" indent="-342900">
              <a:buFont typeface="Wingdings" panose="05000000000000000000" pitchFamily="2" charset="2"/>
              <a:buChar char="Ø"/>
            </a:pPr>
            <a:r>
              <a:rPr lang="en-CA" sz="2500" b="1" dirty="0" smtClean="0"/>
              <a:t>Exclusive not inclusive gatherings where status increased or at least maintained </a:t>
            </a:r>
            <a:endParaRPr lang="en-CA" sz="2500" b="1" dirty="0"/>
          </a:p>
        </p:txBody>
      </p:sp>
    </p:spTree>
    <p:extLst>
      <p:ext uri="{BB962C8B-B14F-4D97-AF65-F5344CB8AC3E}">
        <p14:creationId xmlns:p14="http://schemas.microsoft.com/office/powerpoint/2010/main" xmlns="" val="11421453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of banquet"/>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110"/>
          <a:stretch/>
        </p:blipFill>
        <p:spPr bwMode="auto">
          <a:xfrm>
            <a:off x="-36512" y="1"/>
            <a:ext cx="9180512"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52368" y="179171"/>
            <a:ext cx="8712968" cy="4708981"/>
          </a:xfrm>
          <a:prstGeom prst="rect">
            <a:avLst/>
          </a:prstGeom>
          <a:solidFill>
            <a:srgbClr val="1E1C11">
              <a:alpha val="69804"/>
            </a:srgbClr>
          </a:solidFill>
        </p:spPr>
        <p:txBody>
          <a:bodyPr wrap="square" rtlCol="0">
            <a:spAutoFit/>
          </a:bodyPr>
          <a:lstStyle/>
          <a:p>
            <a:r>
              <a:rPr lang="en-CA" sz="2500" b="1" dirty="0" smtClean="0">
                <a:solidFill>
                  <a:srgbClr val="FFC000"/>
                </a:solidFill>
                <a:effectLst>
                  <a:outerShdw blurRad="38100" dist="38100" dir="2700000" algn="tl">
                    <a:srgbClr val="000000">
                      <a:alpha val="43137"/>
                    </a:srgbClr>
                  </a:outerShdw>
                </a:effectLst>
              </a:rPr>
              <a:t>Vs 7-14 </a:t>
            </a:r>
            <a:r>
              <a:rPr lang="en-CA" sz="2500" b="1" dirty="0">
                <a:solidFill>
                  <a:srgbClr val="EEECE1"/>
                </a:solidFill>
                <a:effectLst>
                  <a:outerShdw blurRad="38100" dist="38100" dir="2700000" algn="tl">
                    <a:srgbClr val="000000">
                      <a:alpha val="43137"/>
                    </a:srgbClr>
                  </a:outerShdw>
                </a:effectLst>
              </a:rPr>
              <a:t>When he noticed how the guests picked the places of honour at the table, he told them </a:t>
            </a:r>
            <a:r>
              <a:rPr lang="en-CA" sz="2500" b="1" dirty="0" smtClean="0">
                <a:solidFill>
                  <a:srgbClr val="EEECE1"/>
                </a:solidFill>
                <a:effectLst>
                  <a:outerShdw blurRad="38100" dist="38100" dir="2700000" algn="tl">
                    <a:srgbClr val="000000">
                      <a:alpha val="43137"/>
                    </a:srgbClr>
                  </a:outerShdw>
                </a:effectLst>
              </a:rPr>
              <a:t>this parable:</a:t>
            </a:r>
            <a:r>
              <a:rPr lang="en-CA" sz="2500" b="1" dirty="0">
                <a:solidFill>
                  <a:srgbClr val="EEECE1"/>
                </a:solidFill>
                <a:effectLst>
                  <a:outerShdw blurRad="38100" dist="38100" dir="2700000" algn="tl">
                    <a:srgbClr val="000000">
                      <a:alpha val="43137"/>
                    </a:srgbClr>
                  </a:outerShdw>
                </a:effectLst>
              </a:rPr>
              <a:t> 8 ‘</a:t>
            </a:r>
            <a:r>
              <a:rPr lang="en-CA" sz="2500" b="1" dirty="0">
                <a:solidFill>
                  <a:srgbClr val="FFC000"/>
                </a:solidFill>
                <a:effectLst>
                  <a:outerShdw blurRad="38100" dist="38100" dir="2700000" algn="tl">
                    <a:srgbClr val="000000">
                      <a:alpha val="43137"/>
                    </a:srgbClr>
                  </a:outerShdw>
                </a:effectLst>
              </a:rPr>
              <a:t>When someone invites you to a wedding feast, do not take the place of honour, for a person more distinguished than you may have been invited. 9 If so, the host who invited both of you will come and say to you, “Give this person your seat.” Then, humiliated, you will have to take the least important place. 10 But when you are invited, take the lowest place, so that when your host comes, he will say to you, “Friend, move up to a better place.” Then you will be honoured in the presence of all the other guests</a:t>
            </a:r>
            <a:r>
              <a:rPr lang="en-CA" sz="2500" b="1" dirty="0">
                <a:solidFill>
                  <a:schemeClr val="accent6"/>
                </a:solidFill>
                <a:effectLst>
                  <a:outerShdw blurRad="38100" dist="38100" dir="2700000" algn="tl">
                    <a:srgbClr val="000000">
                      <a:alpha val="43137"/>
                    </a:srgbClr>
                  </a:outerShdw>
                </a:effectLst>
              </a:rPr>
              <a:t>. </a:t>
            </a:r>
            <a:r>
              <a:rPr lang="en-CA" sz="2500" b="1" dirty="0">
                <a:solidFill>
                  <a:srgbClr val="EEECE1"/>
                </a:solidFill>
                <a:effectLst>
                  <a:outerShdw blurRad="38100" dist="38100" dir="2700000" algn="tl">
                    <a:srgbClr val="000000">
                      <a:alpha val="43137"/>
                    </a:srgbClr>
                  </a:outerShdw>
                </a:effectLst>
              </a:rPr>
              <a:t>11 For all those who exalt themselves will be humbled, and those who humble themselves will be exalted</a:t>
            </a:r>
            <a:r>
              <a:rPr lang="en-CA" sz="2500" b="1" dirty="0" smtClean="0">
                <a:solidFill>
                  <a:srgbClr val="EEECE1"/>
                </a:solidFill>
                <a:effectLst>
                  <a:outerShdw blurRad="38100" dist="38100" dir="2700000" algn="tl">
                    <a:srgbClr val="000000">
                      <a:alpha val="43137"/>
                    </a:srgbClr>
                  </a:outerShdw>
                </a:effectLst>
              </a:rPr>
              <a:t>.</a:t>
            </a:r>
            <a:endParaRPr lang="en-CA" sz="2500" b="1" dirty="0">
              <a:solidFill>
                <a:srgbClr val="EEECE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807820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of banquet"/>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110"/>
          <a:stretch/>
        </p:blipFill>
        <p:spPr bwMode="auto">
          <a:xfrm>
            <a:off x="-36512" y="1"/>
            <a:ext cx="9180512"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52368" y="179171"/>
            <a:ext cx="8712968" cy="4708981"/>
          </a:xfrm>
          <a:prstGeom prst="rect">
            <a:avLst/>
          </a:prstGeom>
          <a:solidFill>
            <a:srgbClr val="1E1C11">
              <a:alpha val="69804"/>
            </a:srgbClr>
          </a:solidFill>
        </p:spPr>
        <p:txBody>
          <a:bodyPr wrap="square" rtlCol="0">
            <a:spAutoFit/>
          </a:bodyPr>
          <a:lstStyle/>
          <a:p>
            <a:r>
              <a:rPr lang="en-CA" sz="2500" b="1" dirty="0">
                <a:solidFill>
                  <a:srgbClr val="EEECE1"/>
                </a:solidFill>
                <a:effectLst>
                  <a:outerShdw blurRad="38100" dist="38100" dir="2700000" algn="tl">
                    <a:srgbClr val="000000">
                      <a:alpha val="43137"/>
                    </a:srgbClr>
                  </a:outerShdw>
                </a:effectLst>
              </a:rPr>
              <a:t>Vs 7-14 When he noticed how the guests picked the places of honour at the table, he told them this parable: 8 ‘When someone invites you to a wedding feast, do not take the place of honour, for a person more distinguished than you may have been invited. 9 If so, the host who invited both of you will come and say to you, “Give this person your seat.” Then, humiliated, you will have to take the least important place. 10 But when you are invited, take the lowest place, so that when your host comes, he will say to you, “Friend, move up to a better place.” Then you will be honoured in the presence of all the other guests. </a:t>
            </a:r>
            <a:r>
              <a:rPr lang="en-CA" sz="2500" b="1" dirty="0">
                <a:solidFill>
                  <a:srgbClr val="FFC000"/>
                </a:solidFill>
                <a:effectLst>
                  <a:outerShdw blurRad="38100" dist="38100" dir="2700000" algn="tl">
                    <a:srgbClr val="000000">
                      <a:alpha val="43137"/>
                    </a:srgbClr>
                  </a:outerShdw>
                </a:effectLst>
              </a:rPr>
              <a:t>11 For all those who exalt themselves will be humbled, and those who humble themselves will be exalted</a:t>
            </a:r>
            <a:r>
              <a:rPr lang="en-CA" sz="2500" b="1" dirty="0" smtClean="0">
                <a:solidFill>
                  <a:srgbClr val="FFC000"/>
                </a:solidFill>
                <a:effectLst>
                  <a:outerShdw blurRad="38100" dist="38100" dir="2700000" algn="tl">
                    <a:srgbClr val="000000">
                      <a:alpha val="43137"/>
                    </a:srgbClr>
                  </a:outerShdw>
                </a:effectLst>
              </a:rPr>
              <a:t>. </a:t>
            </a:r>
            <a:endParaRPr lang="en-CA" sz="2500" b="1" dirty="0">
              <a:solidFill>
                <a:srgbClr val="EEECE1"/>
              </a:solidFill>
              <a:effectLst>
                <a:outerShdw blurRad="38100" dist="38100" dir="2700000" algn="tl">
                  <a:srgbClr val="000000">
                    <a:alpha val="43137"/>
                  </a:srgbClr>
                </a:outerShdw>
              </a:effectLst>
            </a:endParaRPr>
          </a:p>
        </p:txBody>
      </p:sp>
      <p:sp>
        <p:nvSpPr>
          <p:cNvPr id="5" name="TextBox 4"/>
          <p:cNvSpPr txBox="1"/>
          <p:nvPr/>
        </p:nvSpPr>
        <p:spPr>
          <a:xfrm>
            <a:off x="334296" y="1824668"/>
            <a:ext cx="8568952" cy="477054"/>
          </a:xfrm>
          <a:prstGeom prst="rect">
            <a:avLst/>
          </a:prstGeom>
          <a:solidFill>
            <a:srgbClr val="E46C0A"/>
          </a:solidFill>
        </p:spPr>
        <p:txBody>
          <a:bodyPr wrap="square" rtlCol="0">
            <a:spAutoFit/>
          </a:bodyPr>
          <a:lstStyle/>
          <a:p>
            <a:pPr marL="342900" indent="-342900">
              <a:buFont typeface="Wingdings" panose="05000000000000000000" pitchFamily="2" charset="2"/>
              <a:buChar char="Ø"/>
            </a:pPr>
            <a:r>
              <a:rPr lang="en-CA" sz="2500" b="1" dirty="0" smtClean="0"/>
              <a:t>Reversal of status -Simeon Luke 2</a:t>
            </a:r>
            <a:endParaRPr lang="en-CA" sz="2500" b="1" dirty="0"/>
          </a:p>
        </p:txBody>
      </p:sp>
    </p:spTree>
    <p:extLst>
      <p:ext uri="{BB962C8B-B14F-4D97-AF65-F5344CB8AC3E}">
        <p14:creationId xmlns:p14="http://schemas.microsoft.com/office/powerpoint/2010/main" xmlns="" val="39471311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image of facebook"/>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9887"/>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20944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of banquet"/>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110"/>
          <a:stretch/>
        </p:blipFill>
        <p:spPr bwMode="auto">
          <a:xfrm>
            <a:off x="-36512" y="1"/>
            <a:ext cx="9180512"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52368" y="335434"/>
            <a:ext cx="8712968" cy="2308324"/>
          </a:xfrm>
          <a:prstGeom prst="rect">
            <a:avLst/>
          </a:prstGeom>
          <a:solidFill>
            <a:srgbClr val="1E1C11">
              <a:alpha val="69804"/>
            </a:srgbClr>
          </a:solidFill>
        </p:spPr>
        <p:txBody>
          <a:bodyPr wrap="square" rtlCol="0">
            <a:spAutoFit/>
          </a:bodyPr>
          <a:lstStyle/>
          <a:p>
            <a:r>
              <a:rPr lang="en-CA" sz="2400" b="1" dirty="0" smtClean="0">
                <a:solidFill>
                  <a:srgbClr val="EEECE1"/>
                </a:solidFill>
                <a:effectLst>
                  <a:outerShdw blurRad="38100" dist="38100" dir="2700000" algn="tl">
                    <a:srgbClr val="000000">
                      <a:alpha val="43137"/>
                    </a:srgbClr>
                  </a:outerShdw>
                </a:effectLst>
              </a:rPr>
              <a:t>‘</a:t>
            </a:r>
            <a:r>
              <a:rPr lang="en-CA" sz="2400" b="1" dirty="0">
                <a:solidFill>
                  <a:srgbClr val="EEECE1"/>
                </a:solidFill>
                <a:effectLst>
                  <a:outerShdw blurRad="38100" dist="38100" dir="2700000" algn="tl">
                    <a:srgbClr val="000000">
                      <a:alpha val="43137"/>
                    </a:srgbClr>
                  </a:outerShdw>
                </a:effectLst>
              </a:rPr>
              <a:t>When you give a luncheon or dinner, do not invite your friends, your brothers or sisters, your relatives, or your rich neighbours; if you do, they may invite you back and </a:t>
            </a:r>
            <a:r>
              <a:rPr lang="en-CA" sz="2400" b="1" dirty="0">
                <a:solidFill>
                  <a:srgbClr val="FFC000"/>
                </a:solidFill>
                <a:effectLst>
                  <a:outerShdw blurRad="38100" dist="38100" dir="2700000" algn="tl">
                    <a:srgbClr val="000000">
                      <a:alpha val="43137"/>
                    </a:srgbClr>
                  </a:outerShdw>
                </a:effectLst>
              </a:rPr>
              <a:t>so you will be repaid</a:t>
            </a:r>
            <a:r>
              <a:rPr lang="en-CA" sz="2400" b="1" dirty="0">
                <a:solidFill>
                  <a:srgbClr val="EEECE1"/>
                </a:solidFill>
                <a:effectLst>
                  <a:outerShdw blurRad="38100" dist="38100" dir="2700000" algn="tl">
                    <a:srgbClr val="000000">
                      <a:alpha val="43137"/>
                    </a:srgbClr>
                  </a:outerShdw>
                </a:effectLst>
              </a:rPr>
              <a:t>. </a:t>
            </a:r>
            <a:r>
              <a:rPr lang="en-CA" sz="2400" b="1" baseline="30000" dirty="0">
                <a:solidFill>
                  <a:srgbClr val="EEECE1"/>
                </a:solidFill>
                <a:effectLst>
                  <a:outerShdw blurRad="38100" dist="38100" dir="2700000" algn="tl">
                    <a:srgbClr val="000000">
                      <a:alpha val="43137"/>
                    </a:srgbClr>
                  </a:outerShdw>
                </a:effectLst>
              </a:rPr>
              <a:t>13 </a:t>
            </a:r>
            <a:r>
              <a:rPr lang="en-CA" sz="2400" b="1" dirty="0">
                <a:solidFill>
                  <a:srgbClr val="EEECE1"/>
                </a:solidFill>
                <a:effectLst>
                  <a:outerShdw blurRad="38100" dist="38100" dir="2700000" algn="tl">
                    <a:srgbClr val="000000">
                      <a:alpha val="43137"/>
                    </a:srgbClr>
                  </a:outerShdw>
                </a:effectLst>
              </a:rPr>
              <a:t>But when you give a banquet, invite the poor, the crippled, the lame, the blind, </a:t>
            </a:r>
            <a:r>
              <a:rPr lang="en-CA" sz="2400" b="1" baseline="30000" dirty="0">
                <a:solidFill>
                  <a:srgbClr val="EEECE1"/>
                </a:solidFill>
                <a:effectLst>
                  <a:outerShdw blurRad="38100" dist="38100" dir="2700000" algn="tl">
                    <a:srgbClr val="000000">
                      <a:alpha val="43137"/>
                    </a:srgbClr>
                  </a:outerShdw>
                </a:effectLst>
              </a:rPr>
              <a:t>14 </a:t>
            </a:r>
            <a:r>
              <a:rPr lang="en-CA" sz="2400" b="1" dirty="0">
                <a:solidFill>
                  <a:srgbClr val="EEECE1"/>
                </a:solidFill>
                <a:effectLst>
                  <a:outerShdw blurRad="38100" dist="38100" dir="2700000" algn="tl">
                    <a:srgbClr val="000000">
                      <a:alpha val="43137"/>
                    </a:srgbClr>
                  </a:outerShdw>
                </a:effectLst>
              </a:rPr>
              <a:t>and you will be blessed. Although they cannot repay you, you will be </a:t>
            </a:r>
            <a:r>
              <a:rPr lang="en-CA" sz="2400" b="1" dirty="0">
                <a:solidFill>
                  <a:srgbClr val="FFC000"/>
                </a:solidFill>
                <a:effectLst>
                  <a:outerShdw blurRad="38100" dist="38100" dir="2700000" algn="tl">
                    <a:srgbClr val="000000">
                      <a:alpha val="43137"/>
                    </a:srgbClr>
                  </a:outerShdw>
                </a:effectLst>
              </a:rPr>
              <a:t>repaid at the resurrection of the righteous</a:t>
            </a:r>
            <a:r>
              <a:rPr lang="en-CA" sz="2400" b="1" dirty="0" smtClean="0">
                <a:solidFill>
                  <a:srgbClr val="EEECE1"/>
                </a:solidFill>
                <a:effectLst>
                  <a:outerShdw blurRad="38100" dist="38100" dir="2700000" algn="tl">
                    <a:srgbClr val="000000">
                      <a:alpha val="43137"/>
                    </a:srgbClr>
                  </a:outerShdw>
                </a:effectLst>
              </a:rPr>
              <a:t>.’</a:t>
            </a:r>
            <a:endParaRPr lang="en-CA" sz="2400" b="1" dirty="0">
              <a:solidFill>
                <a:srgbClr val="EEECE1"/>
              </a:solidFill>
              <a:effectLst>
                <a:outerShdw blurRad="38100" dist="38100" dir="2700000" algn="tl">
                  <a:srgbClr val="000000">
                    <a:alpha val="43137"/>
                  </a:srgbClr>
                </a:outerShdw>
              </a:effectLst>
            </a:endParaRPr>
          </a:p>
        </p:txBody>
      </p:sp>
      <p:sp>
        <p:nvSpPr>
          <p:cNvPr id="5" name="TextBox 4"/>
          <p:cNvSpPr txBox="1"/>
          <p:nvPr/>
        </p:nvSpPr>
        <p:spPr>
          <a:xfrm>
            <a:off x="252368" y="4146928"/>
            <a:ext cx="8568952" cy="477054"/>
          </a:xfrm>
          <a:prstGeom prst="rect">
            <a:avLst/>
          </a:prstGeom>
          <a:solidFill>
            <a:srgbClr val="1E1C11">
              <a:alpha val="69804"/>
            </a:srgbClr>
          </a:solidFill>
        </p:spPr>
        <p:txBody>
          <a:bodyPr wrap="square" rtlCol="0">
            <a:spAutoFit/>
          </a:bodyPr>
          <a:lstStyle/>
          <a:p>
            <a:pPr marL="342900" indent="-342900">
              <a:buFont typeface="Wingdings" panose="05000000000000000000" pitchFamily="2" charset="2"/>
              <a:buChar char="Ø"/>
            </a:pPr>
            <a:r>
              <a:rPr lang="en-CA" sz="2500" b="1" dirty="0" smtClean="0">
                <a:solidFill>
                  <a:schemeClr val="bg1"/>
                </a:solidFill>
              </a:rPr>
              <a:t>Loftier honour/status bestowed by God </a:t>
            </a:r>
            <a:endParaRPr lang="en-CA" sz="2500" b="1" dirty="0">
              <a:solidFill>
                <a:schemeClr val="bg1"/>
              </a:solidFill>
            </a:endParaRPr>
          </a:p>
        </p:txBody>
      </p:sp>
      <p:sp>
        <p:nvSpPr>
          <p:cNvPr id="6" name="TextBox 5"/>
          <p:cNvSpPr txBox="1"/>
          <p:nvPr/>
        </p:nvSpPr>
        <p:spPr>
          <a:xfrm>
            <a:off x="246319" y="2715766"/>
            <a:ext cx="8568952" cy="477054"/>
          </a:xfrm>
          <a:prstGeom prst="rect">
            <a:avLst/>
          </a:prstGeom>
          <a:solidFill>
            <a:srgbClr val="1E1C11">
              <a:alpha val="69804"/>
            </a:srgbClr>
          </a:solidFill>
        </p:spPr>
        <p:txBody>
          <a:bodyPr wrap="square" rtlCol="0">
            <a:spAutoFit/>
          </a:bodyPr>
          <a:lstStyle/>
          <a:p>
            <a:pPr marL="342900" indent="-342900">
              <a:buFont typeface="Wingdings" panose="05000000000000000000" pitchFamily="2" charset="2"/>
              <a:buChar char="Ø"/>
            </a:pPr>
            <a:r>
              <a:rPr lang="en-CA" sz="2500" b="1" dirty="0" smtClean="0">
                <a:solidFill>
                  <a:schemeClr val="bg1"/>
                </a:solidFill>
              </a:rPr>
              <a:t>Kingdom of God dining etiquette in response to God’s mercy</a:t>
            </a:r>
            <a:endParaRPr lang="en-CA" sz="2500" b="1" dirty="0">
              <a:solidFill>
                <a:schemeClr val="bg1"/>
              </a:solidFill>
            </a:endParaRPr>
          </a:p>
        </p:txBody>
      </p:sp>
      <p:sp>
        <p:nvSpPr>
          <p:cNvPr id="7" name="TextBox 6"/>
          <p:cNvSpPr txBox="1"/>
          <p:nvPr/>
        </p:nvSpPr>
        <p:spPr>
          <a:xfrm>
            <a:off x="238316" y="3192820"/>
            <a:ext cx="8568952" cy="477054"/>
          </a:xfrm>
          <a:prstGeom prst="rect">
            <a:avLst/>
          </a:prstGeom>
          <a:solidFill>
            <a:srgbClr val="1E1C11">
              <a:alpha val="69804"/>
            </a:srgbClr>
          </a:solidFill>
        </p:spPr>
        <p:txBody>
          <a:bodyPr wrap="square" rtlCol="0">
            <a:spAutoFit/>
          </a:bodyPr>
          <a:lstStyle/>
          <a:p>
            <a:pPr marL="342900" indent="-342900">
              <a:buFont typeface="Wingdings" panose="05000000000000000000" pitchFamily="2" charset="2"/>
              <a:buChar char="Ø"/>
            </a:pPr>
            <a:r>
              <a:rPr lang="en-CA" sz="2500" b="1" dirty="0" smtClean="0">
                <a:solidFill>
                  <a:schemeClr val="bg1"/>
                </a:solidFill>
              </a:rPr>
              <a:t>Invitation of those without any </a:t>
            </a:r>
            <a:r>
              <a:rPr lang="en-CA" sz="2500" b="1" dirty="0" smtClean="0">
                <a:solidFill>
                  <a:srgbClr val="FFC000"/>
                </a:solidFill>
              </a:rPr>
              <a:t>social currency </a:t>
            </a:r>
            <a:endParaRPr lang="en-CA" sz="2500" b="1" dirty="0">
              <a:solidFill>
                <a:srgbClr val="FFC000"/>
              </a:solidFill>
            </a:endParaRPr>
          </a:p>
        </p:txBody>
      </p:sp>
      <p:sp>
        <p:nvSpPr>
          <p:cNvPr id="8" name="TextBox 7"/>
          <p:cNvSpPr txBox="1"/>
          <p:nvPr/>
        </p:nvSpPr>
        <p:spPr>
          <a:xfrm>
            <a:off x="252368" y="3669874"/>
            <a:ext cx="8568952" cy="477054"/>
          </a:xfrm>
          <a:prstGeom prst="rect">
            <a:avLst/>
          </a:prstGeom>
          <a:solidFill>
            <a:srgbClr val="1E1C11">
              <a:alpha val="69804"/>
            </a:srgbClr>
          </a:solidFill>
        </p:spPr>
        <p:txBody>
          <a:bodyPr wrap="square" rtlCol="0">
            <a:spAutoFit/>
          </a:bodyPr>
          <a:lstStyle/>
          <a:p>
            <a:pPr marL="342900" indent="-342900">
              <a:buFont typeface="Wingdings" panose="05000000000000000000" pitchFamily="2" charset="2"/>
              <a:buChar char="Ø"/>
            </a:pPr>
            <a:r>
              <a:rPr lang="en-CA" sz="2500" b="1" dirty="0" smtClean="0">
                <a:solidFill>
                  <a:schemeClr val="bg1"/>
                </a:solidFill>
              </a:rPr>
              <a:t>Abandonment of seeking honour from men to fulfill mission </a:t>
            </a:r>
            <a:endParaRPr lang="en-CA" sz="2500" b="1" dirty="0">
              <a:solidFill>
                <a:schemeClr val="bg1"/>
              </a:solidFill>
            </a:endParaRPr>
          </a:p>
        </p:txBody>
      </p:sp>
    </p:spTree>
    <p:extLst>
      <p:ext uri="{BB962C8B-B14F-4D97-AF65-F5344CB8AC3E}">
        <p14:creationId xmlns:p14="http://schemas.microsoft.com/office/powerpoint/2010/main" xmlns="" val="1313732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of banquet"/>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73" b="110"/>
          <a:stretch/>
        </p:blipFill>
        <p:spPr bwMode="auto">
          <a:xfrm>
            <a:off x="-1" y="-12576"/>
            <a:ext cx="9144001" cy="517661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79512" y="123478"/>
            <a:ext cx="8784976" cy="477054"/>
          </a:xfrm>
          <a:prstGeom prst="rect">
            <a:avLst/>
          </a:prstGeom>
          <a:solidFill>
            <a:srgbClr val="1E1C11">
              <a:alpha val="69804"/>
            </a:srgbClr>
          </a:solidFill>
        </p:spPr>
        <p:txBody>
          <a:bodyPr wrap="square" rtlCol="0">
            <a:spAutoFit/>
          </a:bodyPr>
          <a:lstStyle/>
          <a:p>
            <a:r>
              <a:rPr lang="en-CA" sz="2500" b="1" dirty="0" smtClean="0">
                <a:solidFill>
                  <a:srgbClr val="EEECE1"/>
                </a:solidFill>
                <a:effectLst>
                  <a:outerShdw blurRad="38100" dist="38100" dir="2700000" algn="tl">
                    <a:srgbClr val="000000">
                      <a:alpha val="43137"/>
                    </a:srgbClr>
                  </a:outerShdw>
                </a:effectLst>
              </a:rPr>
              <a:t>2. </a:t>
            </a:r>
            <a:r>
              <a:rPr lang="en-CA" sz="2500" b="1" dirty="0">
                <a:solidFill>
                  <a:srgbClr val="EEECE1"/>
                </a:solidFill>
                <a:effectLst>
                  <a:outerShdw blurRad="38100" dist="38100" dir="2700000" algn="tl">
                    <a:srgbClr val="000000">
                      <a:alpha val="43137"/>
                    </a:srgbClr>
                  </a:outerShdw>
                </a:effectLst>
              </a:rPr>
              <a:t> </a:t>
            </a:r>
            <a:r>
              <a:rPr lang="en-CA" sz="2500" b="1" dirty="0" smtClean="0">
                <a:solidFill>
                  <a:srgbClr val="EEECE1"/>
                </a:solidFill>
                <a:effectLst>
                  <a:outerShdw blurRad="38100" dist="38100" dir="2700000" algn="tl">
                    <a:srgbClr val="000000">
                      <a:alpha val="43137"/>
                    </a:srgbClr>
                  </a:outerShdw>
                </a:effectLst>
              </a:rPr>
              <a:t>Status </a:t>
            </a:r>
            <a:r>
              <a:rPr lang="en-CA" sz="2500" b="1" dirty="0">
                <a:solidFill>
                  <a:srgbClr val="EEECE1"/>
                </a:solidFill>
                <a:effectLst>
                  <a:outerShdw blurRad="38100" dist="38100" dir="2700000" algn="tl">
                    <a:srgbClr val="000000">
                      <a:alpha val="43137"/>
                    </a:srgbClr>
                  </a:outerShdw>
                </a:effectLst>
              </a:rPr>
              <a:t>Promotion VS </a:t>
            </a:r>
            <a:r>
              <a:rPr lang="en-CA" sz="2500" b="1" dirty="0" smtClean="0">
                <a:solidFill>
                  <a:srgbClr val="EEECE1"/>
                </a:solidFill>
                <a:effectLst>
                  <a:outerShdw blurRad="38100" dist="38100" dir="2700000" algn="tl">
                    <a:srgbClr val="000000">
                      <a:alpha val="43137"/>
                    </a:srgbClr>
                  </a:outerShdw>
                </a:effectLst>
              </a:rPr>
              <a:t>7-14</a:t>
            </a:r>
            <a:endParaRPr lang="en-CA" sz="2500" b="1" dirty="0">
              <a:solidFill>
                <a:srgbClr val="EEECE1"/>
              </a:solidFill>
              <a:effectLst>
                <a:outerShdw blurRad="38100" dist="38100" dir="2700000" algn="tl">
                  <a:srgbClr val="000000">
                    <a:alpha val="43137"/>
                  </a:srgbClr>
                </a:outerShdw>
              </a:effectLst>
            </a:endParaRPr>
          </a:p>
        </p:txBody>
      </p:sp>
      <p:sp>
        <p:nvSpPr>
          <p:cNvPr id="4" name="TextBox 3"/>
          <p:cNvSpPr txBox="1"/>
          <p:nvPr/>
        </p:nvSpPr>
        <p:spPr>
          <a:xfrm>
            <a:off x="191593" y="627534"/>
            <a:ext cx="8784976" cy="1631216"/>
          </a:xfrm>
          <a:prstGeom prst="rect">
            <a:avLst/>
          </a:prstGeom>
          <a:solidFill>
            <a:srgbClr val="1E1C11">
              <a:alpha val="69804"/>
            </a:srgbClr>
          </a:solidFill>
          <a:ln>
            <a:solidFill>
              <a:srgbClr val="FFC000"/>
            </a:solidFill>
          </a:ln>
        </p:spPr>
        <p:txBody>
          <a:bodyPr wrap="square" rtlCol="0">
            <a:spAutoFit/>
          </a:bodyPr>
          <a:lstStyle/>
          <a:p>
            <a:r>
              <a:rPr lang="en-CA" sz="2500" b="1" dirty="0">
                <a:solidFill>
                  <a:srgbClr val="EEECE1"/>
                </a:solidFill>
                <a:effectLst>
                  <a:outerShdw blurRad="38100" dist="38100" dir="2700000" algn="tl">
                    <a:srgbClr val="000000">
                      <a:alpha val="43137"/>
                    </a:srgbClr>
                  </a:outerShdw>
                </a:effectLst>
              </a:rPr>
              <a:t>Jesus taught the posturing Pharisees that heavenly honour awaits those who, in response to the good news, abandon seeking worldly status to become socially inclusive (for the Gospel’s sake). </a:t>
            </a:r>
          </a:p>
        </p:txBody>
      </p:sp>
      <p:sp>
        <p:nvSpPr>
          <p:cNvPr id="8" name="TextBox 7"/>
          <p:cNvSpPr txBox="1"/>
          <p:nvPr/>
        </p:nvSpPr>
        <p:spPr>
          <a:xfrm>
            <a:off x="179512" y="3053448"/>
            <a:ext cx="8784976" cy="1246495"/>
          </a:xfrm>
          <a:prstGeom prst="rect">
            <a:avLst/>
          </a:prstGeom>
          <a:solidFill>
            <a:srgbClr val="1E1C11">
              <a:alpha val="69804"/>
            </a:srgbClr>
          </a:solidFill>
          <a:ln>
            <a:solidFill>
              <a:srgbClr val="0070C0"/>
            </a:solidFill>
          </a:ln>
        </p:spPr>
        <p:txBody>
          <a:bodyPr wrap="square" rtlCol="0">
            <a:spAutoFit/>
          </a:bodyPr>
          <a:lstStyle/>
          <a:p>
            <a:r>
              <a:rPr lang="en-CA" sz="2500" b="1" dirty="0">
                <a:solidFill>
                  <a:srgbClr val="EEECE1"/>
                </a:solidFill>
                <a:effectLst>
                  <a:outerShdw blurRad="38100" dist="38100" dir="2700000" algn="tl">
                    <a:srgbClr val="000000">
                      <a:alpha val="43137"/>
                    </a:srgbClr>
                  </a:outerShdw>
                </a:effectLst>
              </a:rPr>
              <a:t>Jesus’ disciples abandon divisive social posturing to actively engage with those who have no social currency knowing God will bestow a much loftier enduring </a:t>
            </a:r>
            <a:r>
              <a:rPr lang="en-CA" sz="2500" b="1" dirty="0" smtClean="0">
                <a:solidFill>
                  <a:srgbClr val="EEECE1"/>
                </a:solidFill>
                <a:effectLst>
                  <a:outerShdw blurRad="38100" dist="38100" dir="2700000" algn="tl">
                    <a:srgbClr val="000000">
                      <a:alpha val="43137"/>
                    </a:srgbClr>
                  </a:outerShdw>
                </a:effectLst>
              </a:rPr>
              <a:t>honour. </a:t>
            </a:r>
            <a:endParaRPr lang="en-CA" sz="2500" b="1" dirty="0">
              <a:solidFill>
                <a:srgbClr val="EEECE1"/>
              </a:solidFill>
              <a:effectLst>
                <a:outerShdw blurRad="38100" dist="38100" dir="2700000" algn="tl">
                  <a:srgbClr val="000000">
                    <a:alpha val="43137"/>
                  </a:srgbClr>
                </a:outerShdw>
              </a:effectLst>
            </a:endParaRPr>
          </a:p>
        </p:txBody>
      </p:sp>
      <p:sp>
        <p:nvSpPr>
          <p:cNvPr id="7" name="TextBox 6"/>
          <p:cNvSpPr txBox="1"/>
          <p:nvPr/>
        </p:nvSpPr>
        <p:spPr>
          <a:xfrm>
            <a:off x="179512" y="2499742"/>
            <a:ext cx="8782518" cy="477054"/>
          </a:xfrm>
          <a:prstGeom prst="rect">
            <a:avLst/>
          </a:prstGeom>
          <a:solidFill>
            <a:srgbClr val="1E1C11">
              <a:alpha val="69804"/>
            </a:srgbClr>
          </a:solidFill>
        </p:spPr>
        <p:txBody>
          <a:bodyPr wrap="square" rtlCol="0">
            <a:spAutoFit/>
          </a:bodyPr>
          <a:lstStyle/>
          <a:p>
            <a:pPr marL="342900" indent="-342900">
              <a:buFont typeface="Wingdings" panose="05000000000000000000" pitchFamily="2" charset="2"/>
              <a:buChar char="Ø"/>
            </a:pPr>
            <a:r>
              <a:rPr lang="en-CA" sz="2500" b="1" dirty="0" smtClean="0">
                <a:solidFill>
                  <a:schemeClr val="bg1"/>
                </a:solidFill>
              </a:rPr>
              <a:t>Pattern for disciple-making </a:t>
            </a:r>
            <a:endParaRPr lang="en-CA" sz="2500" b="1" dirty="0">
              <a:solidFill>
                <a:schemeClr val="bg1"/>
              </a:solidFill>
            </a:endParaRPr>
          </a:p>
        </p:txBody>
      </p:sp>
    </p:spTree>
    <p:extLst>
      <p:ext uri="{BB962C8B-B14F-4D97-AF65-F5344CB8AC3E}">
        <p14:creationId xmlns:p14="http://schemas.microsoft.com/office/powerpoint/2010/main" xmlns="" val="30886848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of banquet"/>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73" b="110"/>
          <a:stretch/>
        </p:blipFill>
        <p:spPr bwMode="auto">
          <a:xfrm>
            <a:off x="-1" y="-12576"/>
            <a:ext cx="9144001" cy="517661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208752" y="411511"/>
            <a:ext cx="8784976" cy="1246495"/>
          </a:xfrm>
          <a:prstGeom prst="rect">
            <a:avLst/>
          </a:prstGeom>
          <a:solidFill>
            <a:srgbClr val="1E1C11">
              <a:alpha val="69804"/>
            </a:srgbClr>
          </a:solidFill>
          <a:ln>
            <a:noFill/>
          </a:ln>
        </p:spPr>
        <p:txBody>
          <a:bodyPr wrap="square" rtlCol="0">
            <a:spAutoFit/>
          </a:bodyPr>
          <a:lstStyle/>
          <a:p>
            <a:r>
              <a:rPr lang="en-CA" sz="2500" b="1" dirty="0" smtClean="0">
                <a:solidFill>
                  <a:srgbClr val="EEECE1"/>
                </a:solidFill>
                <a:effectLst>
                  <a:outerShdw blurRad="38100" dist="38100" dir="2700000" algn="tl">
                    <a:srgbClr val="000000">
                      <a:alpha val="43137"/>
                    </a:srgbClr>
                  </a:outerShdw>
                </a:effectLst>
              </a:rPr>
              <a:t>Who </a:t>
            </a:r>
            <a:r>
              <a:rPr lang="en-CA" sz="2500" b="1" dirty="0">
                <a:solidFill>
                  <a:srgbClr val="EEECE1"/>
                </a:solidFill>
                <a:effectLst>
                  <a:outerShdw blurRad="38100" dist="38100" dir="2700000" algn="tl">
                    <a:srgbClr val="000000">
                      <a:alpha val="43137"/>
                    </a:srgbClr>
                  </a:outerShdw>
                </a:effectLst>
              </a:rPr>
              <a:t>in the community around this church has little social currency that we could be proactively engaging for the Gospel’s </a:t>
            </a:r>
            <a:r>
              <a:rPr lang="en-CA" sz="2500" b="1" dirty="0" smtClean="0">
                <a:solidFill>
                  <a:srgbClr val="EEECE1"/>
                </a:solidFill>
                <a:effectLst>
                  <a:outerShdw blurRad="38100" dist="38100" dir="2700000" algn="tl">
                    <a:srgbClr val="000000">
                      <a:alpha val="43137"/>
                    </a:srgbClr>
                  </a:outerShdw>
                </a:effectLst>
              </a:rPr>
              <a:t>sake?  </a:t>
            </a:r>
            <a:endParaRPr lang="en-CA" sz="2500" b="1" dirty="0">
              <a:solidFill>
                <a:srgbClr val="EEECE1"/>
              </a:solidFill>
              <a:effectLst>
                <a:outerShdw blurRad="38100" dist="38100" dir="2700000" algn="tl">
                  <a:srgbClr val="000000">
                    <a:alpha val="43137"/>
                  </a:srgbClr>
                </a:outerShdw>
              </a:effectLst>
            </a:endParaRPr>
          </a:p>
        </p:txBody>
      </p:sp>
      <p:sp>
        <p:nvSpPr>
          <p:cNvPr id="4" name="TextBox 3"/>
          <p:cNvSpPr txBox="1"/>
          <p:nvPr/>
        </p:nvSpPr>
        <p:spPr>
          <a:xfrm>
            <a:off x="179511" y="2098677"/>
            <a:ext cx="8784976" cy="477054"/>
          </a:xfrm>
          <a:prstGeom prst="rect">
            <a:avLst/>
          </a:prstGeom>
          <a:solidFill>
            <a:srgbClr val="1E1C11">
              <a:alpha val="69804"/>
            </a:srgbClr>
          </a:solidFill>
          <a:ln>
            <a:noFill/>
          </a:ln>
        </p:spPr>
        <p:txBody>
          <a:bodyPr wrap="square" rtlCol="0">
            <a:spAutoFit/>
          </a:bodyPr>
          <a:lstStyle/>
          <a:p>
            <a:r>
              <a:rPr lang="en-CA" sz="2500" b="1" dirty="0" smtClean="0">
                <a:solidFill>
                  <a:srgbClr val="EEECE1"/>
                </a:solidFill>
                <a:effectLst>
                  <a:outerShdw blurRad="38100" dist="38100" dir="2700000" algn="tl">
                    <a:srgbClr val="000000">
                      <a:alpha val="43137"/>
                    </a:srgbClr>
                  </a:outerShdw>
                </a:effectLst>
              </a:rPr>
              <a:t>What about those who have social currency?</a:t>
            </a:r>
            <a:endParaRPr lang="en-CA" sz="2500" b="1" dirty="0">
              <a:solidFill>
                <a:srgbClr val="EEECE1"/>
              </a:solidFill>
              <a:effectLst>
                <a:outerShdw blurRad="38100" dist="38100" dir="2700000" algn="tl">
                  <a:srgbClr val="000000">
                    <a:alpha val="43137"/>
                  </a:srgbClr>
                </a:outerShdw>
              </a:effectLst>
            </a:endParaRPr>
          </a:p>
        </p:txBody>
      </p:sp>
      <p:sp>
        <p:nvSpPr>
          <p:cNvPr id="5" name="TextBox 4"/>
          <p:cNvSpPr txBox="1"/>
          <p:nvPr/>
        </p:nvSpPr>
        <p:spPr>
          <a:xfrm>
            <a:off x="199450" y="2931790"/>
            <a:ext cx="8784976" cy="1246495"/>
          </a:xfrm>
          <a:prstGeom prst="rect">
            <a:avLst/>
          </a:prstGeom>
          <a:solidFill>
            <a:srgbClr val="1E1C11">
              <a:alpha val="69804"/>
            </a:srgbClr>
          </a:solidFill>
          <a:ln>
            <a:noFill/>
          </a:ln>
        </p:spPr>
        <p:txBody>
          <a:bodyPr wrap="square" rtlCol="0">
            <a:spAutoFit/>
          </a:bodyPr>
          <a:lstStyle/>
          <a:p>
            <a:r>
              <a:rPr lang="en-CA" sz="2500" b="1" dirty="0">
                <a:solidFill>
                  <a:srgbClr val="EEECE1"/>
                </a:solidFill>
                <a:effectLst>
                  <a:outerShdw blurRad="38100" dist="38100" dir="2700000" algn="tl">
                    <a:srgbClr val="000000">
                      <a:alpha val="43137"/>
                    </a:srgbClr>
                  </a:outerShdw>
                </a:effectLst>
              </a:rPr>
              <a:t>2 Peter 3:9 The Lord is not slow in keeping his promise, as some understand slowness. Instead he is patient with you, not wanting anyone to perish, but everyone to come to repentance</a:t>
            </a:r>
            <a:r>
              <a:rPr lang="en-CA" sz="2500" b="1" dirty="0" smtClean="0">
                <a:solidFill>
                  <a:srgbClr val="EEECE1"/>
                </a:solidFill>
                <a:effectLst>
                  <a:outerShdw blurRad="38100" dist="38100" dir="2700000" algn="tl">
                    <a:srgbClr val="000000">
                      <a:alpha val="43137"/>
                    </a:srgbClr>
                  </a:outerShdw>
                </a:effectLst>
              </a:rPr>
              <a:t>. </a:t>
            </a:r>
            <a:endParaRPr lang="en-CA" sz="2500" b="1" dirty="0">
              <a:solidFill>
                <a:srgbClr val="EEECE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4612248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of banquet"/>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73" b="110"/>
          <a:stretch/>
        </p:blipFill>
        <p:spPr bwMode="auto">
          <a:xfrm>
            <a:off x="-1" y="-12576"/>
            <a:ext cx="9144001" cy="517661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79512" y="123478"/>
            <a:ext cx="8784976" cy="477054"/>
          </a:xfrm>
          <a:prstGeom prst="rect">
            <a:avLst/>
          </a:prstGeom>
          <a:solidFill>
            <a:srgbClr val="1E1C11">
              <a:alpha val="69804"/>
            </a:srgbClr>
          </a:solidFill>
        </p:spPr>
        <p:txBody>
          <a:bodyPr wrap="square" rtlCol="0">
            <a:spAutoFit/>
          </a:bodyPr>
          <a:lstStyle/>
          <a:p>
            <a:r>
              <a:rPr lang="en-CA" sz="2500" b="1" dirty="0" smtClean="0">
                <a:solidFill>
                  <a:srgbClr val="EEECE1"/>
                </a:solidFill>
                <a:effectLst>
                  <a:outerShdw blurRad="38100" dist="38100" dir="2700000" algn="tl">
                    <a:srgbClr val="000000">
                      <a:alpha val="43137"/>
                    </a:srgbClr>
                  </a:outerShdw>
                </a:effectLst>
              </a:rPr>
              <a:t>2. </a:t>
            </a:r>
            <a:r>
              <a:rPr lang="en-CA" sz="2500" b="1" dirty="0">
                <a:solidFill>
                  <a:srgbClr val="EEECE1"/>
                </a:solidFill>
                <a:effectLst>
                  <a:outerShdw blurRad="38100" dist="38100" dir="2700000" algn="tl">
                    <a:srgbClr val="000000">
                      <a:alpha val="43137"/>
                    </a:srgbClr>
                  </a:outerShdw>
                </a:effectLst>
              </a:rPr>
              <a:t> </a:t>
            </a:r>
            <a:r>
              <a:rPr lang="en-CA" sz="2500" b="1" dirty="0" smtClean="0">
                <a:solidFill>
                  <a:srgbClr val="EEECE1"/>
                </a:solidFill>
                <a:effectLst>
                  <a:outerShdw blurRad="38100" dist="38100" dir="2700000" algn="tl">
                    <a:srgbClr val="000000">
                      <a:alpha val="43137"/>
                    </a:srgbClr>
                  </a:outerShdw>
                </a:effectLst>
              </a:rPr>
              <a:t>Status </a:t>
            </a:r>
            <a:r>
              <a:rPr lang="en-CA" sz="2500" b="1" dirty="0">
                <a:solidFill>
                  <a:srgbClr val="EEECE1"/>
                </a:solidFill>
                <a:effectLst>
                  <a:outerShdw blurRad="38100" dist="38100" dir="2700000" algn="tl">
                    <a:srgbClr val="000000">
                      <a:alpha val="43137"/>
                    </a:srgbClr>
                  </a:outerShdw>
                </a:effectLst>
              </a:rPr>
              <a:t>Promotion VS </a:t>
            </a:r>
            <a:r>
              <a:rPr lang="en-CA" sz="2500" b="1" dirty="0" smtClean="0">
                <a:solidFill>
                  <a:srgbClr val="EEECE1"/>
                </a:solidFill>
                <a:effectLst>
                  <a:outerShdw blurRad="38100" dist="38100" dir="2700000" algn="tl">
                    <a:srgbClr val="000000">
                      <a:alpha val="43137"/>
                    </a:srgbClr>
                  </a:outerShdw>
                </a:effectLst>
              </a:rPr>
              <a:t>7-14</a:t>
            </a:r>
            <a:endParaRPr lang="en-CA" sz="2500" b="1" dirty="0">
              <a:solidFill>
                <a:srgbClr val="EEECE1"/>
              </a:solidFill>
              <a:effectLst>
                <a:outerShdw blurRad="38100" dist="38100" dir="2700000" algn="tl">
                  <a:srgbClr val="000000">
                    <a:alpha val="43137"/>
                  </a:srgbClr>
                </a:outerShdw>
              </a:effectLst>
            </a:endParaRPr>
          </a:p>
        </p:txBody>
      </p:sp>
      <p:sp>
        <p:nvSpPr>
          <p:cNvPr id="4" name="TextBox 3"/>
          <p:cNvSpPr txBox="1"/>
          <p:nvPr/>
        </p:nvSpPr>
        <p:spPr>
          <a:xfrm>
            <a:off x="191593" y="627534"/>
            <a:ext cx="8784976" cy="1631216"/>
          </a:xfrm>
          <a:prstGeom prst="rect">
            <a:avLst/>
          </a:prstGeom>
          <a:solidFill>
            <a:srgbClr val="1E1C11">
              <a:alpha val="69804"/>
            </a:srgbClr>
          </a:solidFill>
          <a:ln>
            <a:solidFill>
              <a:srgbClr val="FFC000"/>
            </a:solidFill>
          </a:ln>
        </p:spPr>
        <p:txBody>
          <a:bodyPr wrap="square" rtlCol="0">
            <a:spAutoFit/>
          </a:bodyPr>
          <a:lstStyle/>
          <a:p>
            <a:r>
              <a:rPr lang="en-CA" sz="2500" b="1" dirty="0">
                <a:solidFill>
                  <a:srgbClr val="EEECE1"/>
                </a:solidFill>
                <a:effectLst>
                  <a:outerShdw blurRad="38100" dist="38100" dir="2700000" algn="tl">
                    <a:srgbClr val="000000">
                      <a:alpha val="43137"/>
                    </a:srgbClr>
                  </a:outerShdw>
                </a:effectLst>
              </a:rPr>
              <a:t>Jesus taught the posturing Pharisees that heavenly honour awaits those who, in response to the good news, abandon seeking worldly status to become socially inclusive (for the Gospel’s sake). </a:t>
            </a:r>
          </a:p>
        </p:txBody>
      </p:sp>
      <p:sp>
        <p:nvSpPr>
          <p:cNvPr id="6" name="TextBox 5"/>
          <p:cNvSpPr txBox="1"/>
          <p:nvPr/>
        </p:nvSpPr>
        <p:spPr>
          <a:xfrm>
            <a:off x="181970" y="2355726"/>
            <a:ext cx="8782518" cy="861774"/>
          </a:xfrm>
          <a:prstGeom prst="rect">
            <a:avLst/>
          </a:prstGeom>
          <a:solidFill>
            <a:srgbClr val="1E1C11">
              <a:alpha val="69804"/>
            </a:srgbClr>
          </a:solidFill>
        </p:spPr>
        <p:txBody>
          <a:bodyPr wrap="square" rtlCol="0">
            <a:spAutoFit/>
          </a:bodyPr>
          <a:lstStyle/>
          <a:p>
            <a:pPr marL="342900" indent="-342900">
              <a:buFont typeface="Wingdings" panose="05000000000000000000" pitchFamily="2" charset="2"/>
              <a:buChar char="Ø"/>
            </a:pPr>
            <a:r>
              <a:rPr lang="en-CA" sz="2500" b="1" dirty="0" smtClean="0">
                <a:solidFill>
                  <a:schemeClr val="bg1"/>
                </a:solidFill>
              </a:rPr>
              <a:t>Pursuit </a:t>
            </a:r>
            <a:r>
              <a:rPr lang="en-CA" sz="2500" b="1" dirty="0">
                <a:solidFill>
                  <a:schemeClr val="bg1"/>
                </a:solidFill>
              </a:rPr>
              <a:t>of </a:t>
            </a:r>
            <a:r>
              <a:rPr lang="en-CA" sz="2500" b="1" dirty="0" smtClean="0">
                <a:solidFill>
                  <a:schemeClr val="bg1"/>
                </a:solidFill>
              </a:rPr>
              <a:t>worldly </a:t>
            </a:r>
            <a:r>
              <a:rPr lang="en-CA" sz="2500" b="1" dirty="0">
                <a:solidFill>
                  <a:schemeClr val="bg1"/>
                </a:solidFill>
              </a:rPr>
              <a:t>status </a:t>
            </a:r>
            <a:r>
              <a:rPr lang="en-CA" sz="2500" b="1" dirty="0" smtClean="0">
                <a:solidFill>
                  <a:schemeClr val="bg1"/>
                </a:solidFill>
              </a:rPr>
              <a:t>keeps people from finding the Narrow door</a:t>
            </a:r>
            <a:endParaRPr lang="en-CA" sz="2500" b="1" dirty="0">
              <a:solidFill>
                <a:schemeClr val="bg1"/>
              </a:solidFill>
            </a:endParaRPr>
          </a:p>
        </p:txBody>
      </p:sp>
      <p:sp>
        <p:nvSpPr>
          <p:cNvPr id="7" name="TextBox 6"/>
          <p:cNvSpPr txBox="1"/>
          <p:nvPr/>
        </p:nvSpPr>
        <p:spPr>
          <a:xfrm>
            <a:off x="179512" y="3219822"/>
            <a:ext cx="8782518" cy="477054"/>
          </a:xfrm>
          <a:prstGeom prst="rect">
            <a:avLst/>
          </a:prstGeom>
          <a:solidFill>
            <a:srgbClr val="1E1C11">
              <a:alpha val="69804"/>
            </a:srgbClr>
          </a:solidFill>
        </p:spPr>
        <p:txBody>
          <a:bodyPr wrap="square" rtlCol="0">
            <a:spAutoFit/>
          </a:bodyPr>
          <a:lstStyle/>
          <a:p>
            <a:pPr marL="342900" indent="-342900">
              <a:buFont typeface="Wingdings" panose="05000000000000000000" pitchFamily="2" charset="2"/>
              <a:buChar char="Ø"/>
            </a:pPr>
            <a:r>
              <a:rPr lang="en-CA" sz="2500" b="1" dirty="0" smtClean="0">
                <a:solidFill>
                  <a:schemeClr val="bg1"/>
                </a:solidFill>
              </a:rPr>
              <a:t>Invite people to abandon posturing </a:t>
            </a:r>
            <a:r>
              <a:rPr lang="en-CA" sz="2500" b="1" dirty="0" smtClean="0">
                <a:solidFill>
                  <a:schemeClr val="bg1"/>
                </a:solidFill>
                <a:effectLst>
                  <a:outerShdw blurRad="38100" dist="38100" dir="2700000" algn="tl">
                    <a:srgbClr val="000000">
                      <a:alpha val="43137"/>
                    </a:srgbClr>
                  </a:outerShdw>
                </a:effectLst>
              </a:rPr>
              <a:t>f</a:t>
            </a:r>
            <a:r>
              <a:rPr lang="en-CA" sz="2500" b="1" dirty="0" smtClean="0">
                <a:solidFill>
                  <a:schemeClr val="bg1"/>
                </a:solidFill>
              </a:rPr>
              <a:t>or worldly status</a:t>
            </a:r>
            <a:endParaRPr lang="en-CA" sz="2500" b="1" dirty="0">
              <a:solidFill>
                <a:schemeClr val="bg1"/>
              </a:solidFill>
            </a:endParaRPr>
          </a:p>
        </p:txBody>
      </p:sp>
    </p:spTree>
    <p:extLst>
      <p:ext uri="{BB962C8B-B14F-4D97-AF65-F5344CB8AC3E}">
        <p14:creationId xmlns:p14="http://schemas.microsoft.com/office/powerpoint/2010/main" xmlns="" val="31656283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of banquet"/>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73" b="110"/>
          <a:stretch/>
        </p:blipFill>
        <p:spPr bwMode="auto">
          <a:xfrm>
            <a:off x="-1" y="-12576"/>
            <a:ext cx="9144001" cy="517661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79512" y="123478"/>
            <a:ext cx="8784976" cy="477054"/>
          </a:xfrm>
          <a:prstGeom prst="rect">
            <a:avLst/>
          </a:prstGeom>
          <a:solidFill>
            <a:srgbClr val="1E1C11">
              <a:alpha val="69804"/>
            </a:srgbClr>
          </a:solidFill>
        </p:spPr>
        <p:txBody>
          <a:bodyPr wrap="square" rtlCol="0">
            <a:spAutoFit/>
          </a:bodyPr>
          <a:lstStyle/>
          <a:p>
            <a:r>
              <a:rPr lang="en-CA" sz="2500" b="1" dirty="0" smtClean="0">
                <a:solidFill>
                  <a:srgbClr val="EEECE1"/>
                </a:solidFill>
                <a:effectLst>
                  <a:outerShdw blurRad="38100" dist="38100" dir="2700000" algn="tl">
                    <a:srgbClr val="000000">
                      <a:alpha val="43137"/>
                    </a:srgbClr>
                  </a:outerShdw>
                </a:effectLst>
              </a:rPr>
              <a:t>2. </a:t>
            </a:r>
            <a:r>
              <a:rPr lang="en-CA" sz="2500" b="1" dirty="0">
                <a:solidFill>
                  <a:srgbClr val="EEECE1"/>
                </a:solidFill>
                <a:effectLst>
                  <a:outerShdw blurRad="38100" dist="38100" dir="2700000" algn="tl">
                    <a:srgbClr val="000000">
                      <a:alpha val="43137"/>
                    </a:srgbClr>
                  </a:outerShdw>
                </a:effectLst>
              </a:rPr>
              <a:t> </a:t>
            </a:r>
            <a:r>
              <a:rPr lang="en-CA" sz="2500" b="1" dirty="0" smtClean="0">
                <a:solidFill>
                  <a:srgbClr val="EEECE1"/>
                </a:solidFill>
                <a:effectLst>
                  <a:outerShdw blurRad="38100" dist="38100" dir="2700000" algn="tl">
                    <a:srgbClr val="000000">
                      <a:alpha val="43137"/>
                    </a:srgbClr>
                  </a:outerShdw>
                </a:effectLst>
              </a:rPr>
              <a:t>Status </a:t>
            </a:r>
            <a:r>
              <a:rPr lang="en-CA" sz="2500" b="1" dirty="0">
                <a:solidFill>
                  <a:srgbClr val="EEECE1"/>
                </a:solidFill>
                <a:effectLst>
                  <a:outerShdw blurRad="38100" dist="38100" dir="2700000" algn="tl">
                    <a:srgbClr val="000000">
                      <a:alpha val="43137"/>
                    </a:srgbClr>
                  </a:outerShdw>
                </a:effectLst>
              </a:rPr>
              <a:t>Promotion VS </a:t>
            </a:r>
            <a:r>
              <a:rPr lang="en-CA" sz="2500" b="1" dirty="0" smtClean="0">
                <a:solidFill>
                  <a:srgbClr val="EEECE1"/>
                </a:solidFill>
                <a:effectLst>
                  <a:outerShdw blurRad="38100" dist="38100" dir="2700000" algn="tl">
                    <a:srgbClr val="000000">
                      <a:alpha val="43137"/>
                    </a:srgbClr>
                  </a:outerShdw>
                </a:effectLst>
              </a:rPr>
              <a:t>7-14</a:t>
            </a:r>
            <a:endParaRPr lang="en-CA" sz="2500" b="1" dirty="0">
              <a:solidFill>
                <a:srgbClr val="EEECE1"/>
              </a:solidFill>
              <a:effectLst>
                <a:outerShdw blurRad="38100" dist="38100" dir="2700000" algn="tl">
                  <a:srgbClr val="000000">
                    <a:alpha val="43137"/>
                  </a:srgbClr>
                </a:outerShdw>
              </a:effectLst>
            </a:endParaRPr>
          </a:p>
        </p:txBody>
      </p:sp>
      <p:sp>
        <p:nvSpPr>
          <p:cNvPr id="4" name="TextBox 3"/>
          <p:cNvSpPr txBox="1"/>
          <p:nvPr/>
        </p:nvSpPr>
        <p:spPr>
          <a:xfrm>
            <a:off x="191593" y="627534"/>
            <a:ext cx="8784976" cy="1631216"/>
          </a:xfrm>
          <a:prstGeom prst="rect">
            <a:avLst/>
          </a:prstGeom>
          <a:solidFill>
            <a:srgbClr val="1E1C11">
              <a:alpha val="69804"/>
            </a:srgbClr>
          </a:solidFill>
          <a:ln>
            <a:solidFill>
              <a:srgbClr val="FFC000"/>
            </a:solidFill>
          </a:ln>
        </p:spPr>
        <p:txBody>
          <a:bodyPr wrap="square" rtlCol="0">
            <a:spAutoFit/>
          </a:bodyPr>
          <a:lstStyle/>
          <a:p>
            <a:r>
              <a:rPr lang="en-CA" sz="2500" b="1" dirty="0">
                <a:solidFill>
                  <a:srgbClr val="EEECE1"/>
                </a:solidFill>
                <a:effectLst>
                  <a:outerShdw blurRad="38100" dist="38100" dir="2700000" algn="tl">
                    <a:srgbClr val="000000">
                      <a:alpha val="43137"/>
                    </a:srgbClr>
                  </a:outerShdw>
                </a:effectLst>
              </a:rPr>
              <a:t>Jesus taught the posturing Pharisees that heavenly honour awaits those who, in response to the good news, abandon seeking worldly status to become socially inclusive (for the Gospel’s sake). </a:t>
            </a:r>
          </a:p>
        </p:txBody>
      </p:sp>
      <p:sp>
        <p:nvSpPr>
          <p:cNvPr id="9" name="TextBox 8"/>
          <p:cNvSpPr txBox="1"/>
          <p:nvPr/>
        </p:nvSpPr>
        <p:spPr>
          <a:xfrm>
            <a:off x="179512" y="2427735"/>
            <a:ext cx="8784976" cy="1246495"/>
          </a:xfrm>
          <a:prstGeom prst="rect">
            <a:avLst/>
          </a:prstGeom>
          <a:solidFill>
            <a:srgbClr val="1E1C11">
              <a:alpha val="69804"/>
            </a:srgbClr>
          </a:solidFill>
          <a:ln>
            <a:solidFill>
              <a:srgbClr val="0070C0"/>
            </a:solidFill>
          </a:ln>
        </p:spPr>
        <p:txBody>
          <a:bodyPr wrap="square" rtlCol="0">
            <a:spAutoFit/>
          </a:bodyPr>
          <a:lstStyle/>
          <a:p>
            <a:r>
              <a:rPr lang="en-CA" sz="2500" b="1" dirty="0">
                <a:solidFill>
                  <a:srgbClr val="EEECE1"/>
                </a:solidFill>
                <a:effectLst>
                  <a:outerShdw blurRad="38100" dist="38100" dir="2700000" algn="tl">
                    <a:srgbClr val="000000">
                      <a:alpha val="43137"/>
                    </a:srgbClr>
                  </a:outerShdw>
                </a:effectLst>
              </a:rPr>
              <a:t>Given the opportunity, Jesus’ disciples seek to redirect those caught up in social status seeking towards seeking the loftier status God gives. </a:t>
            </a:r>
          </a:p>
        </p:txBody>
      </p:sp>
      <p:sp>
        <p:nvSpPr>
          <p:cNvPr id="8" name="TextBox 7"/>
          <p:cNvSpPr txBox="1"/>
          <p:nvPr/>
        </p:nvSpPr>
        <p:spPr>
          <a:xfrm>
            <a:off x="159518" y="3795887"/>
            <a:ext cx="8784976" cy="1246495"/>
          </a:xfrm>
          <a:prstGeom prst="rect">
            <a:avLst/>
          </a:prstGeom>
          <a:solidFill>
            <a:srgbClr val="1E1C11">
              <a:alpha val="69804"/>
            </a:srgbClr>
          </a:solidFill>
          <a:ln>
            <a:noFill/>
          </a:ln>
        </p:spPr>
        <p:txBody>
          <a:bodyPr wrap="square" rtlCol="0">
            <a:spAutoFit/>
          </a:bodyPr>
          <a:lstStyle/>
          <a:p>
            <a:r>
              <a:rPr lang="en-CA" sz="2500" b="1" dirty="0" smtClean="0">
                <a:solidFill>
                  <a:srgbClr val="EEECE1"/>
                </a:solidFill>
                <a:effectLst>
                  <a:outerShdw blurRad="38100" dist="38100" dir="2700000" algn="tl">
                    <a:srgbClr val="000000">
                      <a:alpha val="43137"/>
                    </a:srgbClr>
                  </a:outerShdw>
                </a:effectLst>
              </a:rPr>
              <a:t>After </a:t>
            </a:r>
            <a:r>
              <a:rPr lang="en-CA" sz="2500" b="1" dirty="0">
                <a:solidFill>
                  <a:srgbClr val="EEECE1"/>
                </a:solidFill>
                <a:effectLst>
                  <a:outerShdw blurRad="38100" dist="38100" dir="2700000" algn="tl">
                    <a:srgbClr val="000000">
                      <a:alpha val="43137"/>
                    </a:srgbClr>
                  </a:outerShdw>
                </a:effectLst>
              </a:rPr>
              <a:t>gaining some trust with </a:t>
            </a:r>
            <a:r>
              <a:rPr lang="en-CA" sz="2500" b="1" dirty="0" smtClean="0">
                <a:solidFill>
                  <a:srgbClr val="EEECE1"/>
                </a:solidFill>
                <a:effectLst>
                  <a:outerShdw blurRad="38100" dist="38100" dir="2700000" algn="tl">
                    <a:srgbClr val="000000">
                      <a:alpha val="43137"/>
                    </a:srgbClr>
                  </a:outerShdw>
                </a:effectLst>
              </a:rPr>
              <a:t>those caught </a:t>
            </a:r>
            <a:r>
              <a:rPr lang="en-CA" sz="2500" b="1" dirty="0">
                <a:solidFill>
                  <a:srgbClr val="EEECE1"/>
                </a:solidFill>
                <a:effectLst>
                  <a:outerShdw blurRad="38100" dist="38100" dir="2700000" algn="tl">
                    <a:srgbClr val="000000">
                      <a:alpha val="43137"/>
                    </a:srgbClr>
                  </a:outerShdw>
                </a:effectLst>
              </a:rPr>
              <a:t>up in the pursuit of worldly status, how would you challenge them to abandon that pursuit for the honour God </a:t>
            </a:r>
            <a:r>
              <a:rPr lang="en-CA" sz="2500" b="1" dirty="0" smtClean="0">
                <a:solidFill>
                  <a:srgbClr val="EEECE1"/>
                </a:solidFill>
                <a:effectLst>
                  <a:outerShdw blurRad="38100" dist="38100" dir="2700000" algn="tl">
                    <a:srgbClr val="000000">
                      <a:alpha val="43137"/>
                    </a:srgbClr>
                  </a:outerShdw>
                </a:effectLst>
              </a:rPr>
              <a:t>bestows in Christ?  </a:t>
            </a:r>
            <a:endParaRPr lang="en-CA" sz="2500" b="1" dirty="0">
              <a:solidFill>
                <a:srgbClr val="EEECE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9272408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of banquet"/>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73" b="110"/>
          <a:stretch/>
        </p:blipFill>
        <p:spPr bwMode="auto">
          <a:xfrm>
            <a:off x="-1" y="-12576"/>
            <a:ext cx="9144001" cy="517661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51520" y="483518"/>
            <a:ext cx="8640960" cy="1477328"/>
          </a:xfrm>
          <a:prstGeom prst="rect">
            <a:avLst/>
          </a:prstGeom>
          <a:solidFill>
            <a:srgbClr val="1E1C11">
              <a:alpha val="69804"/>
            </a:srgbClr>
          </a:solidFill>
        </p:spPr>
        <p:txBody>
          <a:bodyPr wrap="square" rtlCol="0">
            <a:spAutoFit/>
          </a:bodyPr>
          <a:lstStyle/>
          <a:p>
            <a:r>
              <a:rPr lang="en-CA" sz="3000" b="1" dirty="0">
                <a:solidFill>
                  <a:schemeClr val="bg1">
                    <a:lumMod val="95000"/>
                  </a:schemeClr>
                </a:solidFill>
              </a:rPr>
              <a:t>Mark 8:36 </a:t>
            </a:r>
            <a:endParaRPr lang="en-CA" sz="3000" b="1" dirty="0" smtClean="0">
              <a:solidFill>
                <a:schemeClr val="bg1">
                  <a:lumMod val="95000"/>
                </a:schemeClr>
              </a:solidFill>
            </a:endParaRPr>
          </a:p>
          <a:p>
            <a:r>
              <a:rPr lang="en-CA" sz="3000" b="1" dirty="0" smtClean="0">
                <a:solidFill>
                  <a:schemeClr val="bg1">
                    <a:lumMod val="95000"/>
                  </a:schemeClr>
                </a:solidFill>
              </a:rPr>
              <a:t>‘What </a:t>
            </a:r>
            <a:r>
              <a:rPr lang="en-CA" sz="3000" b="1" dirty="0">
                <a:solidFill>
                  <a:schemeClr val="bg1">
                    <a:lumMod val="95000"/>
                  </a:schemeClr>
                </a:solidFill>
              </a:rPr>
              <a:t>good is it for someone to gain the whole world, yet forfeit their soul</a:t>
            </a:r>
            <a:r>
              <a:rPr lang="en-CA" sz="3000" b="1" dirty="0" smtClean="0">
                <a:solidFill>
                  <a:schemeClr val="bg1">
                    <a:lumMod val="95000"/>
                  </a:schemeClr>
                </a:solidFill>
              </a:rPr>
              <a:t>?’ </a:t>
            </a:r>
            <a:endParaRPr lang="en-CA" sz="3000" b="1" dirty="0">
              <a:solidFill>
                <a:schemeClr val="bg1">
                  <a:lumMod val="95000"/>
                </a:schemeClr>
              </a:solidFill>
            </a:endParaRPr>
          </a:p>
        </p:txBody>
      </p:sp>
      <p:sp>
        <p:nvSpPr>
          <p:cNvPr id="4" name="TextBox 3"/>
          <p:cNvSpPr txBox="1"/>
          <p:nvPr/>
        </p:nvSpPr>
        <p:spPr>
          <a:xfrm>
            <a:off x="251520" y="2150648"/>
            <a:ext cx="8640960" cy="2400657"/>
          </a:xfrm>
          <a:prstGeom prst="rect">
            <a:avLst/>
          </a:prstGeom>
          <a:solidFill>
            <a:srgbClr val="1E1C11">
              <a:alpha val="69804"/>
            </a:srgbClr>
          </a:solidFill>
        </p:spPr>
        <p:txBody>
          <a:bodyPr wrap="square" rtlCol="0">
            <a:spAutoFit/>
          </a:bodyPr>
          <a:lstStyle/>
          <a:p>
            <a:r>
              <a:rPr lang="en-CA" sz="3000" b="1" dirty="0">
                <a:solidFill>
                  <a:schemeClr val="bg1">
                    <a:lumMod val="95000"/>
                  </a:schemeClr>
                </a:solidFill>
              </a:rPr>
              <a:t>1 Cor. 1:26 </a:t>
            </a:r>
            <a:endParaRPr lang="en-CA" sz="3000" b="1" dirty="0" smtClean="0">
              <a:solidFill>
                <a:schemeClr val="bg1">
                  <a:lumMod val="95000"/>
                </a:schemeClr>
              </a:solidFill>
            </a:endParaRPr>
          </a:p>
          <a:p>
            <a:r>
              <a:rPr lang="en-CA" sz="3000" b="1" dirty="0" smtClean="0">
                <a:solidFill>
                  <a:schemeClr val="bg1">
                    <a:lumMod val="95000"/>
                  </a:schemeClr>
                </a:solidFill>
              </a:rPr>
              <a:t>Brothers </a:t>
            </a:r>
            <a:r>
              <a:rPr lang="en-CA" sz="3000" b="1" dirty="0">
                <a:solidFill>
                  <a:schemeClr val="bg1">
                    <a:lumMod val="95000"/>
                  </a:schemeClr>
                </a:solidFill>
              </a:rPr>
              <a:t>and sisters, think of what you were when you were called. Not many of you were wise by human standards; not many were influential; not many were of noble birth</a:t>
            </a:r>
            <a:r>
              <a:rPr lang="en-CA" sz="3000" b="1" dirty="0" smtClean="0">
                <a:solidFill>
                  <a:schemeClr val="bg1">
                    <a:lumMod val="95000"/>
                  </a:schemeClr>
                </a:solidFill>
              </a:rPr>
              <a:t>. </a:t>
            </a:r>
            <a:endParaRPr lang="en-CA" sz="3000" b="1" dirty="0">
              <a:solidFill>
                <a:schemeClr val="bg1">
                  <a:lumMod val="95000"/>
                </a:schemeClr>
              </a:solidFill>
            </a:endParaRPr>
          </a:p>
        </p:txBody>
      </p:sp>
    </p:spTree>
    <p:extLst>
      <p:ext uri="{BB962C8B-B14F-4D97-AF65-F5344CB8AC3E}">
        <p14:creationId xmlns:p14="http://schemas.microsoft.com/office/powerpoint/2010/main" xmlns="" val="510626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784"/>
          <a:stretch/>
        </p:blipFill>
        <p:spPr bwMode="auto">
          <a:xfrm>
            <a:off x="4211960" y="194259"/>
            <a:ext cx="4104670" cy="482576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215634" y="1083645"/>
            <a:ext cx="3636285" cy="3293209"/>
          </a:xfrm>
          <a:prstGeom prst="rect">
            <a:avLst/>
          </a:prstGeom>
          <a:noFill/>
        </p:spPr>
        <p:txBody>
          <a:bodyPr wrap="square" rtlCol="0">
            <a:spAutoFit/>
          </a:bodyPr>
          <a:lstStyle/>
          <a:p>
            <a:r>
              <a:rPr lang="en-CA" sz="2600" b="1" dirty="0"/>
              <a:t>Matthew 19:24 </a:t>
            </a:r>
          </a:p>
          <a:p>
            <a:r>
              <a:rPr lang="en-CA" sz="2600" b="1" dirty="0" smtClean="0"/>
              <a:t>‘Again </a:t>
            </a:r>
            <a:r>
              <a:rPr lang="en-CA" sz="2600" b="1" dirty="0"/>
              <a:t>I tell you, it is easier for a camel to go through the eye of a needle than for someone who is rich to enter the kingdom of God.’</a:t>
            </a:r>
          </a:p>
        </p:txBody>
      </p:sp>
    </p:spTree>
    <p:extLst>
      <p:ext uri="{BB962C8B-B14F-4D97-AF65-F5344CB8AC3E}">
        <p14:creationId xmlns:p14="http://schemas.microsoft.com/office/powerpoint/2010/main" xmlns="" val="21130645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of banquet"/>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73" b="110"/>
          <a:stretch/>
        </p:blipFill>
        <p:spPr bwMode="auto">
          <a:xfrm>
            <a:off x="-1" y="-12576"/>
            <a:ext cx="9144001" cy="51766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467374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of banquet"/>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110"/>
          <a:stretch/>
        </p:blipFill>
        <p:spPr bwMode="auto">
          <a:xfrm>
            <a:off x="545" y="-92545"/>
            <a:ext cx="9143457" cy="523604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30671" y="-20538"/>
            <a:ext cx="8712968" cy="5093702"/>
          </a:xfrm>
          <a:prstGeom prst="rect">
            <a:avLst/>
          </a:prstGeom>
          <a:solidFill>
            <a:srgbClr val="1E1C11">
              <a:alpha val="69804"/>
            </a:srgbClr>
          </a:solidFill>
        </p:spPr>
        <p:txBody>
          <a:bodyPr wrap="square" rtlCol="0">
            <a:spAutoFit/>
          </a:bodyPr>
          <a:lstStyle/>
          <a:p>
            <a:r>
              <a:rPr lang="en-CA" sz="2500" b="1" dirty="0" smtClean="0">
                <a:solidFill>
                  <a:srgbClr val="EEECE1"/>
                </a:solidFill>
                <a:effectLst>
                  <a:outerShdw blurRad="38100" dist="38100" dir="2700000" algn="tl">
                    <a:srgbClr val="000000">
                      <a:alpha val="43137"/>
                    </a:srgbClr>
                  </a:outerShdw>
                </a:effectLst>
              </a:rPr>
              <a:t>Vs 15-24 </a:t>
            </a:r>
          </a:p>
          <a:p>
            <a:r>
              <a:rPr lang="en-CA" sz="2500" b="1" dirty="0" smtClean="0">
                <a:solidFill>
                  <a:srgbClr val="EEECE1"/>
                </a:solidFill>
                <a:effectLst>
                  <a:outerShdw blurRad="38100" dist="38100" dir="2700000" algn="tl">
                    <a:srgbClr val="000000">
                      <a:alpha val="43137"/>
                    </a:srgbClr>
                  </a:outerShdw>
                </a:effectLst>
              </a:rPr>
              <a:t>When </a:t>
            </a:r>
            <a:r>
              <a:rPr lang="en-CA" sz="2500" b="1" dirty="0">
                <a:solidFill>
                  <a:srgbClr val="EEECE1"/>
                </a:solidFill>
                <a:effectLst>
                  <a:outerShdw blurRad="38100" dist="38100" dir="2700000" algn="tl">
                    <a:srgbClr val="000000">
                      <a:alpha val="43137"/>
                    </a:srgbClr>
                  </a:outerShdw>
                </a:effectLst>
              </a:rPr>
              <a:t>one of those at the table with him heard this, he said to Jesus, ‘</a:t>
            </a:r>
            <a:r>
              <a:rPr lang="en-CA" sz="2500" b="1" dirty="0">
                <a:solidFill>
                  <a:srgbClr val="FFC000"/>
                </a:solidFill>
                <a:effectLst>
                  <a:outerShdw blurRad="38100" dist="38100" dir="2700000" algn="tl">
                    <a:srgbClr val="000000">
                      <a:alpha val="43137"/>
                    </a:srgbClr>
                  </a:outerShdw>
                </a:effectLst>
              </a:rPr>
              <a:t>Blessed is the one who will eat at the feast in the kingdom of God</a:t>
            </a:r>
            <a:r>
              <a:rPr lang="en-CA" sz="2500" b="1" dirty="0">
                <a:solidFill>
                  <a:srgbClr val="EEECE1"/>
                </a:solidFill>
                <a:effectLst>
                  <a:outerShdw blurRad="38100" dist="38100" dir="2700000" algn="tl">
                    <a:srgbClr val="000000">
                      <a:alpha val="43137"/>
                    </a:srgbClr>
                  </a:outerShdw>
                </a:effectLst>
              </a:rPr>
              <a:t>.’</a:t>
            </a:r>
          </a:p>
          <a:p>
            <a:r>
              <a:rPr lang="en-CA" sz="2500" b="1" baseline="30000" dirty="0" smtClean="0">
                <a:solidFill>
                  <a:srgbClr val="EEECE1"/>
                </a:solidFill>
                <a:effectLst>
                  <a:outerShdw blurRad="38100" dist="38100" dir="2700000" algn="tl">
                    <a:srgbClr val="000000">
                      <a:alpha val="43137"/>
                    </a:srgbClr>
                  </a:outerShdw>
                </a:effectLst>
              </a:rPr>
              <a:t>    16</a:t>
            </a:r>
            <a:r>
              <a:rPr lang="en-CA" sz="2500" b="1" baseline="30000" dirty="0">
                <a:solidFill>
                  <a:srgbClr val="EEECE1"/>
                </a:solidFill>
                <a:effectLst>
                  <a:outerShdw blurRad="38100" dist="38100" dir="2700000" algn="tl">
                    <a:srgbClr val="000000">
                      <a:alpha val="43137"/>
                    </a:srgbClr>
                  </a:outerShdw>
                </a:effectLst>
              </a:rPr>
              <a:t> </a:t>
            </a:r>
            <a:r>
              <a:rPr lang="en-CA" sz="2500" b="1" dirty="0">
                <a:solidFill>
                  <a:srgbClr val="EEECE1"/>
                </a:solidFill>
                <a:effectLst>
                  <a:outerShdw blurRad="38100" dist="38100" dir="2700000" algn="tl">
                    <a:srgbClr val="000000">
                      <a:alpha val="43137"/>
                    </a:srgbClr>
                  </a:outerShdw>
                </a:effectLst>
              </a:rPr>
              <a:t>Jesus replied: ‘A certain man was preparing a great banquet and invited many guests. </a:t>
            </a:r>
            <a:r>
              <a:rPr lang="en-CA" sz="2500" b="1" baseline="30000" dirty="0">
                <a:solidFill>
                  <a:srgbClr val="EEECE1"/>
                </a:solidFill>
                <a:effectLst>
                  <a:outerShdw blurRad="38100" dist="38100" dir="2700000" algn="tl">
                    <a:srgbClr val="000000">
                      <a:alpha val="43137"/>
                    </a:srgbClr>
                  </a:outerShdw>
                </a:effectLst>
              </a:rPr>
              <a:t>17 </a:t>
            </a:r>
            <a:r>
              <a:rPr lang="en-CA" sz="2500" b="1" dirty="0">
                <a:solidFill>
                  <a:srgbClr val="EEECE1"/>
                </a:solidFill>
                <a:effectLst>
                  <a:outerShdw blurRad="38100" dist="38100" dir="2700000" algn="tl">
                    <a:srgbClr val="000000">
                      <a:alpha val="43137"/>
                    </a:srgbClr>
                  </a:outerShdw>
                </a:effectLst>
              </a:rPr>
              <a:t>At the time of the banquet he sent his servant to tell those who had been invited, “Come, for everything is now ready</a:t>
            </a:r>
            <a:r>
              <a:rPr lang="en-CA" sz="2500" b="1" dirty="0" smtClean="0">
                <a:solidFill>
                  <a:srgbClr val="EEECE1"/>
                </a:solidFill>
                <a:effectLst>
                  <a:outerShdw blurRad="38100" dist="38100" dir="2700000" algn="tl">
                    <a:srgbClr val="000000">
                      <a:alpha val="43137"/>
                    </a:srgbClr>
                  </a:outerShdw>
                </a:effectLst>
              </a:rPr>
              <a:t>.”</a:t>
            </a:r>
            <a:r>
              <a:rPr lang="en-CA" sz="2500" b="1" baseline="30000" dirty="0" smtClean="0">
                <a:solidFill>
                  <a:srgbClr val="EEECE1"/>
                </a:solidFill>
                <a:effectLst>
                  <a:outerShdw blurRad="38100" dist="38100" dir="2700000" algn="tl">
                    <a:srgbClr val="000000">
                      <a:alpha val="43137"/>
                    </a:srgbClr>
                  </a:outerShdw>
                </a:effectLst>
              </a:rPr>
              <a:t>18</a:t>
            </a:r>
            <a:r>
              <a:rPr lang="en-CA" sz="2500" b="1" baseline="30000" dirty="0">
                <a:solidFill>
                  <a:srgbClr val="EEECE1"/>
                </a:solidFill>
                <a:effectLst>
                  <a:outerShdw blurRad="38100" dist="38100" dir="2700000" algn="tl">
                    <a:srgbClr val="000000">
                      <a:alpha val="43137"/>
                    </a:srgbClr>
                  </a:outerShdw>
                </a:effectLst>
              </a:rPr>
              <a:t> </a:t>
            </a:r>
            <a:r>
              <a:rPr lang="en-CA" sz="2500" b="1" dirty="0">
                <a:solidFill>
                  <a:srgbClr val="EEECE1"/>
                </a:solidFill>
                <a:effectLst>
                  <a:outerShdw blurRad="38100" dist="38100" dir="2700000" algn="tl">
                    <a:srgbClr val="000000">
                      <a:alpha val="43137"/>
                    </a:srgbClr>
                  </a:outerShdw>
                </a:effectLst>
              </a:rPr>
              <a:t>‘But they all alike began to make excuses. The first said, “I have just bought a field, and I must go and see it. Please excuse me</a:t>
            </a:r>
            <a:r>
              <a:rPr lang="en-CA" sz="2500" b="1" dirty="0" smtClean="0">
                <a:solidFill>
                  <a:srgbClr val="EEECE1"/>
                </a:solidFill>
                <a:effectLst>
                  <a:outerShdw blurRad="38100" dist="38100" dir="2700000" algn="tl">
                    <a:srgbClr val="000000">
                      <a:alpha val="43137"/>
                    </a:srgbClr>
                  </a:outerShdw>
                </a:effectLst>
              </a:rPr>
              <a:t>.”</a:t>
            </a:r>
            <a:r>
              <a:rPr lang="en-CA" sz="2500" b="1" baseline="30000" dirty="0" smtClean="0">
                <a:solidFill>
                  <a:srgbClr val="EEECE1"/>
                </a:solidFill>
                <a:effectLst>
                  <a:outerShdw blurRad="38100" dist="38100" dir="2700000" algn="tl">
                    <a:srgbClr val="000000">
                      <a:alpha val="43137"/>
                    </a:srgbClr>
                  </a:outerShdw>
                </a:effectLst>
              </a:rPr>
              <a:t>19</a:t>
            </a:r>
            <a:r>
              <a:rPr lang="en-CA" sz="2500" b="1" baseline="30000" dirty="0">
                <a:solidFill>
                  <a:srgbClr val="EEECE1"/>
                </a:solidFill>
                <a:effectLst>
                  <a:outerShdw blurRad="38100" dist="38100" dir="2700000" algn="tl">
                    <a:srgbClr val="000000">
                      <a:alpha val="43137"/>
                    </a:srgbClr>
                  </a:outerShdw>
                </a:effectLst>
              </a:rPr>
              <a:t> </a:t>
            </a:r>
            <a:r>
              <a:rPr lang="en-CA" sz="2500" b="1" dirty="0">
                <a:solidFill>
                  <a:srgbClr val="EEECE1"/>
                </a:solidFill>
                <a:effectLst>
                  <a:outerShdw blurRad="38100" dist="38100" dir="2700000" algn="tl">
                    <a:srgbClr val="000000">
                      <a:alpha val="43137"/>
                    </a:srgbClr>
                  </a:outerShdw>
                </a:effectLst>
              </a:rPr>
              <a:t>‘Another said, “I have just bought five yoke of oxen, and I’m on my way to try them out. Please excuse me.”</a:t>
            </a:r>
          </a:p>
          <a:p>
            <a:r>
              <a:rPr lang="en-CA" sz="2500" b="1" baseline="30000" dirty="0">
                <a:solidFill>
                  <a:srgbClr val="EEECE1"/>
                </a:solidFill>
                <a:effectLst>
                  <a:outerShdw blurRad="38100" dist="38100" dir="2700000" algn="tl">
                    <a:srgbClr val="000000">
                      <a:alpha val="43137"/>
                    </a:srgbClr>
                  </a:outerShdw>
                </a:effectLst>
              </a:rPr>
              <a:t>20 </a:t>
            </a:r>
            <a:r>
              <a:rPr lang="en-CA" sz="2500" b="1" dirty="0">
                <a:solidFill>
                  <a:srgbClr val="EEECE1"/>
                </a:solidFill>
                <a:effectLst>
                  <a:outerShdw blurRad="38100" dist="38100" dir="2700000" algn="tl">
                    <a:srgbClr val="000000">
                      <a:alpha val="43137"/>
                    </a:srgbClr>
                  </a:outerShdw>
                </a:effectLst>
              </a:rPr>
              <a:t>‘Still another said, “I have just got married, so I can’t come</a:t>
            </a:r>
            <a:r>
              <a:rPr lang="en-CA" sz="2500" b="1" dirty="0" smtClean="0">
                <a:solidFill>
                  <a:srgbClr val="EEECE1"/>
                </a:solidFill>
                <a:effectLst>
                  <a:outerShdw blurRad="38100" dist="38100" dir="2700000" algn="tl">
                    <a:srgbClr val="000000">
                      <a:alpha val="43137"/>
                    </a:srgbClr>
                  </a:outerShdw>
                </a:effectLst>
              </a:rPr>
              <a:t>.”</a:t>
            </a:r>
            <a:endParaRPr lang="en-CA" sz="2500" b="1" dirty="0">
              <a:solidFill>
                <a:srgbClr val="EEECE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9978994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of banquet"/>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110"/>
          <a:stretch/>
        </p:blipFill>
        <p:spPr bwMode="auto">
          <a:xfrm>
            <a:off x="545" y="-92545"/>
            <a:ext cx="9143457" cy="523604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30671" y="-20538"/>
            <a:ext cx="8712968" cy="5093702"/>
          </a:xfrm>
          <a:prstGeom prst="rect">
            <a:avLst/>
          </a:prstGeom>
          <a:solidFill>
            <a:srgbClr val="1E1C11">
              <a:alpha val="69804"/>
            </a:srgbClr>
          </a:solidFill>
        </p:spPr>
        <p:txBody>
          <a:bodyPr wrap="square" rtlCol="0">
            <a:spAutoFit/>
          </a:bodyPr>
          <a:lstStyle/>
          <a:p>
            <a:r>
              <a:rPr lang="en-CA" sz="2500" b="1" dirty="0" smtClean="0">
                <a:solidFill>
                  <a:srgbClr val="EEECE1"/>
                </a:solidFill>
                <a:effectLst>
                  <a:outerShdw blurRad="38100" dist="38100" dir="2700000" algn="tl">
                    <a:srgbClr val="000000">
                      <a:alpha val="43137"/>
                    </a:srgbClr>
                  </a:outerShdw>
                </a:effectLst>
              </a:rPr>
              <a:t>Vs 15-24 </a:t>
            </a:r>
          </a:p>
          <a:p>
            <a:r>
              <a:rPr lang="en-CA" sz="2500" b="1" dirty="0" smtClean="0">
                <a:solidFill>
                  <a:srgbClr val="EEECE1"/>
                </a:solidFill>
                <a:effectLst>
                  <a:outerShdw blurRad="38100" dist="38100" dir="2700000" algn="tl">
                    <a:srgbClr val="000000">
                      <a:alpha val="43137"/>
                    </a:srgbClr>
                  </a:outerShdw>
                </a:effectLst>
              </a:rPr>
              <a:t>When </a:t>
            </a:r>
            <a:r>
              <a:rPr lang="en-CA" sz="2500" b="1" dirty="0">
                <a:solidFill>
                  <a:srgbClr val="EEECE1"/>
                </a:solidFill>
                <a:effectLst>
                  <a:outerShdw blurRad="38100" dist="38100" dir="2700000" algn="tl">
                    <a:srgbClr val="000000">
                      <a:alpha val="43137"/>
                    </a:srgbClr>
                  </a:outerShdw>
                </a:effectLst>
              </a:rPr>
              <a:t>one of those at the table with him heard this, he said to Jesus, ‘Blessed is the one who will eat at the feast in the kingdom of God.’</a:t>
            </a:r>
          </a:p>
          <a:p>
            <a:r>
              <a:rPr lang="en-CA" sz="2500" b="1" baseline="30000" dirty="0" smtClean="0">
                <a:solidFill>
                  <a:srgbClr val="EEECE1"/>
                </a:solidFill>
                <a:effectLst>
                  <a:outerShdw blurRad="38100" dist="38100" dir="2700000" algn="tl">
                    <a:srgbClr val="000000">
                      <a:alpha val="43137"/>
                    </a:srgbClr>
                  </a:outerShdw>
                </a:effectLst>
              </a:rPr>
              <a:t>    16</a:t>
            </a:r>
            <a:r>
              <a:rPr lang="en-CA" sz="2500" b="1" baseline="30000" dirty="0">
                <a:solidFill>
                  <a:srgbClr val="EEECE1"/>
                </a:solidFill>
                <a:effectLst>
                  <a:outerShdw blurRad="38100" dist="38100" dir="2700000" algn="tl">
                    <a:srgbClr val="000000">
                      <a:alpha val="43137"/>
                    </a:srgbClr>
                  </a:outerShdw>
                </a:effectLst>
              </a:rPr>
              <a:t> </a:t>
            </a:r>
            <a:r>
              <a:rPr lang="en-CA" sz="2500" b="1" dirty="0">
                <a:solidFill>
                  <a:srgbClr val="EEECE1"/>
                </a:solidFill>
                <a:effectLst>
                  <a:outerShdw blurRad="38100" dist="38100" dir="2700000" algn="tl">
                    <a:srgbClr val="000000">
                      <a:alpha val="43137"/>
                    </a:srgbClr>
                  </a:outerShdw>
                </a:effectLst>
              </a:rPr>
              <a:t>Jesus replied: ‘A certain man was preparing </a:t>
            </a:r>
            <a:r>
              <a:rPr lang="en-CA" sz="2500" b="1" dirty="0">
                <a:solidFill>
                  <a:srgbClr val="FFC000"/>
                </a:solidFill>
                <a:effectLst>
                  <a:outerShdw blurRad="38100" dist="38100" dir="2700000" algn="tl">
                    <a:srgbClr val="000000">
                      <a:alpha val="43137"/>
                    </a:srgbClr>
                  </a:outerShdw>
                </a:effectLst>
              </a:rPr>
              <a:t>a great banquet</a:t>
            </a:r>
            <a:r>
              <a:rPr lang="en-CA" sz="2500" b="1" dirty="0">
                <a:solidFill>
                  <a:srgbClr val="EEECE1"/>
                </a:solidFill>
                <a:effectLst>
                  <a:outerShdw blurRad="38100" dist="38100" dir="2700000" algn="tl">
                    <a:srgbClr val="000000">
                      <a:alpha val="43137"/>
                    </a:srgbClr>
                  </a:outerShdw>
                </a:effectLst>
              </a:rPr>
              <a:t> </a:t>
            </a:r>
            <a:r>
              <a:rPr lang="en-CA" sz="2500" b="1" dirty="0">
                <a:solidFill>
                  <a:srgbClr val="FFC000"/>
                </a:solidFill>
                <a:effectLst>
                  <a:outerShdw blurRad="38100" dist="38100" dir="2700000" algn="tl">
                    <a:srgbClr val="000000">
                      <a:alpha val="43137"/>
                    </a:srgbClr>
                  </a:outerShdw>
                </a:effectLst>
              </a:rPr>
              <a:t>and invited many guests</a:t>
            </a:r>
            <a:r>
              <a:rPr lang="en-CA" sz="2500" b="1" dirty="0">
                <a:solidFill>
                  <a:srgbClr val="EEECE1"/>
                </a:solidFill>
                <a:effectLst>
                  <a:outerShdw blurRad="38100" dist="38100" dir="2700000" algn="tl">
                    <a:srgbClr val="000000">
                      <a:alpha val="43137"/>
                    </a:srgbClr>
                  </a:outerShdw>
                </a:effectLst>
              </a:rPr>
              <a:t>. </a:t>
            </a:r>
            <a:r>
              <a:rPr lang="en-CA" sz="2500" b="1" baseline="30000" dirty="0">
                <a:solidFill>
                  <a:srgbClr val="EEECE1"/>
                </a:solidFill>
                <a:effectLst>
                  <a:outerShdw blurRad="38100" dist="38100" dir="2700000" algn="tl">
                    <a:srgbClr val="000000">
                      <a:alpha val="43137"/>
                    </a:srgbClr>
                  </a:outerShdw>
                </a:effectLst>
              </a:rPr>
              <a:t>17 </a:t>
            </a:r>
            <a:r>
              <a:rPr lang="en-CA" sz="2500" b="1" dirty="0">
                <a:solidFill>
                  <a:srgbClr val="EEECE1"/>
                </a:solidFill>
                <a:effectLst>
                  <a:outerShdw blurRad="38100" dist="38100" dir="2700000" algn="tl">
                    <a:srgbClr val="000000">
                      <a:alpha val="43137"/>
                    </a:srgbClr>
                  </a:outerShdw>
                </a:effectLst>
              </a:rPr>
              <a:t>At the time of the banquet he sent his servant to tell those who had been invited, “Come, for everything is now ready</a:t>
            </a:r>
            <a:r>
              <a:rPr lang="en-CA" sz="2500" b="1" dirty="0" smtClean="0">
                <a:solidFill>
                  <a:srgbClr val="EEECE1"/>
                </a:solidFill>
                <a:effectLst>
                  <a:outerShdw blurRad="38100" dist="38100" dir="2700000" algn="tl">
                    <a:srgbClr val="000000">
                      <a:alpha val="43137"/>
                    </a:srgbClr>
                  </a:outerShdw>
                </a:effectLst>
              </a:rPr>
              <a:t>.”</a:t>
            </a:r>
            <a:r>
              <a:rPr lang="en-CA" sz="2500" b="1" baseline="30000" dirty="0" smtClean="0">
                <a:solidFill>
                  <a:srgbClr val="EEECE1"/>
                </a:solidFill>
                <a:effectLst>
                  <a:outerShdw blurRad="38100" dist="38100" dir="2700000" algn="tl">
                    <a:srgbClr val="000000">
                      <a:alpha val="43137"/>
                    </a:srgbClr>
                  </a:outerShdw>
                </a:effectLst>
              </a:rPr>
              <a:t>18</a:t>
            </a:r>
            <a:r>
              <a:rPr lang="en-CA" sz="2500" b="1" baseline="30000" dirty="0">
                <a:solidFill>
                  <a:srgbClr val="EEECE1"/>
                </a:solidFill>
                <a:effectLst>
                  <a:outerShdw blurRad="38100" dist="38100" dir="2700000" algn="tl">
                    <a:srgbClr val="000000">
                      <a:alpha val="43137"/>
                    </a:srgbClr>
                  </a:outerShdw>
                </a:effectLst>
              </a:rPr>
              <a:t> </a:t>
            </a:r>
            <a:r>
              <a:rPr lang="en-CA" sz="2500" b="1" dirty="0">
                <a:solidFill>
                  <a:srgbClr val="EEECE1"/>
                </a:solidFill>
                <a:effectLst>
                  <a:outerShdw blurRad="38100" dist="38100" dir="2700000" algn="tl">
                    <a:srgbClr val="000000">
                      <a:alpha val="43137"/>
                    </a:srgbClr>
                  </a:outerShdw>
                </a:effectLst>
              </a:rPr>
              <a:t>‘But they all alike began to make excuses. The first said, “I have just bought a field, and I must go and see it. Please excuse me</a:t>
            </a:r>
            <a:r>
              <a:rPr lang="en-CA" sz="2500" b="1" dirty="0" smtClean="0">
                <a:solidFill>
                  <a:srgbClr val="EEECE1"/>
                </a:solidFill>
                <a:effectLst>
                  <a:outerShdw blurRad="38100" dist="38100" dir="2700000" algn="tl">
                    <a:srgbClr val="000000">
                      <a:alpha val="43137"/>
                    </a:srgbClr>
                  </a:outerShdw>
                </a:effectLst>
              </a:rPr>
              <a:t>.”</a:t>
            </a:r>
            <a:r>
              <a:rPr lang="en-CA" sz="2500" b="1" baseline="30000" dirty="0" smtClean="0">
                <a:solidFill>
                  <a:srgbClr val="EEECE1"/>
                </a:solidFill>
                <a:effectLst>
                  <a:outerShdw blurRad="38100" dist="38100" dir="2700000" algn="tl">
                    <a:srgbClr val="000000">
                      <a:alpha val="43137"/>
                    </a:srgbClr>
                  </a:outerShdw>
                </a:effectLst>
              </a:rPr>
              <a:t>19</a:t>
            </a:r>
            <a:r>
              <a:rPr lang="en-CA" sz="2500" b="1" baseline="30000" dirty="0">
                <a:solidFill>
                  <a:srgbClr val="EEECE1"/>
                </a:solidFill>
                <a:effectLst>
                  <a:outerShdw blurRad="38100" dist="38100" dir="2700000" algn="tl">
                    <a:srgbClr val="000000">
                      <a:alpha val="43137"/>
                    </a:srgbClr>
                  </a:outerShdw>
                </a:effectLst>
              </a:rPr>
              <a:t> </a:t>
            </a:r>
            <a:r>
              <a:rPr lang="en-CA" sz="2500" b="1" dirty="0">
                <a:solidFill>
                  <a:srgbClr val="EEECE1"/>
                </a:solidFill>
                <a:effectLst>
                  <a:outerShdw blurRad="38100" dist="38100" dir="2700000" algn="tl">
                    <a:srgbClr val="000000">
                      <a:alpha val="43137"/>
                    </a:srgbClr>
                  </a:outerShdw>
                </a:effectLst>
              </a:rPr>
              <a:t>‘Another said, “I have just bought five yoke of oxen, and I’m on my way to try them out. Please excuse me.”</a:t>
            </a:r>
          </a:p>
          <a:p>
            <a:r>
              <a:rPr lang="en-CA" sz="2500" b="1" baseline="30000" dirty="0">
                <a:solidFill>
                  <a:srgbClr val="EEECE1"/>
                </a:solidFill>
                <a:effectLst>
                  <a:outerShdw blurRad="38100" dist="38100" dir="2700000" algn="tl">
                    <a:srgbClr val="000000">
                      <a:alpha val="43137"/>
                    </a:srgbClr>
                  </a:outerShdw>
                </a:effectLst>
              </a:rPr>
              <a:t>20 </a:t>
            </a:r>
            <a:r>
              <a:rPr lang="en-CA" sz="2500" b="1" dirty="0">
                <a:solidFill>
                  <a:srgbClr val="EEECE1"/>
                </a:solidFill>
                <a:effectLst>
                  <a:outerShdw blurRad="38100" dist="38100" dir="2700000" algn="tl">
                    <a:srgbClr val="000000">
                      <a:alpha val="43137"/>
                    </a:srgbClr>
                  </a:outerShdw>
                </a:effectLst>
              </a:rPr>
              <a:t>‘Still another said, “I have just got married, so I can’t come</a:t>
            </a:r>
            <a:r>
              <a:rPr lang="en-CA" sz="2500" b="1" dirty="0" smtClean="0">
                <a:solidFill>
                  <a:srgbClr val="EEECE1"/>
                </a:solidFill>
                <a:effectLst>
                  <a:outerShdw blurRad="38100" dist="38100" dir="2700000" algn="tl">
                    <a:srgbClr val="000000">
                      <a:alpha val="43137"/>
                    </a:srgbClr>
                  </a:outerShdw>
                </a:effectLst>
              </a:rPr>
              <a:t>.”</a:t>
            </a:r>
            <a:endParaRPr lang="en-CA" sz="2500" b="1" dirty="0">
              <a:solidFill>
                <a:srgbClr val="EEECE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667927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of banquet"/>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73" b="110"/>
          <a:stretch/>
        </p:blipFill>
        <p:spPr bwMode="auto">
          <a:xfrm>
            <a:off x="-1" y="-33114"/>
            <a:ext cx="9144001" cy="51766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616853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of banquet"/>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110"/>
          <a:stretch/>
        </p:blipFill>
        <p:spPr bwMode="auto">
          <a:xfrm>
            <a:off x="545" y="-92545"/>
            <a:ext cx="9143457" cy="523604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30671" y="-20538"/>
            <a:ext cx="8712968" cy="5093702"/>
          </a:xfrm>
          <a:prstGeom prst="rect">
            <a:avLst/>
          </a:prstGeom>
          <a:solidFill>
            <a:srgbClr val="1E1C11">
              <a:alpha val="69804"/>
            </a:srgbClr>
          </a:solidFill>
        </p:spPr>
        <p:txBody>
          <a:bodyPr wrap="square" rtlCol="0">
            <a:spAutoFit/>
          </a:bodyPr>
          <a:lstStyle/>
          <a:p>
            <a:r>
              <a:rPr lang="en-CA" sz="2500" b="1" dirty="0" smtClean="0">
                <a:solidFill>
                  <a:srgbClr val="EEECE1"/>
                </a:solidFill>
                <a:effectLst>
                  <a:outerShdw blurRad="38100" dist="38100" dir="2700000" algn="tl">
                    <a:srgbClr val="000000">
                      <a:alpha val="43137"/>
                    </a:srgbClr>
                  </a:outerShdw>
                </a:effectLst>
              </a:rPr>
              <a:t>Vs 15-24 </a:t>
            </a:r>
          </a:p>
          <a:p>
            <a:r>
              <a:rPr lang="en-CA" sz="2500" b="1" dirty="0" smtClean="0">
                <a:solidFill>
                  <a:srgbClr val="EEECE1"/>
                </a:solidFill>
                <a:effectLst>
                  <a:outerShdw blurRad="38100" dist="38100" dir="2700000" algn="tl">
                    <a:srgbClr val="000000">
                      <a:alpha val="43137"/>
                    </a:srgbClr>
                  </a:outerShdw>
                </a:effectLst>
              </a:rPr>
              <a:t>When </a:t>
            </a:r>
            <a:r>
              <a:rPr lang="en-CA" sz="2500" b="1" dirty="0">
                <a:solidFill>
                  <a:srgbClr val="EEECE1"/>
                </a:solidFill>
                <a:effectLst>
                  <a:outerShdw blurRad="38100" dist="38100" dir="2700000" algn="tl">
                    <a:srgbClr val="000000">
                      <a:alpha val="43137"/>
                    </a:srgbClr>
                  </a:outerShdw>
                </a:effectLst>
              </a:rPr>
              <a:t>one of those at the table with him heard this, he said to Jesus, ‘Blessed is the one who will eat at the feast in the kingdom of God.’</a:t>
            </a:r>
          </a:p>
          <a:p>
            <a:r>
              <a:rPr lang="en-CA" sz="2500" b="1" baseline="30000" dirty="0" smtClean="0">
                <a:solidFill>
                  <a:srgbClr val="EEECE1"/>
                </a:solidFill>
                <a:effectLst>
                  <a:outerShdw blurRad="38100" dist="38100" dir="2700000" algn="tl">
                    <a:srgbClr val="000000">
                      <a:alpha val="43137"/>
                    </a:srgbClr>
                  </a:outerShdw>
                </a:effectLst>
              </a:rPr>
              <a:t>    16</a:t>
            </a:r>
            <a:r>
              <a:rPr lang="en-CA" sz="2500" b="1" baseline="30000" dirty="0">
                <a:solidFill>
                  <a:srgbClr val="EEECE1"/>
                </a:solidFill>
                <a:effectLst>
                  <a:outerShdw blurRad="38100" dist="38100" dir="2700000" algn="tl">
                    <a:srgbClr val="000000">
                      <a:alpha val="43137"/>
                    </a:srgbClr>
                  </a:outerShdw>
                </a:effectLst>
              </a:rPr>
              <a:t> </a:t>
            </a:r>
            <a:r>
              <a:rPr lang="en-CA" sz="2500" b="1" dirty="0">
                <a:solidFill>
                  <a:srgbClr val="EEECE1"/>
                </a:solidFill>
                <a:effectLst>
                  <a:outerShdw blurRad="38100" dist="38100" dir="2700000" algn="tl">
                    <a:srgbClr val="000000">
                      <a:alpha val="43137"/>
                    </a:srgbClr>
                  </a:outerShdw>
                </a:effectLst>
              </a:rPr>
              <a:t>Jesus replied: ‘A certain man was preparing a great banquet and invited many guests. </a:t>
            </a:r>
            <a:r>
              <a:rPr lang="en-CA" sz="2500" b="1" baseline="30000" dirty="0" smtClean="0">
                <a:solidFill>
                  <a:srgbClr val="EEECE1"/>
                </a:solidFill>
                <a:effectLst>
                  <a:outerShdw blurRad="38100" dist="38100" dir="2700000" algn="tl">
                    <a:srgbClr val="000000">
                      <a:alpha val="43137"/>
                    </a:srgbClr>
                  </a:outerShdw>
                </a:effectLst>
              </a:rPr>
              <a:t>17</a:t>
            </a:r>
            <a:r>
              <a:rPr lang="en-CA" sz="2500" b="1" baseline="30000" dirty="0">
                <a:solidFill>
                  <a:srgbClr val="EEECE1"/>
                </a:solidFill>
                <a:effectLst>
                  <a:outerShdw blurRad="38100" dist="38100" dir="2700000" algn="tl">
                    <a:srgbClr val="000000">
                      <a:alpha val="43137"/>
                    </a:srgbClr>
                  </a:outerShdw>
                </a:effectLst>
              </a:rPr>
              <a:t> </a:t>
            </a:r>
            <a:r>
              <a:rPr lang="en-CA" sz="2500" b="1" dirty="0" smtClean="0">
                <a:solidFill>
                  <a:srgbClr val="EEECE1"/>
                </a:solidFill>
                <a:effectLst>
                  <a:outerShdw blurRad="38100" dist="38100" dir="2700000" algn="tl">
                    <a:srgbClr val="000000">
                      <a:alpha val="43137"/>
                    </a:srgbClr>
                  </a:outerShdw>
                </a:effectLst>
              </a:rPr>
              <a:t> At </a:t>
            </a:r>
            <a:r>
              <a:rPr lang="en-CA" sz="2500" b="1" dirty="0">
                <a:solidFill>
                  <a:srgbClr val="EEECE1"/>
                </a:solidFill>
                <a:effectLst>
                  <a:outerShdw blurRad="38100" dist="38100" dir="2700000" algn="tl">
                    <a:srgbClr val="000000">
                      <a:alpha val="43137"/>
                    </a:srgbClr>
                  </a:outerShdw>
                </a:effectLst>
              </a:rPr>
              <a:t>the time of the banquet he sent his servant to tell those who had been invited, “</a:t>
            </a:r>
            <a:r>
              <a:rPr lang="en-CA" sz="2500" b="1" dirty="0">
                <a:solidFill>
                  <a:srgbClr val="FFC000"/>
                </a:solidFill>
                <a:effectLst>
                  <a:outerShdw blurRad="38100" dist="38100" dir="2700000" algn="tl">
                    <a:srgbClr val="000000">
                      <a:alpha val="43137"/>
                    </a:srgbClr>
                  </a:outerShdw>
                </a:effectLst>
              </a:rPr>
              <a:t>Come, for everything is now ready</a:t>
            </a:r>
            <a:r>
              <a:rPr lang="en-CA" sz="2500" b="1" dirty="0" smtClean="0">
                <a:solidFill>
                  <a:srgbClr val="FFC000"/>
                </a:solidFill>
                <a:effectLst>
                  <a:outerShdw blurRad="38100" dist="38100" dir="2700000" algn="tl">
                    <a:srgbClr val="000000">
                      <a:alpha val="43137"/>
                    </a:srgbClr>
                  </a:outerShdw>
                </a:effectLst>
              </a:rPr>
              <a:t>.”</a:t>
            </a:r>
            <a:r>
              <a:rPr lang="en-CA" sz="2500" b="1" baseline="30000" dirty="0" smtClean="0">
                <a:solidFill>
                  <a:srgbClr val="FFC000"/>
                </a:solidFill>
                <a:effectLst>
                  <a:outerShdw blurRad="38100" dist="38100" dir="2700000" algn="tl">
                    <a:srgbClr val="000000">
                      <a:alpha val="43137"/>
                    </a:srgbClr>
                  </a:outerShdw>
                </a:effectLst>
              </a:rPr>
              <a:t>18</a:t>
            </a:r>
            <a:r>
              <a:rPr lang="en-CA" sz="2500" b="1" baseline="30000" dirty="0">
                <a:solidFill>
                  <a:srgbClr val="FFC000"/>
                </a:solidFill>
                <a:effectLst>
                  <a:outerShdw blurRad="38100" dist="38100" dir="2700000" algn="tl">
                    <a:srgbClr val="000000">
                      <a:alpha val="43137"/>
                    </a:srgbClr>
                  </a:outerShdw>
                </a:effectLst>
              </a:rPr>
              <a:t> </a:t>
            </a:r>
            <a:r>
              <a:rPr lang="en-CA" sz="2500" b="1" dirty="0">
                <a:solidFill>
                  <a:srgbClr val="FFC000"/>
                </a:solidFill>
                <a:effectLst>
                  <a:outerShdw blurRad="38100" dist="38100" dir="2700000" algn="tl">
                    <a:srgbClr val="000000">
                      <a:alpha val="43137"/>
                    </a:srgbClr>
                  </a:outerShdw>
                </a:effectLst>
              </a:rPr>
              <a:t>‘But they all alike began to make excuses. The first said, “I have just bought a field, and I must go and see it. Please excuse me</a:t>
            </a:r>
            <a:r>
              <a:rPr lang="en-CA" sz="2500" b="1" dirty="0" smtClean="0">
                <a:solidFill>
                  <a:srgbClr val="FFC000"/>
                </a:solidFill>
                <a:effectLst>
                  <a:outerShdw blurRad="38100" dist="38100" dir="2700000" algn="tl">
                    <a:srgbClr val="000000">
                      <a:alpha val="43137"/>
                    </a:srgbClr>
                  </a:outerShdw>
                </a:effectLst>
              </a:rPr>
              <a:t>.”</a:t>
            </a:r>
            <a:r>
              <a:rPr lang="en-CA" sz="2500" b="1" baseline="30000" dirty="0" smtClean="0">
                <a:solidFill>
                  <a:srgbClr val="FFC000"/>
                </a:solidFill>
                <a:effectLst>
                  <a:outerShdw blurRad="38100" dist="38100" dir="2700000" algn="tl">
                    <a:srgbClr val="000000">
                      <a:alpha val="43137"/>
                    </a:srgbClr>
                  </a:outerShdw>
                </a:effectLst>
              </a:rPr>
              <a:t>19</a:t>
            </a:r>
            <a:r>
              <a:rPr lang="en-CA" sz="2500" b="1" baseline="30000" dirty="0">
                <a:solidFill>
                  <a:srgbClr val="FFC000"/>
                </a:solidFill>
                <a:effectLst>
                  <a:outerShdw blurRad="38100" dist="38100" dir="2700000" algn="tl">
                    <a:srgbClr val="000000">
                      <a:alpha val="43137"/>
                    </a:srgbClr>
                  </a:outerShdw>
                </a:effectLst>
              </a:rPr>
              <a:t> </a:t>
            </a:r>
            <a:r>
              <a:rPr lang="en-CA" sz="2500" b="1" dirty="0">
                <a:solidFill>
                  <a:srgbClr val="FFC000"/>
                </a:solidFill>
                <a:effectLst>
                  <a:outerShdw blurRad="38100" dist="38100" dir="2700000" algn="tl">
                    <a:srgbClr val="000000">
                      <a:alpha val="43137"/>
                    </a:srgbClr>
                  </a:outerShdw>
                </a:effectLst>
              </a:rPr>
              <a:t>‘Another said, “I have just bought five yoke of oxen, and I’m on my way to try them out. Please excuse me.”</a:t>
            </a:r>
          </a:p>
          <a:p>
            <a:r>
              <a:rPr lang="en-CA" sz="2500" b="1" baseline="30000" dirty="0">
                <a:solidFill>
                  <a:srgbClr val="FFC000"/>
                </a:solidFill>
                <a:effectLst>
                  <a:outerShdw blurRad="38100" dist="38100" dir="2700000" algn="tl">
                    <a:srgbClr val="000000">
                      <a:alpha val="43137"/>
                    </a:srgbClr>
                  </a:outerShdw>
                </a:effectLst>
              </a:rPr>
              <a:t>20 </a:t>
            </a:r>
            <a:r>
              <a:rPr lang="en-CA" sz="2500" b="1" dirty="0">
                <a:solidFill>
                  <a:srgbClr val="FFC000"/>
                </a:solidFill>
                <a:effectLst>
                  <a:outerShdw blurRad="38100" dist="38100" dir="2700000" algn="tl">
                    <a:srgbClr val="000000">
                      <a:alpha val="43137"/>
                    </a:srgbClr>
                  </a:outerShdw>
                </a:effectLst>
              </a:rPr>
              <a:t>‘Still another said, “I have just got married, so I can’t come</a:t>
            </a:r>
            <a:r>
              <a:rPr lang="en-CA" sz="2500" b="1" dirty="0" smtClean="0">
                <a:solidFill>
                  <a:srgbClr val="EEECE1"/>
                </a:solidFill>
                <a:effectLst>
                  <a:outerShdw blurRad="38100" dist="38100" dir="2700000" algn="tl">
                    <a:srgbClr val="000000">
                      <a:alpha val="43137"/>
                    </a:srgbClr>
                  </a:outerShdw>
                </a:effectLst>
              </a:rPr>
              <a:t>.”</a:t>
            </a:r>
            <a:endParaRPr lang="en-CA" sz="2500" b="1" dirty="0">
              <a:solidFill>
                <a:srgbClr val="EEECE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1312493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of banquet"/>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110"/>
          <a:stretch/>
        </p:blipFill>
        <p:spPr bwMode="auto">
          <a:xfrm>
            <a:off x="2" y="4568"/>
            <a:ext cx="9139535" cy="513893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13283" y="195486"/>
            <a:ext cx="8712968" cy="3939540"/>
          </a:xfrm>
          <a:prstGeom prst="rect">
            <a:avLst/>
          </a:prstGeom>
          <a:solidFill>
            <a:schemeClr val="bg2">
              <a:lumMod val="10000"/>
              <a:alpha val="69804"/>
            </a:schemeClr>
          </a:solidFill>
        </p:spPr>
        <p:txBody>
          <a:bodyPr wrap="square" rtlCol="0">
            <a:spAutoFit/>
          </a:bodyPr>
          <a:lstStyle/>
          <a:p>
            <a:r>
              <a:rPr lang="en-CA" sz="2500" b="1" dirty="0" smtClean="0">
                <a:solidFill>
                  <a:srgbClr val="EEECE1"/>
                </a:solidFill>
                <a:effectLst>
                  <a:outerShdw blurRad="38100" dist="38100" dir="2700000" algn="tl">
                    <a:srgbClr val="000000">
                      <a:alpha val="43137"/>
                    </a:srgbClr>
                  </a:outerShdw>
                </a:effectLst>
              </a:rPr>
              <a:t>The servant came back and reported this to his master. </a:t>
            </a:r>
          </a:p>
          <a:p>
            <a:r>
              <a:rPr lang="en-CA" sz="2500" b="1" dirty="0" smtClean="0">
                <a:solidFill>
                  <a:srgbClr val="EEECE1"/>
                </a:solidFill>
                <a:effectLst>
                  <a:outerShdw blurRad="38100" dist="38100" dir="2700000" algn="tl">
                    <a:srgbClr val="000000">
                      <a:alpha val="43137"/>
                    </a:srgbClr>
                  </a:outerShdw>
                </a:effectLst>
              </a:rPr>
              <a:t>    Then the owner of the house became angry and ordered his servant, “</a:t>
            </a:r>
            <a:r>
              <a:rPr lang="en-CA" sz="2500" b="1" dirty="0" smtClean="0">
                <a:solidFill>
                  <a:srgbClr val="FFC000"/>
                </a:solidFill>
                <a:effectLst>
                  <a:outerShdw blurRad="38100" dist="38100" dir="2700000" algn="tl">
                    <a:srgbClr val="000000">
                      <a:alpha val="43137"/>
                    </a:srgbClr>
                  </a:outerShdw>
                </a:effectLst>
              </a:rPr>
              <a:t>Go out quickly into the streets and alleys of the town and bring in the poor, the crippled, the blind and the lame</a:t>
            </a:r>
            <a:r>
              <a:rPr lang="en-CA" sz="2500" b="1" dirty="0" smtClean="0">
                <a:solidFill>
                  <a:schemeClr val="bg1"/>
                </a:solidFill>
                <a:effectLst>
                  <a:outerShdw blurRad="38100" dist="38100" dir="2700000" algn="tl">
                    <a:srgbClr val="000000">
                      <a:alpha val="43137"/>
                    </a:srgbClr>
                  </a:outerShdw>
                </a:effectLst>
              </a:rPr>
              <a:t>.”</a:t>
            </a:r>
          </a:p>
          <a:p>
            <a:r>
              <a:rPr lang="en-CA" sz="2500" b="1" baseline="30000" dirty="0" smtClean="0">
                <a:solidFill>
                  <a:srgbClr val="EEECE1"/>
                </a:solidFill>
                <a:effectLst>
                  <a:outerShdw blurRad="38100" dist="38100" dir="2700000" algn="tl">
                    <a:srgbClr val="000000">
                      <a:alpha val="43137"/>
                    </a:srgbClr>
                  </a:outerShdw>
                </a:effectLst>
              </a:rPr>
              <a:t>22 </a:t>
            </a:r>
            <a:r>
              <a:rPr lang="en-CA" sz="2500" b="1" dirty="0" smtClean="0">
                <a:solidFill>
                  <a:srgbClr val="EEECE1"/>
                </a:solidFill>
                <a:effectLst>
                  <a:outerShdw blurRad="38100" dist="38100" dir="2700000" algn="tl">
                    <a:srgbClr val="000000">
                      <a:alpha val="43137"/>
                    </a:srgbClr>
                  </a:outerShdw>
                </a:effectLst>
              </a:rPr>
              <a:t>‘“Sir,” the servant said, “what you ordered has been done, but there is still room.”</a:t>
            </a:r>
          </a:p>
          <a:p>
            <a:r>
              <a:rPr lang="en-CA" sz="2500" b="1" baseline="30000" dirty="0" smtClean="0">
                <a:solidFill>
                  <a:srgbClr val="EEECE1"/>
                </a:solidFill>
                <a:effectLst>
                  <a:outerShdw blurRad="38100" dist="38100" dir="2700000" algn="tl">
                    <a:srgbClr val="000000">
                      <a:alpha val="43137"/>
                    </a:srgbClr>
                  </a:outerShdw>
                </a:effectLst>
              </a:rPr>
              <a:t>23 </a:t>
            </a:r>
            <a:r>
              <a:rPr lang="en-CA" sz="2500" b="1" dirty="0" smtClean="0">
                <a:solidFill>
                  <a:srgbClr val="EEECE1"/>
                </a:solidFill>
                <a:effectLst>
                  <a:outerShdw blurRad="38100" dist="38100" dir="2700000" algn="tl">
                    <a:srgbClr val="000000">
                      <a:alpha val="43137"/>
                    </a:srgbClr>
                  </a:outerShdw>
                </a:effectLst>
              </a:rPr>
              <a:t>‘Then the master told his servant, “Go out to the roads and country lanes and make them come in, so that my house will be full. </a:t>
            </a:r>
            <a:r>
              <a:rPr lang="en-CA" sz="2500" b="1" baseline="30000" dirty="0" smtClean="0">
                <a:solidFill>
                  <a:srgbClr val="EEECE1"/>
                </a:solidFill>
                <a:effectLst>
                  <a:outerShdw blurRad="38100" dist="38100" dir="2700000" algn="tl">
                    <a:srgbClr val="000000">
                      <a:alpha val="43137"/>
                    </a:srgbClr>
                  </a:outerShdw>
                </a:effectLst>
              </a:rPr>
              <a:t>24 </a:t>
            </a:r>
            <a:r>
              <a:rPr lang="en-CA" sz="2500" b="1" dirty="0" smtClean="0">
                <a:solidFill>
                  <a:srgbClr val="EEECE1"/>
                </a:solidFill>
                <a:effectLst>
                  <a:outerShdw blurRad="38100" dist="38100" dir="2700000" algn="tl">
                    <a:srgbClr val="000000">
                      <a:alpha val="43137"/>
                    </a:srgbClr>
                  </a:outerShdw>
                </a:effectLst>
              </a:rPr>
              <a:t>I tell you, not one of those men who were invited will get a taste of my banquet.”’</a:t>
            </a:r>
            <a:endParaRPr lang="en-CA" sz="2500" b="1" dirty="0">
              <a:solidFill>
                <a:srgbClr val="EEECE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8241321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of banquet"/>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110"/>
          <a:stretch/>
        </p:blipFill>
        <p:spPr bwMode="auto">
          <a:xfrm>
            <a:off x="2" y="4568"/>
            <a:ext cx="9139535" cy="513893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13283" y="195486"/>
            <a:ext cx="8712968" cy="3939540"/>
          </a:xfrm>
          <a:prstGeom prst="rect">
            <a:avLst/>
          </a:prstGeom>
          <a:solidFill>
            <a:schemeClr val="bg2">
              <a:lumMod val="10000"/>
              <a:alpha val="69804"/>
            </a:schemeClr>
          </a:solidFill>
        </p:spPr>
        <p:txBody>
          <a:bodyPr wrap="square" rtlCol="0">
            <a:spAutoFit/>
          </a:bodyPr>
          <a:lstStyle/>
          <a:p>
            <a:r>
              <a:rPr lang="en-CA" sz="2500" b="1" dirty="0" smtClean="0">
                <a:solidFill>
                  <a:srgbClr val="EEECE1"/>
                </a:solidFill>
                <a:effectLst>
                  <a:outerShdw blurRad="38100" dist="38100" dir="2700000" algn="tl">
                    <a:srgbClr val="000000">
                      <a:alpha val="43137"/>
                    </a:srgbClr>
                  </a:outerShdw>
                </a:effectLst>
              </a:rPr>
              <a:t>The servant came back and reported this to his master. </a:t>
            </a:r>
          </a:p>
          <a:p>
            <a:r>
              <a:rPr lang="en-CA" sz="2500" b="1" dirty="0" smtClean="0">
                <a:solidFill>
                  <a:srgbClr val="EEECE1"/>
                </a:solidFill>
                <a:effectLst>
                  <a:outerShdw blurRad="38100" dist="38100" dir="2700000" algn="tl">
                    <a:srgbClr val="000000">
                      <a:alpha val="43137"/>
                    </a:srgbClr>
                  </a:outerShdw>
                </a:effectLst>
              </a:rPr>
              <a:t>    Then the owner of the house became angry and ordered his servant, “</a:t>
            </a:r>
            <a:r>
              <a:rPr lang="en-CA" sz="2500" b="1" dirty="0" smtClean="0">
                <a:solidFill>
                  <a:srgbClr val="FFC000"/>
                </a:solidFill>
                <a:effectLst>
                  <a:outerShdw blurRad="38100" dist="38100" dir="2700000" algn="tl">
                    <a:srgbClr val="000000">
                      <a:alpha val="43137"/>
                    </a:srgbClr>
                  </a:outerShdw>
                </a:effectLst>
              </a:rPr>
              <a:t>Go out quickly into the streets and alleys of the town and </a:t>
            </a:r>
            <a:r>
              <a:rPr lang="en-CA" sz="2500" b="1" u="sng" dirty="0" smtClean="0">
                <a:solidFill>
                  <a:srgbClr val="FFC000"/>
                </a:solidFill>
                <a:effectLst>
                  <a:outerShdw blurRad="38100" dist="38100" dir="2700000" algn="tl">
                    <a:srgbClr val="000000">
                      <a:alpha val="43137"/>
                    </a:srgbClr>
                  </a:outerShdw>
                </a:effectLst>
              </a:rPr>
              <a:t>bring in </a:t>
            </a:r>
            <a:r>
              <a:rPr lang="en-CA" sz="2500" b="1" dirty="0" smtClean="0">
                <a:solidFill>
                  <a:srgbClr val="FFC000"/>
                </a:solidFill>
                <a:effectLst>
                  <a:outerShdw blurRad="38100" dist="38100" dir="2700000" algn="tl">
                    <a:srgbClr val="000000">
                      <a:alpha val="43137"/>
                    </a:srgbClr>
                  </a:outerShdw>
                </a:effectLst>
              </a:rPr>
              <a:t>the poor, the crippled, the blind and the lame</a:t>
            </a:r>
            <a:r>
              <a:rPr lang="en-CA" sz="2500" b="1" dirty="0" smtClean="0">
                <a:solidFill>
                  <a:schemeClr val="bg1"/>
                </a:solidFill>
                <a:effectLst>
                  <a:outerShdw blurRad="38100" dist="38100" dir="2700000" algn="tl">
                    <a:srgbClr val="000000">
                      <a:alpha val="43137"/>
                    </a:srgbClr>
                  </a:outerShdw>
                </a:effectLst>
              </a:rPr>
              <a:t>.”</a:t>
            </a:r>
          </a:p>
          <a:p>
            <a:r>
              <a:rPr lang="en-CA" sz="2500" b="1" baseline="30000" dirty="0" smtClean="0">
                <a:solidFill>
                  <a:srgbClr val="EEECE1"/>
                </a:solidFill>
                <a:effectLst>
                  <a:outerShdw blurRad="38100" dist="38100" dir="2700000" algn="tl">
                    <a:srgbClr val="000000">
                      <a:alpha val="43137"/>
                    </a:srgbClr>
                  </a:outerShdw>
                </a:effectLst>
              </a:rPr>
              <a:t>22 </a:t>
            </a:r>
            <a:r>
              <a:rPr lang="en-CA" sz="2500" b="1" dirty="0" smtClean="0">
                <a:solidFill>
                  <a:srgbClr val="EEECE1"/>
                </a:solidFill>
                <a:effectLst>
                  <a:outerShdw blurRad="38100" dist="38100" dir="2700000" algn="tl">
                    <a:srgbClr val="000000">
                      <a:alpha val="43137"/>
                    </a:srgbClr>
                  </a:outerShdw>
                </a:effectLst>
              </a:rPr>
              <a:t>‘“Sir,” the servant said, “what you ordered has been done, but there is still room.”</a:t>
            </a:r>
          </a:p>
          <a:p>
            <a:r>
              <a:rPr lang="en-CA" sz="2500" b="1" baseline="30000" dirty="0" smtClean="0">
                <a:solidFill>
                  <a:srgbClr val="EEECE1"/>
                </a:solidFill>
                <a:effectLst>
                  <a:outerShdw blurRad="38100" dist="38100" dir="2700000" algn="tl">
                    <a:srgbClr val="000000">
                      <a:alpha val="43137"/>
                    </a:srgbClr>
                  </a:outerShdw>
                </a:effectLst>
              </a:rPr>
              <a:t>23 </a:t>
            </a:r>
            <a:r>
              <a:rPr lang="en-CA" sz="2500" b="1" dirty="0" smtClean="0">
                <a:solidFill>
                  <a:srgbClr val="EEECE1"/>
                </a:solidFill>
                <a:effectLst>
                  <a:outerShdw blurRad="38100" dist="38100" dir="2700000" algn="tl">
                    <a:srgbClr val="000000">
                      <a:alpha val="43137"/>
                    </a:srgbClr>
                  </a:outerShdw>
                </a:effectLst>
              </a:rPr>
              <a:t>‘Then the master told his servant, “</a:t>
            </a:r>
            <a:r>
              <a:rPr lang="en-CA" sz="2500" b="1" dirty="0" smtClean="0">
                <a:solidFill>
                  <a:srgbClr val="FFC000"/>
                </a:solidFill>
                <a:effectLst>
                  <a:outerShdw blurRad="38100" dist="38100" dir="2700000" algn="tl">
                    <a:srgbClr val="000000">
                      <a:alpha val="43137"/>
                    </a:srgbClr>
                  </a:outerShdw>
                </a:effectLst>
              </a:rPr>
              <a:t>Go out to the roads and country lanes and </a:t>
            </a:r>
            <a:r>
              <a:rPr lang="en-CA" sz="2500" b="1" u="sng" dirty="0" smtClean="0">
                <a:solidFill>
                  <a:srgbClr val="FFC000"/>
                </a:solidFill>
                <a:effectLst>
                  <a:outerShdw blurRad="38100" dist="38100" dir="2700000" algn="tl">
                    <a:srgbClr val="000000">
                      <a:alpha val="43137"/>
                    </a:srgbClr>
                  </a:outerShdw>
                </a:effectLst>
              </a:rPr>
              <a:t>make them come </a:t>
            </a:r>
            <a:r>
              <a:rPr lang="en-CA" sz="2500" b="1" dirty="0" smtClean="0">
                <a:solidFill>
                  <a:srgbClr val="FFC000"/>
                </a:solidFill>
                <a:effectLst>
                  <a:outerShdw blurRad="38100" dist="38100" dir="2700000" algn="tl">
                    <a:srgbClr val="000000">
                      <a:alpha val="43137"/>
                    </a:srgbClr>
                  </a:outerShdw>
                </a:effectLst>
              </a:rPr>
              <a:t>in, so that my house will be full</a:t>
            </a:r>
            <a:r>
              <a:rPr lang="en-CA" sz="2500" b="1" dirty="0" smtClean="0">
                <a:solidFill>
                  <a:srgbClr val="EEECE1"/>
                </a:solidFill>
                <a:effectLst>
                  <a:outerShdw blurRad="38100" dist="38100" dir="2700000" algn="tl">
                    <a:srgbClr val="000000">
                      <a:alpha val="43137"/>
                    </a:srgbClr>
                  </a:outerShdw>
                </a:effectLst>
              </a:rPr>
              <a:t>. </a:t>
            </a:r>
            <a:r>
              <a:rPr lang="en-CA" sz="2500" b="1" baseline="30000" dirty="0" smtClean="0">
                <a:solidFill>
                  <a:srgbClr val="EEECE1"/>
                </a:solidFill>
                <a:effectLst>
                  <a:outerShdw blurRad="38100" dist="38100" dir="2700000" algn="tl">
                    <a:srgbClr val="000000">
                      <a:alpha val="43137"/>
                    </a:srgbClr>
                  </a:outerShdw>
                </a:effectLst>
              </a:rPr>
              <a:t>24 </a:t>
            </a:r>
            <a:r>
              <a:rPr lang="en-CA" sz="2500" b="1" dirty="0" smtClean="0">
                <a:solidFill>
                  <a:srgbClr val="EEECE1"/>
                </a:solidFill>
                <a:effectLst>
                  <a:outerShdw blurRad="38100" dist="38100" dir="2700000" algn="tl">
                    <a:srgbClr val="000000">
                      <a:alpha val="43137"/>
                    </a:srgbClr>
                  </a:outerShdw>
                </a:effectLst>
              </a:rPr>
              <a:t>I tell you, not one of those men who were invited will get a taste of my banquet.”’</a:t>
            </a:r>
            <a:endParaRPr lang="en-CA" sz="2500" b="1" dirty="0">
              <a:solidFill>
                <a:srgbClr val="EEECE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4162915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of banquet"/>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110"/>
          <a:stretch/>
        </p:blipFill>
        <p:spPr bwMode="auto">
          <a:xfrm>
            <a:off x="2" y="4568"/>
            <a:ext cx="9139535" cy="513893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13283" y="195486"/>
            <a:ext cx="8712968" cy="3939540"/>
          </a:xfrm>
          <a:prstGeom prst="rect">
            <a:avLst/>
          </a:prstGeom>
          <a:solidFill>
            <a:schemeClr val="bg2">
              <a:lumMod val="10000"/>
              <a:alpha val="69804"/>
            </a:schemeClr>
          </a:solidFill>
        </p:spPr>
        <p:txBody>
          <a:bodyPr wrap="square" rtlCol="0">
            <a:spAutoFit/>
          </a:bodyPr>
          <a:lstStyle/>
          <a:p>
            <a:r>
              <a:rPr lang="en-CA" sz="2500" b="1" dirty="0" smtClean="0">
                <a:solidFill>
                  <a:srgbClr val="EEECE1"/>
                </a:solidFill>
                <a:effectLst>
                  <a:outerShdw blurRad="38100" dist="38100" dir="2700000" algn="tl">
                    <a:srgbClr val="000000">
                      <a:alpha val="43137"/>
                    </a:srgbClr>
                  </a:outerShdw>
                </a:effectLst>
              </a:rPr>
              <a:t>The servant came back and reported this to his master. </a:t>
            </a:r>
          </a:p>
          <a:p>
            <a:r>
              <a:rPr lang="en-CA" sz="2500" b="1" dirty="0" smtClean="0">
                <a:solidFill>
                  <a:srgbClr val="EEECE1"/>
                </a:solidFill>
                <a:effectLst>
                  <a:outerShdw blurRad="38100" dist="38100" dir="2700000" algn="tl">
                    <a:srgbClr val="000000">
                      <a:alpha val="43137"/>
                    </a:srgbClr>
                  </a:outerShdw>
                </a:effectLst>
              </a:rPr>
              <a:t>    </a:t>
            </a:r>
            <a:r>
              <a:rPr lang="en-CA" sz="2500" b="1" dirty="0">
                <a:solidFill>
                  <a:srgbClr val="EEECE1"/>
                </a:solidFill>
                <a:effectLst>
                  <a:outerShdw blurRad="38100" dist="38100" dir="2700000" algn="tl">
                    <a:srgbClr val="000000">
                      <a:alpha val="43137"/>
                    </a:srgbClr>
                  </a:outerShdw>
                </a:effectLst>
              </a:rPr>
              <a:t>Then the owner of the house became angry and ordered his servant, “Go out quickly into the streets and alleys of the town and bring in the poor, the crippled, the blind and the lame.”</a:t>
            </a:r>
          </a:p>
          <a:p>
            <a:r>
              <a:rPr lang="en-CA" sz="2500" b="1" dirty="0">
                <a:solidFill>
                  <a:srgbClr val="EEECE1"/>
                </a:solidFill>
                <a:effectLst>
                  <a:outerShdw blurRad="38100" dist="38100" dir="2700000" algn="tl">
                    <a:srgbClr val="000000">
                      <a:alpha val="43137"/>
                    </a:srgbClr>
                  </a:outerShdw>
                </a:effectLst>
              </a:rPr>
              <a:t>22 ‘“Sir,” the servant said, “what you ordered has been done, but there is still room.”</a:t>
            </a:r>
          </a:p>
          <a:p>
            <a:r>
              <a:rPr lang="en-CA" sz="2500" b="1" dirty="0">
                <a:solidFill>
                  <a:srgbClr val="EEECE1"/>
                </a:solidFill>
                <a:effectLst>
                  <a:outerShdw blurRad="38100" dist="38100" dir="2700000" algn="tl">
                    <a:srgbClr val="000000">
                      <a:alpha val="43137"/>
                    </a:srgbClr>
                  </a:outerShdw>
                </a:effectLst>
              </a:rPr>
              <a:t>23 ‘Then the master told his servant, “Go out to the roads and country lanes and make them come in, so that my house will be full. </a:t>
            </a:r>
            <a:r>
              <a:rPr lang="en-CA" sz="2500" b="1" baseline="30000" dirty="0" smtClean="0">
                <a:solidFill>
                  <a:srgbClr val="EEECE1"/>
                </a:solidFill>
                <a:effectLst>
                  <a:outerShdw blurRad="38100" dist="38100" dir="2700000" algn="tl">
                    <a:srgbClr val="000000">
                      <a:alpha val="43137"/>
                    </a:srgbClr>
                  </a:outerShdw>
                </a:effectLst>
              </a:rPr>
              <a:t>24 </a:t>
            </a:r>
            <a:r>
              <a:rPr lang="en-CA" sz="2500" b="1" dirty="0" smtClean="0">
                <a:solidFill>
                  <a:srgbClr val="FFC000"/>
                </a:solidFill>
                <a:effectLst>
                  <a:outerShdw blurRad="38100" dist="38100" dir="2700000" algn="tl">
                    <a:srgbClr val="000000">
                      <a:alpha val="43137"/>
                    </a:srgbClr>
                  </a:outerShdw>
                </a:effectLst>
              </a:rPr>
              <a:t>I tell you, not one of those men who were invited will get a taste of my banquet</a:t>
            </a:r>
            <a:r>
              <a:rPr lang="en-CA" sz="2500" b="1" dirty="0" smtClean="0">
                <a:solidFill>
                  <a:schemeClr val="bg1"/>
                </a:solidFill>
                <a:effectLst>
                  <a:outerShdw blurRad="38100" dist="38100" dir="2700000" algn="tl">
                    <a:srgbClr val="000000">
                      <a:alpha val="43137"/>
                    </a:srgbClr>
                  </a:outerShdw>
                </a:effectLst>
              </a:rPr>
              <a:t>.”’</a:t>
            </a:r>
            <a:endParaRPr lang="en-CA" sz="25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219751" y="4179386"/>
            <a:ext cx="8782518" cy="477054"/>
          </a:xfrm>
          <a:prstGeom prst="rect">
            <a:avLst/>
          </a:prstGeom>
          <a:solidFill>
            <a:srgbClr val="1E1C11">
              <a:alpha val="69804"/>
            </a:srgbClr>
          </a:solidFill>
        </p:spPr>
        <p:txBody>
          <a:bodyPr wrap="square" rtlCol="0">
            <a:spAutoFit/>
          </a:bodyPr>
          <a:lstStyle/>
          <a:p>
            <a:pPr marL="342900" indent="-342900">
              <a:buFont typeface="Wingdings" panose="05000000000000000000" pitchFamily="2" charset="2"/>
              <a:buChar char="Ø"/>
            </a:pPr>
            <a:r>
              <a:rPr lang="en-CA" sz="2500" b="1" dirty="0" smtClean="0">
                <a:solidFill>
                  <a:schemeClr val="bg1"/>
                </a:solidFill>
              </a:rPr>
              <a:t>Parable of Kingdom of God? </a:t>
            </a:r>
            <a:endParaRPr lang="en-CA" sz="2500" b="1" dirty="0">
              <a:solidFill>
                <a:schemeClr val="bg1"/>
              </a:solidFill>
            </a:endParaRPr>
          </a:p>
        </p:txBody>
      </p:sp>
    </p:spTree>
    <p:extLst>
      <p:ext uri="{BB962C8B-B14F-4D97-AF65-F5344CB8AC3E}">
        <p14:creationId xmlns:p14="http://schemas.microsoft.com/office/powerpoint/2010/main" xmlns="" val="18979505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of banquet"/>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73" b="110"/>
          <a:stretch/>
        </p:blipFill>
        <p:spPr bwMode="auto">
          <a:xfrm>
            <a:off x="-1" y="-12576"/>
            <a:ext cx="9144001" cy="517661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79512" y="123478"/>
            <a:ext cx="8784976" cy="477054"/>
          </a:xfrm>
          <a:prstGeom prst="rect">
            <a:avLst/>
          </a:prstGeom>
          <a:solidFill>
            <a:srgbClr val="1E1C11">
              <a:alpha val="69804"/>
            </a:srgbClr>
          </a:solidFill>
        </p:spPr>
        <p:txBody>
          <a:bodyPr wrap="square" rtlCol="0">
            <a:spAutoFit/>
          </a:bodyPr>
          <a:lstStyle/>
          <a:p>
            <a:r>
              <a:rPr lang="en-CA" sz="2500" b="1" dirty="0" smtClean="0">
                <a:solidFill>
                  <a:srgbClr val="EEECE1"/>
                </a:solidFill>
                <a:effectLst>
                  <a:outerShdw blurRad="38100" dist="38100" dir="2700000" algn="tl">
                    <a:srgbClr val="000000">
                      <a:alpha val="43137"/>
                    </a:srgbClr>
                  </a:outerShdw>
                </a:effectLst>
              </a:rPr>
              <a:t>2. </a:t>
            </a:r>
            <a:r>
              <a:rPr lang="en-CA" sz="2500" b="1" dirty="0">
                <a:solidFill>
                  <a:srgbClr val="EEECE1"/>
                </a:solidFill>
                <a:effectLst>
                  <a:outerShdw blurRad="38100" dist="38100" dir="2700000" algn="tl">
                    <a:srgbClr val="000000">
                      <a:alpha val="43137"/>
                    </a:srgbClr>
                  </a:outerShdw>
                </a:effectLst>
              </a:rPr>
              <a:t> </a:t>
            </a:r>
            <a:r>
              <a:rPr lang="en-CA" sz="2500" b="1" dirty="0" smtClean="0">
                <a:solidFill>
                  <a:srgbClr val="EEECE1"/>
                </a:solidFill>
                <a:effectLst>
                  <a:outerShdw blurRad="38100" dist="38100" dir="2700000" algn="tl">
                    <a:srgbClr val="000000">
                      <a:alpha val="43137"/>
                    </a:srgbClr>
                  </a:outerShdw>
                </a:effectLst>
              </a:rPr>
              <a:t>Status </a:t>
            </a:r>
            <a:r>
              <a:rPr lang="en-CA" sz="2500" b="1" dirty="0">
                <a:solidFill>
                  <a:srgbClr val="EEECE1"/>
                </a:solidFill>
                <a:effectLst>
                  <a:outerShdw blurRad="38100" dist="38100" dir="2700000" algn="tl">
                    <a:srgbClr val="000000">
                      <a:alpha val="43137"/>
                    </a:srgbClr>
                  </a:outerShdw>
                </a:effectLst>
              </a:rPr>
              <a:t>Promotion VS </a:t>
            </a:r>
            <a:r>
              <a:rPr lang="en-CA" sz="2500" b="1" dirty="0" smtClean="0">
                <a:solidFill>
                  <a:srgbClr val="EEECE1"/>
                </a:solidFill>
                <a:effectLst>
                  <a:outerShdw blurRad="38100" dist="38100" dir="2700000" algn="tl">
                    <a:srgbClr val="000000">
                      <a:alpha val="43137"/>
                    </a:srgbClr>
                  </a:outerShdw>
                </a:effectLst>
              </a:rPr>
              <a:t>7-14</a:t>
            </a:r>
            <a:endParaRPr lang="en-CA" sz="2500" b="1" dirty="0">
              <a:solidFill>
                <a:srgbClr val="EEECE1"/>
              </a:solidFill>
              <a:effectLst>
                <a:outerShdw blurRad="38100" dist="38100" dir="2700000" algn="tl">
                  <a:srgbClr val="000000">
                    <a:alpha val="43137"/>
                  </a:srgbClr>
                </a:outerShdw>
              </a:effectLst>
            </a:endParaRPr>
          </a:p>
        </p:txBody>
      </p:sp>
      <p:sp>
        <p:nvSpPr>
          <p:cNvPr id="4" name="TextBox 3"/>
          <p:cNvSpPr txBox="1"/>
          <p:nvPr/>
        </p:nvSpPr>
        <p:spPr>
          <a:xfrm>
            <a:off x="191593" y="627535"/>
            <a:ext cx="8784976" cy="1246495"/>
          </a:xfrm>
          <a:prstGeom prst="rect">
            <a:avLst/>
          </a:prstGeom>
          <a:solidFill>
            <a:srgbClr val="1E1C11">
              <a:alpha val="69804"/>
            </a:srgbClr>
          </a:solidFill>
          <a:ln>
            <a:solidFill>
              <a:srgbClr val="FFC000"/>
            </a:solidFill>
          </a:ln>
        </p:spPr>
        <p:txBody>
          <a:bodyPr wrap="square" rtlCol="0">
            <a:spAutoFit/>
          </a:bodyPr>
          <a:lstStyle/>
          <a:p>
            <a:r>
              <a:rPr lang="en-CA" sz="2500" b="1" dirty="0">
                <a:solidFill>
                  <a:srgbClr val="EEECE1"/>
                </a:solidFill>
                <a:effectLst>
                  <a:outerShdw blurRad="38100" dist="38100" dir="2700000" algn="tl">
                    <a:srgbClr val="000000">
                      <a:alpha val="43137"/>
                    </a:srgbClr>
                  </a:outerShdw>
                </a:effectLst>
              </a:rPr>
              <a:t>Jesus’ story tells of one who responds to his teaching to abandon social posturing and proactively embrace socially inclusive table fellowship, a </a:t>
            </a:r>
            <a:r>
              <a:rPr lang="en-CA" sz="2500" b="1" dirty="0" smtClean="0">
                <a:solidFill>
                  <a:srgbClr val="EEECE1"/>
                </a:solidFill>
                <a:effectLst>
                  <a:outerShdw blurRad="38100" dist="38100" dir="2700000" algn="tl">
                    <a:srgbClr val="000000">
                      <a:alpha val="43137"/>
                    </a:srgbClr>
                  </a:outerShdw>
                </a:effectLst>
              </a:rPr>
              <a:t>fellowship </a:t>
            </a:r>
            <a:r>
              <a:rPr lang="en-CA" sz="2500" b="1" dirty="0">
                <a:solidFill>
                  <a:srgbClr val="EEECE1"/>
                </a:solidFill>
                <a:effectLst>
                  <a:outerShdw blurRad="38100" dist="38100" dir="2700000" algn="tl">
                    <a:srgbClr val="000000">
                      <a:alpha val="43137"/>
                    </a:srgbClr>
                  </a:outerShdw>
                </a:effectLst>
              </a:rPr>
              <a:t>social </a:t>
            </a:r>
            <a:r>
              <a:rPr lang="en-CA" sz="2500" b="1" dirty="0" smtClean="0">
                <a:solidFill>
                  <a:srgbClr val="EEECE1"/>
                </a:solidFill>
                <a:effectLst>
                  <a:outerShdw blurRad="38100" dist="38100" dir="2700000" algn="tl">
                    <a:srgbClr val="000000">
                      <a:alpha val="43137"/>
                    </a:srgbClr>
                  </a:outerShdw>
                </a:effectLst>
              </a:rPr>
              <a:t>snobs </a:t>
            </a:r>
            <a:r>
              <a:rPr lang="en-CA" sz="2500" b="1" dirty="0">
                <a:solidFill>
                  <a:srgbClr val="EEECE1"/>
                </a:solidFill>
                <a:effectLst>
                  <a:outerShdw blurRad="38100" dist="38100" dir="2700000" algn="tl">
                    <a:srgbClr val="000000">
                      <a:alpha val="43137"/>
                    </a:srgbClr>
                  </a:outerShdw>
                </a:effectLst>
              </a:rPr>
              <a:t>would never participate in. </a:t>
            </a:r>
          </a:p>
        </p:txBody>
      </p:sp>
      <p:sp>
        <p:nvSpPr>
          <p:cNvPr id="9" name="TextBox 8"/>
          <p:cNvSpPr txBox="1"/>
          <p:nvPr/>
        </p:nvSpPr>
        <p:spPr>
          <a:xfrm>
            <a:off x="179512" y="2427735"/>
            <a:ext cx="8784976" cy="1246495"/>
          </a:xfrm>
          <a:prstGeom prst="rect">
            <a:avLst/>
          </a:prstGeom>
          <a:solidFill>
            <a:srgbClr val="1E1C11">
              <a:alpha val="69804"/>
            </a:srgbClr>
          </a:solidFill>
          <a:ln>
            <a:solidFill>
              <a:srgbClr val="0070C0"/>
            </a:solidFill>
          </a:ln>
        </p:spPr>
        <p:txBody>
          <a:bodyPr wrap="square" rtlCol="0">
            <a:spAutoFit/>
          </a:bodyPr>
          <a:lstStyle/>
          <a:p>
            <a:r>
              <a:rPr lang="en-CA" sz="2500" b="1" dirty="0">
                <a:solidFill>
                  <a:srgbClr val="EEECE1"/>
                </a:solidFill>
                <a:effectLst>
                  <a:outerShdw blurRad="38100" dist="38100" dir="2700000" algn="tl">
                    <a:srgbClr val="000000">
                      <a:alpha val="43137"/>
                    </a:srgbClr>
                  </a:outerShdw>
                </a:effectLst>
              </a:rPr>
              <a:t>The fear of committing social suicide is a barrier status seekers must overcome in order to </a:t>
            </a:r>
            <a:r>
              <a:rPr lang="en-CA" sz="2500" b="1" dirty="0" smtClean="0">
                <a:solidFill>
                  <a:srgbClr val="EEECE1"/>
                </a:solidFill>
                <a:effectLst>
                  <a:outerShdw blurRad="38100" dist="38100" dir="2700000" algn="tl">
                    <a:srgbClr val="000000">
                      <a:alpha val="43137"/>
                    </a:srgbClr>
                  </a:outerShdw>
                </a:effectLst>
              </a:rPr>
              <a:t>seek Jesus </a:t>
            </a:r>
            <a:r>
              <a:rPr lang="en-CA" sz="2500" b="1" dirty="0">
                <a:solidFill>
                  <a:srgbClr val="EEECE1"/>
                </a:solidFill>
                <a:effectLst>
                  <a:outerShdw blurRad="38100" dist="38100" dir="2700000" algn="tl">
                    <a:srgbClr val="000000">
                      <a:alpha val="43137"/>
                    </a:srgbClr>
                  </a:outerShdw>
                </a:effectLst>
              </a:rPr>
              <a:t>and become part of his inclusive community alongside social losers and </a:t>
            </a:r>
            <a:r>
              <a:rPr lang="en-CA" sz="2500" b="1" dirty="0" smtClean="0">
                <a:solidFill>
                  <a:srgbClr val="EEECE1"/>
                </a:solidFill>
                <a:effectLst>
                  <a:outerShdw blurRad="38100" dist="38100" dir="2700000" algn="tl">
                    <a:srgbClr val="000000">
                      <a:alpha val="43137"/>
                    </a:srgbClr>
                  </a:outerShdw>
                </a:effectLst>
              </a:rPr>
              <a:t>outcasts. </a:t>
            </a:r>
            <a:endParaRPr lang="en-CA" sz="2500" b="1" dirty="0">
              <a:solidFill>
                <a:srgbClr val="EEECE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9781498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8196" name="Picture 4" descr="http://www.websecurify.com/uploads/vortex.screenshot00.p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8738" b="9053"/>
          <a:stretch/>
        </p:blipFill>
        <p:spPr bwMode="auto">
          <a:xfrm>
            <a:off x="3707904" y="519523"/>
            <a:ext cx="2160587" cy="3742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4" name="Text Box 12"/>
          <p:cNvSpPr txBox="1">
            <a:spLocks noChangeArrowheads="1"/>
          </p:cNvSpPr>
          <p:nvPr/>
        </p:nvSpPr>
        <p:spPr bwMode="auto">
          <a:xfrm>
            <a:off x="179388" y="694488"/>
            <a:ext cx="3384550" cy="553998"/>
          </a:xfrm>
          <a:prstGeom prst="rect">
            <a:avLst/>
          </a:prstGeom>
          <a:solidFill>
            <a:schemeClr val="bg1"/>
          </a:solidFill>
          <a:ln w="9525">
            <a:solidFill>
              <a:srgbClr val="99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CA" altLang="en-US" sz="3000" b="1" dirty="0">
                <a:solidFill>
                  <a:srgbClr val="000000"/>
                </a:solidFill>
                <a:effectLst>
                  <a:outerShdw blurRad="38100" dist="38100" dir="2700000" algn="tl">
                    <a:srgbClr val="C0C0C0"/>
                  </a:outerShdw>
                </a:effectLst>
                <a:latin typeface="Baskerville Old Face" pitchFamily="18" charset="0"/>
              </a:rPr>
              <a:t>Prayer</a:t>
            </a:r>
          </a:p>
        </p:txBody>
      </p:sp>
      <p:sp>
        <p:nvSpPr>
          <p:cNvPr id="8205" name="Text Box 13"/>
          <p:cNvSpPr txBox="1">
            <a:spLocks noChangeArrowheads="1"/>
          </p:cNvSpPr>
          <p:nvPr/>
        </p:nvSpPr>
        <p:spPr bwMode="auto">
          <a:xfrm>
            <a:off x="168101" y="1761660"/>
            <a:ext cx="3384550" cy="553998"/>
          </a:xfrm>
          <a:prstGeom prst="rect">
            <a:avLst/>
          </a:prstGeom>
          <a:solidFill>
            <a:schemeClr val="bg1"/>
          </a:solidFill>
          <a:ln w="9525">
            <a:solidFill>
              <a:srgbClr val="99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CA" altLang="en-US" sz="3000" b="1" dirty="0">
                <a:solidFill>
                  <a:srgbClr val="000000"/>
                </a:solidFill>
                <a:effectLst>
                  <a:outerShdw blurRad="38100" dist="38100" dir="2700000" algn="tl">
                    <a:srgbClr val="C0C0C0"/>
                  </a:outerShdw>
                </a:effectLst>
                <a:latin typeface="Baskerville Old Face" pitchFamily="18" charset="0"/>
              </a:rPr>
              <a:t>Loving Service </a:t>
            </a:r>
          </a:p>
        </p:txBody>
      </p:sp>
      <p:sp>
        <p:nvSpPr>
          <p:cNvPr id="8206" name="Text Box 14"/>
          <p:cNvSpPr txBox="1">
            <a:spLocks noChangeArrowheads="1"/>
          </p:cNvSpPr>
          <p:nvPr/>
        </p:nvSpPr>
        <p:spPr bwMode="auto">
          <a:xfrm>
            <a:off x="168101" y="2260662"/>
            <a:ext cx="3384550" cy="553998"/>
          </a:xfrm>
          <a:prstGeom prst="rect">
            <a:avLst/>
          </a:prstGeom>
          <a:solidFill>
            <a:schemeClr val="bg1"/>
          </a:solidFill>
          <a:ln w="9525">
            <a:solidFill>
              <a:srgbClr val="99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CA" altLang="en-US" sz="3000" b="1" dirty="0">
                <a:solidFill>
                  <a:srgbClr val="000000"/>
                </a:solidFill>
                <a:effectLst>
                  <a:outerShdw blurRad="38100" dist="38100" dir="2700000" algn="tl">
                    <a:srgbClr val="C0C0C0"/>
                  </a:outerShdw>
                </a:effectLst>
                <a:latin typeface="Baskerville Old Face" pitchFamily="18" charset="0"/>
              </a:rPr>
              <a:t>Inviting</a:t>
            </a:r>
          </a:p>
        </p:txBody>
      </p:sp>
      <p:sp>
        <p:nvSpPr>
          <p:cNvPr id="8207" name="Text Box 15"/>
          <p:cNvSpPr txBox="1">
            <a:spLocks noChangeArrowheads="1"/>
          </p:cNvSpPr>
          <p:nvPr/>
        </p:nvSpPr>
        <p:spPr bwMode="auto">
          <a:xfrm>
            <a:off x="159743" y="2800722"/>
            <a:ext cx="3384550" cy="553998"/>
          </a:xfrm>
          <a:prstGeom prst="rect">
            <a:avLst/>
          </a:prstGeom>
          <a:solidFill>
            <a:schemeClr val="bg1"/>
          </a:solidFill>
          <a:ln w="9525">
            <a:solidFill>
              <a:srgbClr val="99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CA" altLang="en-US" sz="3000" b="1" dirty="0">
                <a:solidFill>
                  <a:srgbClr val="000000"/>
                </a:solidFill>
                <a:effectLst>
                  <a:outerShdw blurRad="38100" dist="38100" dir="2700000" algn="tl">
                    <a:srgbClr val="C0C0C0"/>
                  </a:outerShdw>
                </a:effectLst>
                <a:latin typeface="Baskerville Old Face" pitchFamily="18" charset="0"/>
              </a:rPr>
              <a:t>Sharing Testimony</a:t>
            </a:r>
          </a:p>
        </p:txBody>
      </p:sp>
      <p:sp>
        <p:nvSpPr>
          <p:cNvPr id="8208" name="Text Box 16"/>
          <p:cNvSpPr txBox="1">
            <a:spLocks noChangeArrowheads="1"/>
          </p:cNvSpPr>
          <p:nvPr/>
        </p:nvSpPr>
        <p:spPr bwMode="auto">
          <a:xfrm>
            <a:off x="159743" y="3340782"/>
            <a:ext cx="3384550" cy="553998"/>
          </a:xfrm>
          <a:prstGeom prst="rect">
            <a:avLst/>
          </a:prstGeom>
          <a:solidFill>
            <a:schemeClr val="bg1"/>
          </a:solidFill>
          <a:ln w="9525">
            <a:solidFill>
              <a:srgbClr val="99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CA" altLang="en-US" sz="3000" b="1" dirty="0">
                <a:solidFill>
                  <a:srgbClr val="000000"/>
                </a:solidFill>
                <a:effectLst>
                  <a:outerShdw blurRad="38100" dist="38100" dir="2700000" algn="tl">
                    <a:srgbClr val="C0C0C0"/>
                  </a:outerShdw>
                </a:effectLst>
                <a:latin typeface="Baskerville Old Face" pitchFamily="18" charset="0"/>
              </a:rPr>
              <a:t>Explaining Gospel</a:t>
            </a:r>
          </a:p>
        </p:txBody>
      </p:sp>
      <p:sp>
        <p:nvSpPr>
          <p:cNvPr id="8210" name="Text Box 18"/>
          <p:cNvSpPr txBox="1">
            <a:spLocks noChangeArrowheads="1"/>
          </p:cNvSpPr>
          <p:nvPr/>
        </p:nvSpPr>
        <p:spPr bwMode="auto">
          <a:xfrm>
            <a:off x="159746" y="3880842"/>
            <a:ext cx="3419475" cy="553998"/>
          </a:xfrm>
          <a:prstGeom prst="rect">
            <a:avLst/>
          </a:prstGeom>
          <a:solidFill>
            <a:schemeClr val="bg1"/>
          </a:solidFill>
          <a:ln w="9525">
            <a:solidFill>
              <a:srgbClr val="99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CA" altLang="en-US" sz="3000" b="1" dirty="0">
                <a:solidFill>
                  <a:srgbClr val="000000"/>
                </a:solidFill>
                <a:effectLst>
                  <a:outerShdw blurRad="38100" dist="38100" dir="2700000" algn="tl">
                    <a:srgbClr val="C0C0C0"/>
                  </a:outerShdw>
                </a:effectLst>
                <a:latin typeface="Baskerville Old Face" pitchFamily="18" charset="0"/>
              </a:rPr>
              <a:t>Answering questions</a:t>
            </a:r>
          </a:p>
        </p:txBody>
      </p:sp>
      <p:sp>
        <p:nvSpPr>
          <p:cNvPr id="8211" name="Text Box 19"/>
          <p:cNvSpPr txBox="1">
            <a:spLocks noChangeArrowheads="1"/>
          </p:cNvSpPr>
          <p:nvPr/>
        </p:nvSpPr>
        <p:spPr bwMode="auto">
          <a:xfrm>
            <a:off x="179391" y="4370497"/>
            <a:ext cx="3419475" cy="553998"/>
          </a:xfrm>
          <a:prstGeom prst="rect">
            <a:avLst/>
          </a:prstGeom>
          <a:solidFill>
            <a:schemeClr val="bg1"/>
          </a:solidFill>
          <a:ln w="9525">
            <a:solidFill>
              <a:srgbClr val="99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CA" altLang="en-US" sz="3000" b="1" dirty="0" smtClean="0">
                <a:solidFill>
                  <a:srgbClr val="000000"/>
                </a:solidFill>
                <a:effectLst>
                  <a:outerShdw blurRad="38100" dist="38100" dir="2700000" algn="tl">
                    <a:srgbClr val="C0C0C0"/>
                  </a:outerShdw>
                </a:effectLst>
                <a:latin typeface="Baskerville Old Face" pitchFamily="18" charset="0"/>
              </a:rPr>
              <a:t>Call to Commitment </a:t>
            </a:r>
            <a:endParaRPr lang="en-CA" altLang="en-US" sz="3000" b="1" dirty="0">
              <a:solidFill>
                <a:srgbClr val="000000"/>
              </a:solidFill>
              <a:effectLst>
                <a:outerShdw blurRad="38100" dist="38100" dir="2700000" algn="tl">
                  <a:srgbClr val="C0C0C0"/>
                </a:outerShdw>
              </a:effectLst>
              <a:latin typeface="Baskerville Old Face" pitchFamily="18" charset="0"/>
            </a:endParaRPr>
          </a:p>
        </p:txBody>
      </p:sp>
      <p:sp>
        <p:nvSpPr>
          <p:cNvPr id="8213" name="Text Box 21"/>
          <p:cNvSpPr txBox="1">
            <a:spLocks noChangeArrowheads="1"/>
          </p:cNvSpPr>
          <p:nvPr/>
        </p:nvSpPr>
        <p:spPr bwMode="auto">
          <a:xfrm>
            <a:off x="5940426" y="2180241"/>
            <a:ext cx="3096070" cy="553998"/>
          </a:xfrm>
          <a:prstGeom prst="rect">
            <a:avLst/>
          </a:prstGeom>
          <a:solidFill>
            <a:schemeClr val="bg1"/>
          </a:solidFill>
          <a:ln w="9525">
            <a:solidFill>
              <a:srgbClr val="000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CA" altLang="en-US" sz="3000" b="1" dirty="0">
                <a:solidFill>
                  <a:srgbClr val="000000"/>
                </a:solidFill>
                <a:effectLst>
                  <a:outerShdw blurRad="38100" dist="38100" dir="2700000" algn="tl">
                    <a:srgbClr val="C0C0C0"/>
                  </a:outerShdw>
                </a:effectLst>
                <a:latin typeface="Baskerville Old Face" pitchFamily="18" charset="0"/>
              </a:rPr>
              <a:t>Curiosity</a:t>
            </a:r>
          </a:p>
        </p:txBody>
      </p:sp>
      <p:sp>
        <p:nvSpPr>
          <p:cNvPr id="8214" name="Text Box 22"/>
          <p:cNvSpPr txBox="1">
            <a:spLocks noChangeArrowheads="1"/>
          </p:cNvSpPr>
          <p:nvPr/>
        </p:nvSpPr>
        <p:spPr bwMode="auto">
          <a:xfrm>
            <a:off x="5940426" y="2902353"/>
            <a:ext cx="3059186" cy="553998"/>
          </a:xfrm>
          <a:prstGeom prst="rect">
            <a:avLst/>
          </a:prstGeom>
          <a:solidFill>
            <a:schemeClr val="bg1"/>
          </a:solidFill>
          <a:ln w="9525">
            <a:solidFill>
              <a:schemeClr val="accent2"/>
            </a:solidFill>
            <a:miter lim="800000"/>
            <a:headEnd/>
            <a:tailEnd/>
          </a:ln>
          <a:effectLst/>
          <a:extLst/>
        </p:spPr>
        <p:txBody>
          <a:bodyPr wrap="square">
            <a:spAutoFit/>
          </a:bodyPr>
          <a:lstStyle/>
          <a:p>
            <a:pPr algn="ctr" fontAlgn="base">
              <a:spcBef>
                <a:spcPct val="50000"/>
              </a:spcBef>
              <a:spcAft>
                <a:spcPct val="0"/>
              </a:spcAft>
            </a:pPr>
            <a:r>
              <a:rPr lang="en-CA" altLang="en-US" sz="3000" b="1" dirty="0">
                <a:solidFill>
                  <a:srgbClr val="000000"/>
                </a:solidFill>
                <a:effectLst>
                  <a:outerShdw blurRad="38100" dist="38100" dir="2700000" algn="tl">
                    <a:srgbClr val="C0C0C0"/>
                  </a:outerShdw>
                </a:effectLst>
                <a:latin typeface="Baskerville Old Face" pitchFamily="18" charset="0"/>
              </a:rPr>
              <a:t>Open to change</a:t>
            </a:r>
          </a:p>
        </p:txBody>
      </p:sp>
      <p:sp>
        <p:nvSpPr>
          <p:cNvPr id="8215" name="Text Box 23"/>
          <p:cNvSpPr txBox="1">
            <a:spLocks noChangeArrowheads="1"/>
          </p:cNvSpPr>
          <p:nvPr/>
        </p:nvSpPr>
        <p:spPr bwMode="auto">
          <a:xfrm>
            <a:off x="5940426" y="3612849"/>
            <a:ext cx="3059186" cy="553998"/>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CA" altLang="en-US" sz="3000" b="1" dirty="0">
                <a:solidFill>
                  <a:srgbClr val="000000"/>
                </a:solidFill>
                <a:effectLst>
                  <a:outerShdw blurRad="38100" dist="38100" dir="2700000" algn="tl">
                    <a:srgbClr val="C0C0C0"/>
                  </a:outerShdw>
                </a:effectLst>
                <a:latin typeface="Baskerville Old Face" pitchFamily="18" charset="0"/>
              </a:rPr>
              <a:t>Seeking after God</a:t>
            </a:r>
          </a:p>
        </p:txBody>
      </p:sp>
      <p:sp>
        <p:nvSpPr>
          <p:cNvPr id="8216" name="Text Box 24"/>
          <p:cNvSpPr txBox="1">
            <a:spLocks noChangeArrowheads="1"/>
          </p:cNvSpPr>
          <p:nvPr/>
        </p:nvSpPr>
        <p:spPr bwMode="auto">
          <a:xfrm>
            <a:off x="5940428" y="4327732"/>
            <a:ext cx="3096071" cy="553998"/>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CA" altLang="en-US" sz="3000" b="1" dirty="0">
                <a:solidFill>
                  <a:srgbClr val="000000"/>
                </a:solidFill>
                <a:effectLst>
                  <a:outerShdw blurRad="38100" dist="38100" dir="2700000" algn="tl">
                    <a:srgbClr val="C0C0C0"/>
                  </a:outerShdw>
                </a:effectLst>
                <a:latin typeface="Baskerville Old Face" pitchFamily="18" charset="0"/>
              </a:rPr>
              <a:t>Entering Kingdom</a:t>
            </a:r>
          </a:p>
        </p:txBody>
      </p:sp>
      <p:sp>
        <p:nvSpPr>
          <p:cNvPr id="2" name="TextBox 1"/>
          <p:cNvSpPr txBox="1"/>
          <p:nvPr/>
        </p:nvSpPr>
        <p:spPr>
          <a:xfrm>
            <a:off x="179388" y="141480"/>
            <a:ext cx="3384550" cy="523220"/>
          </a:xfrm>
          <a:prstGeom prst="rect">
            <a:avLst/>
          </a:prstGeom>
          <a:noFill/>
        </p:spPr>
        <p:txBody>
          <a:bodyPr wrap="square" rtlCol="0">
            <a:spAutoFit/>
          </a:bodyPr>
          <a:lstStyle/>
          <a:p>
            <a:pPr algn="ctr"/>
            <a:r>
              <a:rPr lang="en-CA" sz="2800" b="1" dirty="0">
                <a:solidFill>
                  <a:srgbClr val="000000"/>
                </a:solidFill>
              </a:rPr>
              <a:t>Believers’ Roles</a:t>
            </a:r>
          </a:p>
        </p:txBody>
      </p:sp>
      <p:sp>
        <p:nvSpPr>
          <p:cNvPr id="19" name="Text Box 21"/>
          <p:cNvSpPr txBox="1">
            <a:spLocks noChangeArrowheads="1"/>
          </p:cNvSpPr>
          <p:nvPr/>
        </p:nvSpPr>
        <p:spPr bwMode="auto">
          <a:xfrm>
            <a:off x="5940426" y="1437624"/>
            <a:ext cx="3059186" cy="553998"/>
          </a:xfrm>
          <a:prstGeom prst="rect">
            <a:avLst/>
          </a:prstGeom>
          <a:solidFill>
            <a:schemeClr val="bg1"/>
          </a:solidFill>
          <a:ln w="9525">
            <a:solidFill>
              <a:srgbClr val="000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CA" altLang="en-US" sz="3000" b="1" dirty="0">
                <a:solidFill>
                  <a:srgbClr val="000000"/>
                </a:solidFill>
                <a:effectLst>
                  <a:outerShdw blurRad="38100" dist="38100" dir="2700000" algn="tl">
                    <a:srgbClr val="C0C0C0"/>
                  </a:outerShdw>
                </a:effectLst>
                <a:latin typeface="Baskerville Old Face" pitchFamily="18" charset="0"/>
              </a:rPr>
              <a:t>Trust Believer</a:t>
            </a:r>
          </a:p>
        </p:txBody>
      </p:sp>
      <p:sp>
        <p:nvSpPr>
          <p:cNvPr id="24" name="Text Box 21"/>
          <p:cNvSpPr txBox="1">
            <a:spLocks noChangeArrowheads="1"/>
          </p:cNvSpPr>
          <p:nvPr/>
        </p:nvSpPr>
        <p:spPr bwMode="auto">
          <a:xfrm>
            <a:off x="5940428" y="734121"/>
            <a:ext cx="3059187" cy="523220"/>
          </a:xfrm>
          <a:prstGeom prst="rect">
            <a:avLst/>
          </a:prstGeom>
          <a:solidFill>
            <a:schemeClr val="bg1"/>
          </a:solidFill>
          <a:ln w="9525">
            <a:solidFill>
              <a:srgbClr val="000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CA" altLang="en-US" sz="2800" b="1" dirty="0">
                <a:solidFill>
                  <a:srgbClr val="000000"/>
                </a:solidFill>
                <a:effectLst>
                  <a:outerShdw blurRad="38100" dist="38100" dir="2700000" algn="tl">
                    <a:srgbClr val="C0C0C0"/>
                  </a:outerShdw>
                </a:effectLst>
                <a:latin typeface="Baskerville Old Face" pitchFamily="18" charset="0"/>
              </a:rPr>
              <a:t>Disinterest /Mistrust</a:t>
            </a:r>
          </a:p>
        </p:txBody>
      </p:sp>
      <p:sp>
        <p:nvSpPr>
          <p:cNvPr id="26" name="TextBox 25"/>
          <p:cNvSpPr txBox="1"/>
          <p:nvPr/>
        </p:nvSpPr>
        <p:spPr>
          <a:xfrm>
            <a:off x="5365322" y="140085"/>
            <a:ext cx="3743185" cy="523220"/>
          </a:xfrm>
          <a:prstGeom prst="rect">
            <a:avLst/>
          </a:prstGeom>
          <a:noFill/>
        </p:spPr>
        <p:txBody>
          <a:bodyPr wrap="square" rtlCol="0">
            <a:spAutoFit/>
          </a:bodyPr>
          <a:lstStyle/>
          <a:p>
            <a:pPr algn="ctr"/>
            <a:r>
              <a:rPr lang="en-CA" sz="2800" b="1" dirty="0">
                <a:solidFill>
                  <a:srgbClr val="000000"/>
                </a:solidFill>
              </a:rPr>
              <a:t>Thresholds </a:t>
            </a:r>
            <a:r>
              <a:rPr lang="en-CA" sz="2800" b="1" dirty="0" smtClean="0">
                <a:solidFill>
                  <a:srgbClr val="000000"/>
                </a:solidFill>
              </a:rPr>
              <a:t>to Cross</a:t>
            </a:r>
            <a:endParaRPr lang="en-CA" sz="2800" b="1" dirty="0">
              <a:solidFill>
                <a:srgbClr val="000000"/>
              </a:solidFill>
            </a:endParaRPr>
          </a:p>
        </p:txBody>
      </p:sp>
      <p:sp>
        <p:nvSpPr>
          <p:cNvPr id="27" name="Text Box 12"/>
          <p:cNvSpPr txBox="1">
            <a:spLocks noChangeArrowheads="1"/>
          </p:cNvSpPr>
          <p:nvPr/>
        </p:nvSpPr>
        <p:spPr bwMode="auto">
          <a:xfrm>
            <a:off x="168101" y="1234548"/>
            <a:ext cx="3384550" cy="553998"/>
          </a:xfrm>
          <a:prstGeom prst="rect">
            <a:avLst/>
          </a:prstGeom>
          <a:solidFill>
            <a:srgbClr val="FFC000"/>
          </a:solidFill>
          <a:ln w="9525">
            <a:solidFill>
              <a:srgbClr val="993300"/>
            </a:solidFill>
            <a:miter lim="800000"/>
            <a:headEnd/>
            <a:tailEnd/>
          </a:ln>
          <a:effectLst/>
          <a:extLst/>
        </p:spPr>
        <p:txBody>
          <a:bodyPr>
            <a:spAutoFit/>
          </a:bodyPr>
          <a:lstStyle/>
          <a:p>
            <a:pPr algn="ctr" fontAlgn="base">
              <a:spcBef>
                <a:spcPct val="50000"/>
              </a:spcBef>
              <a:spcAft>
                <a:spcPct val="0"/>
              </a:spcAft>
            </a:pPr>
            <a:r>
              <a:rPr lang="en-CA" altLang="en-US" sz="3000" b="1" dirty="0" smtClean="0">
                <a:solidFill>
                  <a:srgbClr val="000000"/>
                </a:solidFill>
                <a:effectLst>
                  <a:outerShdw blurRad="38100" dist="38100" dir="2700000" algn="tl">
                    <a:srgbClr val="C0C0C0"/>
                  </a:outerShdw>
                </a:effectLst>
                <a:latin typeface="Baskerville Old Face" pitchFamily="18" charset="0"/>
              </a:rPr>
              <a:t>Friendship</a:t>
            </a:r>
            <a:endParaRPr lang="en-CA" altLang="en-US" sz="3000" b="1" dirty="0">
              <a:solidFill>
                <a:srgbClr val="000000"/>
              </a:solidFill>
              <a:effectLst>
                <a:outerShdw blurRad="38100" dist="38100" dir="2700000" algn="tl">
                  <a:srgbClr val="C0C0C0"/>
                </a:outerShdw>
              </a:effectLst>
              <a:latin typeface="Baskerville Old Face" pitchFamily="18" charset="0"/>
            </a:endParaRPr>
          </a:p>
        </p:txBody>
      </p:sp>
      <p:pic>
        <p:nvPicPr>
          <p:cNvPr id="2050" name="Picture 2" descr="C:\Users\Paul\AppData\Local\Microsoft\Windows\INetCache\IE\4IY0OOFR\stick-man-tired-11590-large[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303498"/>
            <a:ext cx="432048" cy="911598"/>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Paul\AppData\Local\Microsoft\Windows\INetCache\IE\4IY0OOFR\nicubunu-Stickman-2[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70478" y="4285699"/>
            <a:ext cx="705578" cy="71632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Down Arrow 2"/>
          <p:cNvSpPr/>
          <p:nvPr/>
        </p:nvSpPr>
        <p:spPr bwMode="auto">
          <a:xfrm>
            <a:off x="7236914" y="1248486"/>
            <a:ext cx="277826" cy="189138"/>
          </a:xfrm>
          <a:prstGeom prst="downArrow">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000" b="1" i="0" u="none" strike="noStrike" cap="none" normalizeH="0" baseline="0" smtClean="0">
              <a:ln>
                <a:noFill/>
              </a:ln>
              <a:solidFill>
                <a:schemeClr val="tx1"/>
              </a:solidFill>
              <a:effectLst>
                <a:outerShdw blurRad="38100" dist="38100" dir="2700000" algn="tl">
                  <a:srgbClr val="000000">
                    <a:alpha val="43137"/>
                  </a:srgbClr>
                </a:outerShdw>
              </a:effectLst>
              <a:latin typeface="Baskerville Old Face" pitchFamily="18" charset="0"/>
              <a:cs typeface="Arial" charset="0"/>
            </a:endParaRPr>
          </a:p>
        </p:txBody>
      </p:sp>
      <p:sp>
        <p:nvSpPr>
          <p:cNvPr id="28" name="Down Arrow 27"/>
          <p:cNvSpPr/>
          <p:nvPr/>
        </p:nvSpPr>
        <p:spPr bwMode="auto">
          <a:xfrm>
            <a:off x="7236914" y="1995686"/>
            <a:ext cx="277826" cy="189138"/>
          </a:xfrm>
          <a:prstGeom prst="downArrow">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000" b="1" i="0" u="none" strike="noStrike" cap="none" normalizeH="0" baseline="0" smtClean="0">
              <a:ln>
                <a:noFill/>
              </a:ln>
              <a:solidFill>
                <a:schemeClr val="tx1"/>
              </a:solidFill>
              <a:effectLst>
                <a:outerShdw blurRad="38100" dist="38100" dir="2700000" algn="tl">
                  <a:srgbClr val="000000">
                    <a:alpha val="43137"/>
                  </a:srgbClr>
                </a:outerShdw>
              </a:effectLst>
              <a:latin typeface="Baskerville Old Face" pitchFamily="18" charset="0"/>
              <a:cs typeface="Arial" charset="0"/>
            </a:endParaRPr>
          </a:p>
        </p:txBody>
      </p:sp>
      <p:sp>
        <p:nvSpPr>
          <p:cNvPr id="29" name="Down Arrow 28"/>
          <p:cNvSpPr/>
          <p:nvPr/>
        </p:nvSpPr>
        <p:spPr bwMode="auto">
          <a:xfrm>
            <a:off x="7236914" y="2734239"/>
            <a:ext cx="277826" cy="189138"/>
          </a:xfrm>
          <a:prstGeom prst="downArrow">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000" b="1" i="0" u="none" strike="noStrike" cap="none" normalizeH="0" baseline="0" smtClean="0">
              <a:ln>
                <a:noFill/>
              </a:ln>
              <a:solidFill>
                <a:schemeClr val="tx1"/>
              </a:solidFill>
              <a:effectLst>
                <a:outerShdw blurRad="38100" dist="38100" dir="2700000" algn="tl">
                  <a:srgbClr val="000000">
                    <a:alpha val="43137"/>
                  </a:srgbClr>
                </a:outerShdw>
              </a:effectLst>
              <a:latin typeface="Baskerville Old Face" pitchFamily="18" charset="0"/>
              <a:cs typeface="Arial" charset="0"/>
            </a:endParaRPr>
          </a:p>
        </p:txBody>
      </p:sp>
      <p:sp>
        <p:nvSpPr>
          <p:cNvPr id="30" name="Down Arrow 29"/>
          <p:cNvSpPr/>
          <p:nvPr/>
        </p:nvSpPr>
        <p:spPr bwMode="auto">
          <a:xfrm>
            <a:off x="7236914" y="3458567"/>
            <a:ext cx="277826" cy="189138"/>
          </a:xfrm>
          <a:prstGeom prst="downArrow">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000" b="1" i="0" u="none" strike="noStrike" cap="none" normalizeH="0" baseline="0" smtClean="0">
              <a:ln>
                <a:noFill/>
              </a:ln>
              <a:solidFill>
                <a:schemeClr val="tx1"/>
              </a:solidFill>
              <a:effectLst>
                <a:outerShdw blurRad="38100" dist="38100" dir="2700000" algn="tl">
                  <a:srgbClr val="000000">
                    <a:alpha val="43137"/>
                  </a:srgbClr>
                </a:outerShdw>
              </a:effectLst>
              <a:latin typeface="Baskerville Old Face" pitchFamily="18" charset="0"/>
              <a:cs typeface="Arial" charset="0"/>
            </a:endParaRPr>
          </a:p>
        </p:txBody>
      </p:sp>
      <p:sp>
        <p:nvSpPr>
          <p:cNvPr id="31" name="Down Arrow 30"/>
          <p:cNvSpPr/>
          <p:nvPr/>
        </p:nvSpPr>
        <p:spPr bwMode="auto">
          <a:xfrm>
            <a:off x="7236914" y="4143894"/>
            <a:ext cx="277826" cy="189138"/>
          </a:xfrm>
          <a:prstGeom prst="downArrow">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000" b="1" i="0" u="none" strike="noStrike" cap="none" normalizeH="0" baseline="0" smtClean="0">
              <a:ln>
                <a:noFill/>
              </a:ln>
              <a:solidFill>
                <a:schemeClr val="tx1"/>
              </a:solidFill>
              <a:effectLst>
                <a:outerShdw blurRad="38100" dist="38100" dir="2700000" algn="tl">
                  <a:srgbClr val="000000">
                    <a:alpha val="43137"/>
                  </a:srgbClr>
                </a:outerShdw>
              </a:effectLst>
              <a:latin typeface="Baskerville Old Face" pitchFamily="18" charset="0"/>
              <a:cs typeface="Arial" charset="0"/>
            </a:endParaRPr>
          </a:p>
        </p:txBody>
      </p:sp>
    </p:spTree>
    <p:extLst>
      <p:ext uri="{BB962C8B-B14F-4D97-AF65-F5344CB8AC3E}">
        <p14:creationId xmlns:p14="http://schemas.microsoft.com/office/powerpoint/2010/main" xmlns="" val="143940826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8196" name="Picture 4" descr="http://www.websecurify.com/uploads/vortex.screenshot00.p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8738" b="9053"/>
          <a:stretch/>
        </p:blipFill>
        <p:spPr bwMode="auto">
          <a:xfrm>
            <a:off x="3707904" y="519523"/>
            <a:ext cx="2160587" cy="3742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4" name="Text Box 12"/>
          <p:cNvSpPr txBox="1">
            <a:spLocks noChangeArrowheads="1"/>
          </p:cNvSpPr>
          <p:nvPr/>
        </p:nvSpPr>
        <p:spPr bwMode="auto">
          <a:xfrm>
            <a:off x="179388" y="694488"/>
            <a:ext cx="3384550" cy="553998"/>
          </a:xfrm>
          <a:prstGeom prst="rect">
            <a:avLst/>
          </a:prstGeom>
          <a:solidFill>
            <a:schemeClr val="bg1"/>
          </a:solidFill>
          <a:ln w="9525">
            <a:solidFill>
              <a:srgbClr val="99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CA" altLang="en-US" sz="3000" b="1" dirty="0">
                <a:solidFill>
                  <a:srgbClr val="000000"/>
                </a:solidFill>
                <a:effectLst>
                  <a:outerShdw blurRad="38100" dist="38100" dir="2700000" algn="tl">
                    <a:srgbClr val="C0C0C0"/>
                  </a:outerShdw>
                </a:effectLst>
                <a:latin typeface="Baskerville Old Face" pitchFamily="18" charset="0"/>
              </a:rPr>
              <a:t>Prayer</a:t>
            </a:r>
          </a:p>
        </p:txBody>
      </p:sp>
      <p:sp>
        <p:nvSpPr>
          <p:cNvPr id="8205" name="Text Box 13"/>
          <p:cNvSpPr txBox="1">
            <a:spLocks noChangeArrowheads="1"/>
          </p:cNvSpPr>
          <p:nvPr/>
        </p:nvSpPr>
        <p:spPr bwMode="auto">
          <a:xfrm>
            <a:off x="168101" y="1761660"/>
            <a:ext cx="3384550" cy="553998"/>
          </a:xfrm>
          <a:prstGeom prst="rect">
            <a:avLst/>
          </a:prstGeom>
          <a:solidFill>
            <a:schemeClr val="bg1"/>
          </a:solidFill>
          <a:ln w="9525">
            <a:solidFill>
              <a:srgbClr val="99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CA" altLang="en-US" sz="3000" b="1" dirty="0">
                <a:solidFill>
                  <a:srgbClr val="000000"/>
                </a:solidFill>
                <a:effectLst>
                  <a:outerShdw blurRad="38100" dist="38100" dir="2700000" algn="tl">
                    <a:srgbClr val="C0C0C0"/>
                  </a:outerShdw>
                </a:effectLst>
                <a:latin typeface="Baskerville Old Face" pitchFamily="18" charset="0"/>
              </a:rPr>
              <a:t>Loving Service </a:t>
            </a:r>
          </a:p>
        </p:txBody>
      </p:sp>
      <p:sp>
        <p:nvSpPr>
          <p:cNvPr id="8206" name="Text Box 14"/>
          <p:cNvSpPr txBox="1">
            <a:spLocks noChangeArrowheads="1"/>
          </p:cNvSpPr>
          <p:nvPr/>
        </p:nvSpPr>
        <p:spPr bwMode="auto">
          <a:xfrm>
            <a:off x="168101" y="2260662"/>
            <a:ext cx="3384550" cy="553998"/>
          </a:xfrm>
          <a:prstGeom prst="rect">
            <a:avLst/>
          </a:prstGeom>
          <a:solidFill>
            <a:schemeClr val="bg1"/>
          </a:solidFill>
          <a:ln w="9525">
            <a:solidFill>
              <a:srgbClr val="99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CA" altLang="en-US" sz="3000" b="1" dirty="0">
                <a:solidFill>
                  <a:srgbClr val="000000"/>
                </a:solidFill>
                <a:effectLst>
                  <a:outerShdw blurRad="38100" dist="38100" dir="2700000" algn="tl">
                    <a:srgbClr val="C0C0C0"/>
                  </a:outerShdw>
                </a:effectLst>
                <a:latin typeface="Baskerville Old Face" pitchFamily="18" charset="0"/>
              </a:rPr>
              <a:t>Inviting</a:t>
            </a:r>
          </a:p>
        </p:txBody>
      </p:sp>
      <p:sp>
        <p:nvSpPr>
          <p:cNvPr id="8207" name="Text Box 15"/>
          <p:cNvSpPr txBox="1">
            <a:spLocks noChangeArrowheads="1"/>
          </p:cNvSpPr>
          <p:nvPr/>
        </p:nvSpPr>
        <p:spPr bwMode="auto">
          <a:xfrm>
            <a:off x="159743" y="2800722"/>
            <a:ext cx="3384550" cy="553998"/>
          </a:xfrm>
          <a:prstGeom prst="rect">
            <a:avLst/>
          </a:prstGeom>
          <a:solidFill>
            <a:schemeClr val="bg1"/>
          </a:solidFill>
          <a:ln w="9525">
            <a:solidFill>
              <a:srgbClr val="99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CA" altLang="en-US" sz="3000" b="1" dirty="0">
                <a:solidFill>
                  <a:srgbClr val="000000"/>
                </a:solidFill>
                <a:effectLst>
                  <a:outerShdw blurRad="38100" dist="38100" dir="2700000" algn="tl">
                    <a:srgbClr val="C0C0C0"/>
                  </a:outerShdw>
                </a:effectLst>
                <a:latin typeface="Baskerville Old Face" pitchFamily="18" charset="0"/>
              </a:rPr>
              <a:t>Sharing Testimony</a:t>
            </a:r>
          </a:p>
        </p:txBody>
      </p:sp>
      <p:sp>
        <p:nvSpPr>
          <p:cNvPr id="8208" name="Text Box 16"/>
          <p:cNvSpPr txBox="1">
            <a:spLocks noChangeArrowheads="1"/>
          </p:cNvSpPr>
          <p:nvPr/>
        </p:nvSpPr>
        <p:spPr bwMode="auto">
          <a:xfrm>
            <a:off x="159743" y="3340782"/>
            <a:ext cx="3384550" cy="553998"/>
          </a:xfrm>
          <a:prstGeom prst="rect">
            <a:avLst/>
          </a:prstGeom>
          <a:solidFill>
            <a:schemeClr val="bg1"/>
          </a:solidFill>
          <a:ln w="9525">
            <a:solidFill>
              <a:srgbClr val="99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CA" altLang="en-US" sz="3000" b="1" dirty="0">
                <a:solidFill>
                  <a:srgbClr val="000000"/>
                </a:solidFill>
                <a:effectLst>
                  <a:outerShdw blurRad="38100" dist="38100" dir="2700000" algn="tl">
                    <a:srgbClr val="C0C0C0"/>
                  </a:outerShdw>
                </a:effectLst>
                <a:latin typeface="Baskerville Old Face" pitchFamily="18" charset="0"/>
              </a:rPr>
              <a:t>Explaining Gospel</a:t>
            </a:r>
          </a:p>
        </p:txBody>
      </p:sp>
      <p:sp>
        <p:nvSpPr>
          <p:cNvPr id="8210" name="Text Box 18"/>
          <p:cNvSpPr txBox="1">
            <a:spLocks noChangeArrowheads="1"/>
          </p:cNvSpPr>
          <p:nvPr/>
        </p:nvSpPr>
        <p:spPr bwMode="auto">
          <a:xfrm>
            <a:off x="159746" y="3880842"/>
            <a:ext cx="3419475" cy="553998"/>
          </a:xfrm>
          <a:prstGeom prst="rect">
            <a:avLst/>
          </a:prstGeom>
          <a:solidFill>
            <a:schemeClr val="bg1"/>
          </a:solidFill>
          <a:ln w="9525">
            <a:solidFill>
              <a:srgbClr val="99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CA" altLang="en-US" sz="3000" b="1" dirty="0">
                <a:solidFill>
                  <a:srgbClr val="000000"/>
                </a:solidFill>
                <a:effectLst>
                  <a:outerShdw blurRad="38100" dist="38100" dir="2700000" algn="tl">
                    <a:srgbClr val="C0C0C0"/>
                  </a:outerShdw>
                </a:effectLst>
                <a:latin typeface="Baskerville Old Face" pitchFamily="18" charset="0"/>
              </a:rPr>
              <a:t>Answering questions</a:t>
            </a:r>
          </a:p>
        </p:txBody>
      </p:sp>
      <p:sp>
        <p:nvSpPr>
          <p:cNvPr id="8211" name="Text Box 19"/>
          <p:cNvSpPr txBox="1">
            <a:spLocks noChangeArrowheads="1"/>
          </p:cNvSpPr>
          <p:nvPr/>
        </p:nvSpPr>
        <p:spPr bwMode="auto">
          <a:xfrm>
            <a:off x="179391" y="4370497"/>
            <a:ext cx="3419475" cy="553998"/>
          </a:xfrm>
          <a:prstGeom prst="rect">
            <a:avLst/>
          </a:prstGeom>
          <a:solidFill>
            <a:schemeClr val="bg1"/>
          </a:solidFill>
          <a:ln w="9525">
            <a:solidFill>
              <a:srgbClr val="99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CA" altLang="en-US" sz="3000" b="1" dirty="0" smtClean="0">
                <a:solidFill>
                  <a:srgbClr val="000000"/>
                </a:solidFill>
                <a:effectLst>
                  <a:outerShdw blurRad="38100" dist="38100" dir="2700000" algn="tl">
                    <a:srgbClr val="C0C0C0"/>
                  </a:outerShdw>
                </a:effectLst>
                <a:latin typeface="Baskerville Old Face" pitchFamily="18" charset="0"/>
              </a:rPr>
              <a:t>Call to Commitment </a:t>
            </a:r>
            <a:endParaRPr lang="en-CA" altLang="en-US" sz="3000" b="1" dirty="0">
              <a:solidFill>
                <a:srgbClr val="000000"/>
              </a:solidFill>
              <a:effectLst>
                <a:outerShdw blurRad="38100" dist="38100" dir="2700000" algn="tl">
                  <a:srgbClr val="C0C0C0"/>
                </a:outerShdw>
              </a:effectLst>
              <a:latin typeface="Baskerville Old Face" pitchFamily="18" charset="0"/>
            </a:endParaRPr>
          </a:p>
        </p:txBody>
      </p:sp>
      <p:sp>
        <p:nvSpPr>
          <p:cNvPr id="8213" name="Text Box 21"/>
          <p:cNvSpPr txBox="1">
            <a:spLocks noChangeArrowheads="1"/>
          </p:cNvSpPr>
          <p:nvPr/>
        </p:nvSpPr>
        <p:spPr bwMode="auto">
          <a:xfrm>
            <a:off x="5940426" y="2180241"/>
            <a:ext cx="3096070" cy="553998"/>
          </a:xfrm>
          <a:prstGeom prst="rect">
            <a:avLst/>
          </a:prstGeom>
          <a:solidFill>
            <a:schemeClr val="bg1"/>
          </a:solidFill>
          <a:ln w="9525">
            <a:solidFill>
              <a:srgbClr val="000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CA" altLang="en-US" sz="3000" b="1" dirty="0">
                <a:solidFill>
                  <a:srgbClr val="000000"/>
                </a:solidFill>
                <a:effectLst>
                  <a:outerShdw blurRad="38100" dist="38100" dir="2700000" algn="tl">
                    <a:srgbClr val="C0C0C0"/>
                  </a:outerShdw>
                </a:effectLst>
                <a:latin typeface="Baskerville Old Face" pitchFamily="18" charset="0"/>
              </a:rPr>
              <a:t>Curiosity</a:t>
            </a:r>
          </a:p>
        </p:txBody>
      </p:sp>
      <p:sp>
        <p:nvSpPr>
          <p:cNvPr id="8214" name="Text Box 22"/>
          <p:cNvSpPr txBox="1">
            <a:spLocks noChangeArrowheads="1"/>
          </p:cNvSpPr>
          <p:nvPr/>
        </p:nvSpPr>
        <p:spPr bwMode="auto">
          <a:xfrm>
            <a:off x="5940426" y="2902353"/>
            <a:ext cx="3059186" cy="553998"/>
          </a:xfrm>
          <a:prstGeom prst="rect">
            <a:avLst/>
          </a:prstGeom>
          <a:solidFill>
            <a:srgbClr val="FFC000"/>
          </a:solidFill>
          <a:ln w="9525">
            <a:solidFill>
              <a:schemeClr val="accent2"/>
            </a:solidFill>
            <a:miter lim="800000"/>
            <a:headEnd/>
            <a:tailEnd/>
          </a:ln>
          <a:effectLst/>
          <a:extLst/>
        </p:spPr>
        <p:txBody>
          <a:bodyPr wrap="square">
            <a:spAutoFit/>
          </a:bodyPr>
          <a:lstStyle/>
          <a:p>
            <a:pPr algn="ctr" fontAlgn="base">
              <a:spcBef>
                <a:spcPct val="50000"/>
              </a:spcBef>
              <a:spcAft>
                <a:spcPct val="0"/>
              </a:spcAft>
            </a:pPr>
            <a:r>
              <a:rPr lang="en-CA" altLang="en-US" sz="3000" b="1" dirty="0">
                <a:solidFill>
                  <a:srgbClr val="000000"/>
                </a:solidFill>
                <a:effectLst>
                  <a:outerShdw blurRad="38100" dist="38100" dir="2700000" algn="tl">
                    <a:srgbClr val="C0C0C0"/>
                  </a:outerShdw>
                </a:effectLst>
                <a:latin typeface="Baskerville Old Face" pitchFamily="18" charset="0"/>
              </a:rPr>
              <a:t>Open to change</a:t>
            </a:r>
          </a:p>
        </p:txBody>
      </p:sp>
      <p:sp>
        <p:nvSpPr>
          <p:cNvPr id="8215" name="Text Box 23"/>
          <p:cNvSpPr txBox="1">
            <a:spLocks noChangeArrowheads="1"/>
          </p:cNvSpPr>
          <p:nvPr/>
        </p:nvSpPr>
        <p:spPr bwMode="auto">
          <a:xfrm>
            <a:off x="5940426" y="3612849"/>
            <a:ext cx="3059186" cy="553998"/>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CA" altLang="en-US" sz="3000" b="1" dirty="0">
                <a:solidFill>
                  <a:srgbClr val="000000"/>
                </a:solidFill>
                <a:effectLst>
                  <a:outerShdw blurRad="38100" dist="38100" dir="2700000" algn="tl">
                    <a:srgbClr val="C0C0C0"/>
                  </a:outerShdw>
                </a:effectLst>
                <a:latin typeface="Baskerville Old Face" pitchFamily="18" charset="0"/>
              </a:rPr>
              <a:t>Seeking after God</a:t>
            </a:r>
          </a:p>
        </p:txBody>
      </p:sp>
      <p:sp>
        <p:nvSpPr>
          <p:cNvPr id="8216" name="Text Box 24"/>
          <p:cNvSpPr txBox="1">
            <a:spLocks noChangeArrowheads="1"/>
          </p:cNvSpPr>
          <p:nvPr/>
        </p:nvSpPr>
        <p:spPr bwMode="auto">
          <a:xfrm>
            <a:off x="5940428" y="4327732"/>
            <a:ext cx="3096071" cy="553998"/>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CA" altLang="en-US" sz="3000" b="1" dirty="0">
                <a:solidFill>
                  <a:srgbClr val="000000"/>
                </a:solidFill>
                <a:effectLst>
                  <a:outerShdw blurRad="38100" dist="38100" dir="2700000" algn="tl">
                    <a:srgbClr val="C0C0C0"/>
                  </a:outerShdw>
                </a:effectLst>
                <a:latin typeface="Baskerville Old Face" pitchFamily="18" charset="0"/>
              </a:rPr>
              <a:t>Entering Kingdom</a:t>
            </a:r>
          </a:p>
        </p:txBody>
      </p:sp>
      <p:sp>
        <p:nvSpPr>
          <p:cNvPr id="2" name="TextBox 1"/>
          <p:cNvSpPr txBox="1"/>
          <p:nvPr/>
        </p:nvSpPr>
        <p:spPr>
          <a:xfrm>
            <a:off x="179388" y="141480"/>
            <a:ext cx="3384550" cy="523220"/>
          </a:xfrm>
          <a:prstGeom prst="rect">
            <a:avLst/>
          </a:prstGeom>
          <a:noFill/>
        </p:spPr>
        <p:txBody>
          <a:bodyPr wrap="square" rtlCol="0">
            <a:spAutoFit/>
          </a:bodyPr>
          <a:lstStyle/>
          <a:p>
            <a:pPr algn="ctr"/>
            <a:r>
              <a:rPr lang="en-CA" sz="2800" b="1" dirty="0">
                <a:solidFill>
                  <a:srgbClr val="000000"/>
                </a:solidFill>
              </a:rPr>
              <a:t>Believers’ Roles</a:t>
            </a:r>
          </a:p>
        </p:txBody>
      </p:sp>
      <p:sp>
        <p:nvSpPr>
          <p:cNvPr id="19" name="Text Box 21"/>
          <p:cNvSpPr txBox="1">
            <a:spLocks noChangeArrowheads="1"/>
          </p:cNvSpPr>
          <p:nvPr/>
        </p:nvSpPr>
        <p:spPr bwMode="auto">
          <a:xfrm>
            <a:off x="5940426" y="1437624"/>
            <a:ext cx="3059186" cy="553998"/>
          </a:xfrm>
          <a:prstGeom prst="rect">
            <a:avLst/>
          </a:prstGeom>
          <a:solidFill>
            <a:schemeClr val="bg1"/>
          </a:solidFill>
          <a:ln w="9525">
            <a:solidFill>
              <a:srgbClr val="000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CA" altLang="en-US" sz="3000" b="1" dirty="0">
                <a:solidFill>
                  <a:srgbClr val="000000"/>
                </a:solidFill>
                <a:effectLst>
                  <a:outerShdw blurRad="38100" dist="38100" dir="2700000" algn="tl">
                    <a:srgbClr val="C0C0C0"/>
                  </a:outerShdw>
                </a:effectLst>
                <a:latin typeface="Baskerville Old Face" pitchFamily="18" charset="0"/>
              </a:rPr>
              <a:t>Trust Believer</a:t>
            </a:r>
          </a:p>
        </p:txBody>
      </p:sp>
      <p:sp>
        <p:nvSpPr>
          <p:cNvPr id="24" name="Text Box 21"/>
          <p:cNvSpPr txBox="1">
            <a:spLocks noChangeArrowheads="1"/>
          </p:cNvSpPr>
          <p:nvPr/>
        </p:nvSpPr>
        <p:spPr bwMode="auto">
          <a:xfrm>
            <a:off x="5940428" y="734121"/>
            <a:ext cx="3059187" cy="523220"/>
          </a:xfrm>
          <a:prstGeom prst="rect">
            <a:avLst/>
          </a:prstGeom>
          <a:solidFill>
            <a:schemeClr val="bg1"/>
          </a:solidFill>
          <a:ln w="9525">
            <a:solidFill>
              <a:srgbClr val="000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CA" altLang="en-US" sz="2800" b="1" dirty="0">
                <a:solidFill>
                  <a:srgbClr val="000000"/>
                </a:solidFill>
                <a:effectLst>
                  <a:outerShdw blurRad="38100" dist="38100" dir="2700000" algn="tl">
                    <a:srgbClr val="C0C0C0"/>
                  </a:outerShdw>
                </a:effectLst>
                <a:latin typeface="Baskerville Old Face" pitchFamily="18" charset="0"/>
              </a:rPr>
              <a:t>Disinterest /Mistrust</a:t>
            </a:r>
          </a:p>
        </p:txBody>
      </p:sp>
      <p:sp>
        <p:nvSpPr>
          <p:cNvPr id="26" name="TextBox 25"/>
          <p:cNvSpPr txBox="1"/>
          <p:nvPr/>
        </p:nvSpPr>
        <p:spPr>
          <a:xfrm>
            <a:off x="5365322" y="140085"/>
            <a:ext cx="3743185" cy="523220"/>
          </a:xfrm>
          <a:prstGeom prst="rect">
            <a:avLst/>
          </a:prstGeom>
          <a:noFill/>
        </p:spPr>
        <p:txBody>
          <a:bodyPr wrap="square" rtlCol="0">
            <a:spAutoFit/>
          </a:bodyPr>
          <a:lstStyle/>
          <a:p>
            <a:pPr algn="ctr"/>
            <a:r>
              <a:rPr lang="en-CA" sz="2800" b="1" dirty="0">
                <a:solidFill>
                  <a:srgbClr val="000000"/>
                </a:solidFill>
              </a:rPr>
              <a:t>Thresholds </a:t>
            </a:r>
            <a:r>
              <a:rPr lang="en-CA" sz="2800" b="1" dirty="0" smtClean="0">
                <a:solidFill>
                  <a:srgbClr val="000000"/>
                </a:solidFill>
              </a:rPr>
              <a:t>to Cross</a:t>
            </a:r>
            <a:endParaRPr lang="en-CA" sz="2800" b="1" dirty="0">
              <a:solidFill>
                <a:srgbClr val="000000"/>
              </a:solidFill>
            </a:endParaRPr>
          </a:p>
        </p:txBody>
      </p:sp>
      <p:sp>
        <p:nvSpPr>
          <p:cNvPr id="27" name="Text Box 12"/>
          <p:cNvSpPr txBox="1">
            <a:spLocks noChangeArrowheads="1"/>
          </p:cNvSpPr>
          <p:nvPr/>
        </p:nvSpPr>
        <p:spPr bwMode="auto">
          <a:xfrm>
            <a:off x="168101" y="1234548"/>
            <a:ext cx="3384550" cy="553998"/>
          </a:xfrm>
          <a:prstGeom prst="rect">
            <a:avLst/>
          </a:prstGeom>
          <a:solidFill>
            <a:schemeClr val="bg1"/>
          </a:solidFill>
          <a:ln w="9525">
            <a:solidFill>
              <a:srgbClr val="99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CA" altLang="en-US" sz="3000" b="1" dirty="0" smtClean="0">
                <a:solidFill>
                  <a:srgbClr val="000000"/>
                </a:solidFill>
                <a:effectLst>
                  <a:outerShdw blurRad="38100" dist="38100" dir="2700000" algn="tl">
                    <a:srgbClr val="C0C0C0"/>
                  </a:outerShdw>
                </a:effectLst>
                <a:latin typeface="Baskerville Old Face" pitchFamily="18" charset="0"/>
              </a:rPr>
              <a:t>Friendship</a:t>
            </a:r>
            <a:endParaRPr lang="en-CA" altLang="en-US" sz="3000" b="1" dirty="0">
              <a:solidFill>
                <a:srgbClr val="000000"/>
              </a:solidFill>
              <a:effectLst>
                <a:outerShdw blurRad="38100" dist="38100" dir="2700000" algn="tl">
                  <a:srgbClr val="C0C0C0"/>
                </a:outerShdw>
              </a:effectLst>
              <a:latin typeface="Baskerville Old Face" pitchFamily="18" charset="0"/>
            </a:endParaRPr>
          </a:p>
        </p:txBody>
      </p:sp>
      <p:pic>
        <p:nvPicPr>
          <p:cNvPr id="2050" name="Picture 2" descr="C:\Users\Paul\AppData\Local\Microsoft\Windows\INetCache\IE\4IY0OOFR\stick-man-tired-11590-large[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303498"/>
            <a:ext cx="432048" cy="911598"/>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Paul\AppData\Local\Microsoft\Windows\INetCache\IE\4IY0OOFR\nicubunu-Stickman-2[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70478" y="4285699"/>
            <a:ext cx="705578" cy="71632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Down Arrow 2"/>
          <p:cNvSpPr/>
          <p:nvPr/>
        </p:nvSpPr>
        <p:spPr bwMode="auto">
          <a:xfrm>
            <a:off x="7236914" y="1248486"/>
            <a:ext cx="277826" cy="189138"/>
          </a:xfrm>
          <a:prstGeom prst="downArrow">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000" b="1" i="0" u="none" strike="noStrike" cap="none" normalizeH="0" baseline="0" smtClean="0">
              <a:ln>
                <a:noFill/>
              </a:ln>
              <a:solidFill>
                <a:schemeClr val="tx1"/>
              </a:solidFill>
              <a:effectLst>
                <a:outerShdw blurRad="38100" dist="38100" dir="2700000" algn="tl">
                  <a:srgbClr val="000000">
                    <a:alpha val="43137"/>
                  </a:srgbClr>
                </a:outerShdw>
              </a:effectLst>
              <a:latin typeface="Baskerville Old Face" pitchFamily="18" charset="0"/>
              <a:cs typeface="Arial" charset="0"/>
            </a:endParaRPr>
          </a:p>
        </p:txBody>
      </p:sp>
      <p:sp>
        <p:nvSpPr>
          <p:cNvPr id="28" name="Down Arrow 27"/>
          <p:cNvSpPr/>
          <p:nvPr/>
        </p:nvSpPr>
        <p:spPr bwMode="auto">
          <a:xfrm>
            <a:off x="7236914" y="1995686"/>
            <a:ext cx="277826" cy="189138"/>
          </a:xfrm>
          <a:prstGeom prst="downArrow">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000" b="1" i="0" u="none" strike="noStrike" cap="none" normalizeH="0" baseline="0" smtClean="0">
              <a:ln>
                <a:noFill/>
              </a:ln>
              <a:solidFill>
                <a:schemeClr val="tx1"/>
              </a:solidFill>
              <a:effectLst>
                <a:outerShdw blurRad="38100" dist="38100" dir="2700000" algn="tl">
                  <a:srgbClr val="000000">
                    <a:alpha val="43137"/>
                  </a:srgbClr>
                </a:outerShdw>
              </a:effectLst>
              <a:latin typeface="Baskerville Old Face" pitchFamily="18" charset="0"/>
              <a:cs typeface="Arial" charset="0"/>
            </a:endParaRPr>
          </a:p>
        </p:txBody>
      </p:sp>
      <p:sp>
        <p:nvSpPr>
          <p:cNvPr id="29" name="Down Arrow 28"/>
          <p:cNvSpPr/>
          <p:nvPr/>
        </p:nvSpPr>
        <p:spPr bwMode="auto">
          <a:xfrm>
            <a:off x="7236914" y="2734239"/>
            <a:ext cx="277826" cy="189138"/>
          </a:xfrm>
          <a:prstGeom prst="downArrow">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000" b="1" i="0" u="none" strike="noStrike" cap="none" normalizeH="0" baseline="0" smtClean="0">
              <a:ln>
                <a:noFill/>
              </a:ln>
              <a:solidFill>
                <a:schemeClr val="tx1"/>
              </a:solidFill>
              <a:effectLst>
                <a:outerShdw blurRad="38100" dist="38100" dir="2700000" algn="tl">
                  <a:srgbClr val="000000">
                    <a:alpha val="43137"/>
                  </a:srgbClr>
                </a:outerShdw>
              </a:effectLst>
              <a:latin typeface="Baskerville Old Face" pitchFamily="18" charset="0"/>
              <a:cs typeface="Arial" charset="0"/>
            </a:endParaRPr>
          </a:p>
        </p:txBody>
      </p:sp>
      <p:sp>
        <p:nvSpPr>
          <p:cNvPr id="30" name="Down Arrow 29"/>
          <p:cNvSpPr/>
          <p:nvPr/>
        </p:nvSpPr>
        <p:spPr bwMode="auto">
          <a:xfrm>
            <a:off x="7236914" y="3458567"/>
            <a:ext cx="277826" cy="189138"/>
          </a:xfrm>
          <a:prstGeom prst="downArrow">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000" b="1" i="0" u="none" strike="noStrike" cap="none" normalizeH="0" baseline="0" smtClean="0">
              <a:ln>
                <a:noFill/>
              </a:ln>
              <a:solidFill>
                <a:schemeClr val="tx1"/>
              </a:solidFill>
              <a:effectLst>
                <a:outerShdw blurRad="38100" dist="38100" dir="2700000" algn="tl">
                  <a:srgbClr val="000000">
                    <a:alpha val="43137"/>
                  </a:srgbClr>
                </a:outerShdw>
              </a:effectLst>
              <a:latin typeface="Baskerville Old Face" pitchFamily="18" charset="0"/>
              <a:cs typeface="Arial" charset="0"/>
            </a:endParaRPr>
          </a:p>
        </p:txBody>
      </p:sp>
      <p:sp>
        <p:nvSpPr>
          <p:cNvPr id="31" name="Down Arrow 30"/>
          <p:cNvSpPr/>
          <p:nvPr/>
        </p:nvSpPr>
        <p:spPr bwMode="auto">
          <a:xfrm>
            <a:off x="7236914" y="4143894"/>
            <a:ext cx="277826" cy="189138"/>
          </a:xfrm>
          <a:prstGeom prst="downArrow">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000" b="1" i="0" u="none" strike="noStrike" cap="none" normalizeH="0" baseline="0" smtClean="0">
              <a:ln>
                <a:noFill/>
              </a:ln>
              <a:solidFill>
                <a:schemeClr val="tx1"/>
              </a:solidFill>
              <a:effectLst>
                <a:outerShdw blurRad="38100" dist="38100" dir="2700000" algn="tl">
                  <a:srgbClr val="000000">
                    <a:alpha val="43137"/>
                  </a:srgbClr>
                </a:outerShdw>
              </a:effectLst>
              <a:latin typeface="Baskerville Old Face" pitchFamily="18" charset="0"/>
              <a:cs typeface="Arial" charset="0"/>
            </a:endParaRPr>
          </a:p>
        </p:txBody>
      </p:sp>
    </p:spTree>
    <p:extLst>
      <p:ext uri="{BB962C8B-B14F-4D97-AF65-F5344CB8AC3E}">
        <p14:creationId xmlns:p14="http://schemas.microsoft.com/office/powerpoint/2010/main" xmlns="" val="220528791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of banquet"/>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73" b="110"/>
          <a:stretch/>
        </p:blipFill>
        <p:spPr bwMode="auto">
          <a:xfrm>
            <a:off x="-1" y="-12576"/>
            <a:ext cx="9144001" cy="517661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611560" y="339502"/>
            <a:ext cx="7992888" cy="1692771"/>
          </a:xfrm>
          <a:prstGeom prst="rect">
            <a:avLst/>
          </a:prstGeom>
          <a:solidFill>
            <a:srgbClr val="4A452A">
              <a:alpha val="69804"/>
            </a:srgbClr>
          </a:solidFill>
          <a:ln w="57150">
            <a:solidFill>
              <a:srgbClr val="00B050"/>
            </a:solidFill>
          </a:ln>
        </p:spPr>
        <p:txBody>
          <a:bodyPr wrap="square" rtlCol="0">
            <a:spAutoFit/>
          </a:bodyPr>
          <a:lstStyle/>
          <a:p>
            <a:r>
              <a:rPr lang="en-CA" sz="2600" b="1" dirty="0">
                <a:solidFill>
                  <a:schemeClr val="bg1"/>
                </a:solidFill>
              </a:rPr>
              <a:t>Proactive social </a:t>
            </a:r>
            <a:r>
              <a:rPr lang="en-CA" sz="2600" b="1" dirty="0" smtClean="0">
                <a:solidFill>
                  <a:schemeClr val="bg1"/>
                </a:solidFill>
              </a:rPr>
              <a:t>connections </a:t>
            </a:r>
            <a:r>
              <a:rPr lang="en-CA" sz="2600" b="1" dirty="0">
                <a:solidFill>
                  <a:schemeClr val="bg1"/>
                </a:solidFill>
              </a:rPr>
              <a:t>with those with little social currency, although creating an additional hurdle for socially elite seekers, is a non-negotiable requirement of making mature multiplying disciples. </a:t>
            </a:r>
          </a:p>
        </p:txBody>
      </p:sp>
      <p:sp>
        <p:nvSpPr>
          <p:cNvPr id="7" name="TextBox 6"/>
          <p:cNvSpPr txBox="1"/>
          <p:nvPr/>
        </p:nvSpPr>
        <p:spPr>
          <a:xfrm>
            <a:off x="611559" y="2575731"/>
            <a:ext cx="7992889" cy="477054"/>
          </a:xfrm>
          <a:prstGeom prst="rect">
            <a:avLst/>
          </a:prstGeom>
          <a:solidFill>
            <a:srgbClr val="1E1C11">
              <a:alpha val="69804"/>
            </a:srgbClr>
          </a:solidFill>
        </p:spPr>
        <p:txBody>
          <a:bodyPr wrap="square" rtlCol="0">
            <a:spAutoFit/>
          </a:bodyPr>
          <a:lstStyle/>
          <a:p>
            <a:pPr marL="342900" indent="-342900">
              <a:buFont typeface="Wingdings" panose="05000000000000000000" pitchFamily="2" charset="2"/>
              <a:buChar char="Ø"/>
            </a:pPr>
            <a:r>
              <a:rPr lang="en-CA" sz="2500" b="1" dirty="0" smtClean="0">
                <a:solidFill>
                  <a:schemeClr val="bg1"/>
                </a:solidFill>
              </a:rPr>
              <a:t>Status seeking part of fallen human nature </a:t>
            </a:r>
            <a:endParaRPr lang="en-CA" sz="2500" b="1" dirty="0">
              <a:solidFill>
                <a:schemeClr val="bg1"/>
              </a:solidFill>
            </a:endParaRPr>
          </a:p>
        </p:txBody>
      </p:sp>
      <p:sp>
        <p:nvSpPr>
          <p:cNvPr id="8" name="TextBox 7"/>
          <p:cNvSpPr txBox="1"/>
          <p:nvPr/>
        </p:nvSpPr>
        <p:spPr>
          <a:xfrm>
            <a:off x="611560" y="3052785"/>
            <a:ext cx="8782518" cy="477054"/>
          </a:xfrm>
          <a:prstGeom prst="rect">
            <a:avLst/>
          </a:prstGeom>
          <a:solidFill>
            <a:srgbClr val="1E1C11">
              <a:alpha val="69804"/>
            </a:srgbClr>
          </a:solidFill>
        </p:spPr>
        <p:txBody>
          <a:bodyPr wrap="square" rtlCol="0">
            <a:spAutoFit/>
          </a:bodyPr>
          <a:lstStyle/>
          <a:p>
            <a:pPr marL="342900" indent="-342900">
              <a:buFont typeface="Wingdings" panose="05000000000000000000" pitchFamily="2" charset="2"/>
              <a:buChar char="Ø"/>
            </a:pPr>
            <a:r>
              <a:rPr lang="en-CA" sz="2500" b="1" dirty="0" smtClean="0">
                <a:solidFill>
                  <a:schemeClr val="bg1"/>
                </a:solidFill>
              </a:rPr>
              <a:t>Counter culture to inclusive nature of God’s Kingdom </a:t>
            </a:r>
            <a:endParaRPr lang="en-CA" sz="2500" b="1" dirty="0">
              <a:solidFill>
                <a:schemeClr val="bg1"/>
              </a:solidFill>
            </a:endParaRPr>
          </a:p>
        </p:txBody>
      </p:sp>
      <p:sp>
        <p:nvSpPr>
          <p:cNvPr id="10" name="TextBox 9"/>
          <p:cNvSpPr txBox="1"/>
          <p:nvPr/>
        </p:nvSpPr>
        <p:spPr>
          <a:xfrm>
            <a:off x="611559" y="3529839"/>
            <a:ext cx="8782518" cy="477054"/>
          </a:xfrm>
          <a:prstGeom prst="rect">
            <a:avLst/>
          </a:prstGeom>
          <a:solidFill>
            <a:srgbClr val="1E1C11">
              <a:alpha val="69804"/>
            </a:srgbClr>
          </a:solidFill>
        </p:spPr>
        <p:txBody>
          <a:bodyPr wrap="square" rtlCol="0">
            <a:spAutoFit/>
          </a:bodyPr>
          <a:lstStyle/>
          <a:p>
            <a:pPr marL="342900" indent="-342900">
              <a:buFont typeface="Wingdings" panose="05000000000000000000" pitchFamily="2" charset="2"/>
              <a:buChar char="Ø"/>
            </a:pPr>
            <a:r>
              <a:rPr lang="en-CA" sz="2500" b="1" dirty="0" smtClean="0">
                <a:solidFill>
                  <a:schemeClr val="bg1"/>
                </a:solidFill>
              </a:rPr>
              <a:t>What about us? </a:t>
            </a:r>
            <a:endParaRPr lang="en-CA" sz="2500" b="1" dirty="0">
              <a:solidFill>
                <a:schemeClr val="bg1"/>
              </a:solidFill>
            </a:endParaRPr>
          </a:p>
        </p:txBody>
      </p:sp>
    </p:spTree>
    <p:extLst>
      <p:ext uri="{BB962C8B-B14F-4D97-AF65-F5344CB8AC3E}">
        <p14:creationId xmlns:p14="http://schemas.microsoft.com/office/powerpoint/2010/main" xmlns="" val="2163559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of banquet"/>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73" b="110"/>
          <a:stretch/>
        </p:blipFill>
        <p:spPr bwMode="auto">
          <a:xfrm>
            <a:off x="-1" y="-12576"/>
            <a:ext cx="9144001" cy="51766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13942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927848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of banquet"/>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73" b="110"/>
          <a:stretch/>
        </p:blipFill>
        <p:spPr bwMode="auto">
          <a:xfrm>
            <a:off x="-1" y="-33114"/>
            <a:ext cx="9144001" cy="517661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79512" y="411511"/>
            <a:ext cx="8784976" cy="4185761"/>
          </a:xfrm>
          <a:prstGeom prst="rect">
            <a:avLst/>
          </a:prstGeom>
          <a:solidFill>
            <a:srgbClr val="1E1C11">
              <a:alpha val="69804"/>
            </a:srgbClr>
          </a:solidFill>
        </p:spPr>
        <p:txBody>
          <a:bodyPr wrap="square" rtlCol="0">
            <a:spAutoFit/>
          </a:bodyPr>
          <a:lstStyle/>
          <a:p>
            <a:r>
              <a:rPr lang="en-CA" sz="2500" b="1" dirty="0" smtClean="0">
                <a:solidFill>
                  <a:schemeClr val="bg2"/>
                </a:solidFill>
                <a:effectLst>
                  <a:outerShdw blurRad="38100" dist="38100" dir="2700000" algn="tl">
                    <a:srgbClr val="000000">
                      <a:alpha val="43137"/>
                    </a:srgbClr>
                  </a:outerShdw>
                </a:effectLst>
              </a:rPr>
              <a:t>Luke 14:1-6</a:t>
            </a:r>
          </a:p>
          <a:p>
            <a:r>
              <a:rPr lang="en-CA" sz="2500" b="1" dirty="0">
                <a:solidFill>
                  <a:schemeClr val="bg2"/>
                </a:solidFill>
                <a:effectLst>
                  <a:outerShdw blurRad="38100" dist="38100" dir="2700000" algn="tl">
                    <a:srgbClr val="000000">
                      <a:alpha val="43137"/>
                    </a:srgbClr>
                  </a:outerShdw>
                </a:effectLst>
              </a:rPr>
              <a:t> One Sabbath, when Jesus went to eat in the house of a prominent Pharisee, he was being carefully watched. </a:t>
            </a:r>
            <a:r>
              <a:rPr lang="en-CA" sz="2500" b="1" baseline="30000" dirty="0">
                <a:solidFill>
                  <a:schemeClr val="bg2"/>
                </a:solidFill>
                <a:effectLst>
                  <a:outerShdw blurRad="38100" dist="38100" dir="2700000" algn="tl">
                    <a:srgbClr val="000000">
                      <a:alpha val="43137"/>
                    </a:srgbClr>
                  </a:outerShdw>
                </a:effectLst>
              </a:rPr>
              <a:t>2 </a:t>
            </a:r>
            <a:r>
              <a:rPr lang="en-CA" sz="2500" b="1" dirty="0">
                <a:solidFill>
                  <a:schemeClr val="bg2"/>
                </a:solidFill>
                <a:effectLst>
                  <a:outerShdw blurRad="38100" dist="38100" dir="2700000" algn="tl">
                    <a:srgbClr val="000000">
                      <a:alpha val="43137"/>
                    </a:srgbClr>
                  </a:outerShdw>
                </a:effectLst>
              </a:rPr>
              <a:t>There in front of him was a man suffering from </a:t>
            </a:r>
            <a:r>
              <a:rPr lang="en-CA" sz="2500" b="1" dirty="0" smtClean="0">
                <a:solidFill>
                  <a:schemeClr val="bg2"/>
                </a:solidFill>
                <a:effectLst>
                  <a:outerShdw blurRad="38100" dist="38100" dir="2700000" algn="tl">
                    <a:srgbClr val="000000">
                      <a:alpha val="43137"/>
                    </a:srgbClr>
                  </a:outerShdw>
                </a:effectLst>
              </a:rPr>
              <a:t>dropsy. </a:t>
            </a:r>
            <a:r>
              <a:rPr lang="en-CA" sz="2500" b="1" baseline="30000" dirty="0" smtClean="0">
                <a:solidFill>
                  <a:schemeClr val="bg2"/>
                </a:solidFill>
                <a:effectLst>
                  <a:outerShdw blurRad="38100" dist="38100" dir="2700000" algn="tl">
                    <a:srgbClr val="000000">
                      <a:alpha val="43137"/>
                    </a:srgbClr>
                  </a:outerShdw>
                </a:effectLst>
              </a:rPr>
              <a:t>3 </a:t>
            </a:r>
            <a:r>
              <a:rPr lang="en-CA" sz="2500" b="1" dirty="0" smtClean="0">
                <a:solidFill>
                  <a:schemeClr val="bg2"/>
                </a:solidFill>
                <a:effectLst>
                  <a:outerShdw blurRad="38100" dist="38100" dir="2700000" algn="tl">
                    <a:srgbClr val="000000">
                      <a:alpha val="43137"/>
                    </a:srgbClr>
                  </a:outerShdw>
                </a:effectLst>
              </a:rPr>
              <a:t>Jesus </a:t>
            </a:r>
            <a:r>
              <a:rPr lang="en-CA" sz="2500" b="1" dirty="0">
                <a:solidFill>
                  <a:schemeClr val="bg2"/>
                </a:solidFill>
                <a:effectLst>
                  <a:outerShdw blurRad="38100" dist="38100" dir="2700000" algn="tl">
                    <a:srgbClr val="000000">
                      <a:alpha val="43137"/>
                    </a:srgbClr>
                  </a:outerShdw>
                </a:effectLst>
              </a:rPr>
              <a:t>asked the Pharisees and experts in the law, ‘Is it lawful to heal on the Sabbath or not?’ </a:t>
            </a:r>
            <a:r>
              <a:rPr lang="en-CA" sz="2500" b="1" baseline="30000" dirty="0">
                <a:solidFill>
                  <a:schemeClr val="bg2"/>
                </a:solidFill>
                <a:effectLst>
                  <a:outerShdw blurRad="38100" dist="38100" dir="2700000" algn="tl">
                    <a:srgbClr val="000000">
                      <a:alpha val="43137"/>
                    </a:srgbClr>
                  </a:outerShdw>
                </a:effectLst>
              </a:rPr>
              <a:t>4 </a:t>
            </a:r>
            <a:r>
              <a:rPr lang="en-CA" sz="2500" b="1" dirty="0">
                <a:solidFill>
                  <a:schemeClr val="bg2"/>
                </a:solidFill>
                <a:effectLst>
                  <a:outerShdw blurRad="38100" dist="38100" dir="2700000" algn="tl">
                    <a:srgbClr val="000000">
                      <a:alpha val="43137"/>
                    </a:srgbClr>
                  </a:outerShdw>
                </a:effectLst>
              </a:rPr>
              <a:t>But they remained silent. So taking hold of the man, he healed him and sent him </a:t>
            </a:r>
            <a:r>
              <a:rPr lang="en-CA" sz="2500" b="1" dirty="0" smtClean="0">
                <a:solidFill>
                  <a:schemeClr val="bg2"/>
                </a:solidFill>
                <a:effectLst>
                  <a:outerShdw blurRad="38100" dist="38100" dir="2700000" algn="tl">
                    <a:srgbClr val="000000">
                      <a:alpha val="43137"/>
                    </a:srgbClr>
                  </a:outerShdw>
                </a:effectLst>
              </a:rPr>
              <a:t>away</a:t>
            </a:r>
            <a:r>
              <a:rPr lang="en-CA" sz="2500" b="1" dirty="0">
                <a:solidFill>
                  <a:schemeClr val="bg2"/>
                </a:solidFill>
                <a:effectLst>
                  <a:outerShdw blurRad="38100" dist="38100" dir="2700000" algn="tl">
                    <a:srgbClr val="000000">
                      <a:alpha val="43137"/>
                    </a:srgbClr>
                  </a:outerShdw>
                </a:effectLst>
              </a:rPr>
              <a:t>.</a:t>
            </a:r>
          </a:p>
          <a:p>
            <a:r>
              <a:rPr lang="en-CA" sz="2500" b="1" baseline="30000" dirty="0">
                <a:solidFill>
                  <a:schemeClr val="bg2"/>
                </a:solidFill>
                <a:effectLst>
                  <a:outerShdw blurRad="38100" dist="38100" dir="2700000" algn="tl">
                    <a:srgbClr val="000000">
                      <a:alpha val="43137"/>
                    </a:srgbClr>
                  </a:outerShdw>
                </a:effectLst>
              </a:rPr>
              <a:t>5 </a:t>
            </a:r>
            <a:r>
              <a:rPr lang="en-CA" sz="2500" b="1" dirty="0">
                <a:solidFill>
                  <a:schemeClr val="bg2"/>
                </a:solidFill>
                <a:effectLst>
                  <a:outerShdw blurRad="38100" dist="38100" dir="2700000" algn="tl">
                    <a:srgbClr val="000000">
                      <a:alpha val="43137"/>
                    </a:srgbClr>
                  </a:outerShdw>
                </a:effectLst>
              </a:rPr>
              <a:t>Then he asked them, ‘If one of you has a </a:t>
            </a:r>
            <a:r>
              <a:rPr lang="en-CA" sz="2500" b="1" dirty="0" smtClean="0">
                <a:solidFill>
                  <a:schemeClr val="bg2"/>
                </a:solidFill>
                <a:effectLst>
                  <a:outerShdw blurRad="38100" dist="38100" dir="2700000" algn="tl">
                    <a:srgbClr val="000000">
                      <a:alpha val="43137"/>
                    </a:srgbClr>
                  </a:outerShdw>
                </a:effectLst>
              </a:rPr>
              <a:t>son</a:t>
            </a:r>
            <a:r>
              <a:rPr lang="en-CA" sz="2500" b="1" dirty="0">
                <a:solidFill>
                  <a:schemeClr val="bg2"/>
                </a:solidFill>
                <a:effectLst>
                  <a:outerShdw blurRad="38100" dist="38100" dir="2700000" algn="tl">
                    <a:srgbClr val="000000">
                      <a:alpha val="43137"/>
                    </a:srgbClr>
                  </a:outerShdw>
                </a:effectLst>
              </a:rPr>
              <a:t> or an ox that falls into a well on the Sabbath day, will you not immediately pull it out?’ </a:t>
            </a:r>
            <a:r>
              <a:rPr lang="en-CA" sz="2500" b="1" baseline="30000" dirty="0">
                <a:solidFill>
                  <a:schemeClr val="bg2"/>
                </a:solidFill>
                <a:effectLst>
                  <a:outerShdw blurRad="38100" dist="38100" dir="2700000" algn="tl">
                    <a:srgbClr val="000000">
                      <a:alpha val="43137"/>
                    </a:srgbClr>
                  </a:outerShdw>
                </a:effectLst>
              </a:rPr>
              <a:t>6 </a:t>
            </a:r>
            <a:r>
              <a:rPr lang="en-CA" sz="2500" b="1" dirty="0">
                <a:solidFill>
                  <a:schemeClr val="bg2"/>
                </a:solidFill>
                <a:effectLst>
                  <a:outerShdw blurRad="38100" dist="38100" dir="2700000" algn="tl">
                    <a:srgbClr val="000000">
                      <a:alpha val="43137"/>
                    </a:srgbClr>
                  </a:outerShdw>
                </a:effectLst>
              </a:rPr>
              <a:t>And they had nothing to say.</a:t>
            </a:r>
          </a:p>
          <a:p>
            <a:endParaRPr lang="en-CA" sz="2400" b="1" baseline="30000" dirty="0" smtClean="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8967858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of banquet"/>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110"/>
          <a:stretch/>
        </p:blipFill>
        <p:spPr bwMode="auto">
          <a:xfrm>
            <a:off x="-36512" y="1"/>
            <a:ext cx="9180512"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51520" y="267494"/>
            <a:ext cx="8712968" cy="4893647"/>
          </a:xfrm>
          <a:prstGeom prst="rect">
            <a:avLst/>
          </a:prstGeom>
          <a:solidFill>
            <a:srgbClr val="1E1C11">
              <a:alpha val="69804"/>
            </a:srgbClr>
          </a:solidFill>
        </p:spPr>
        <p:txBody>
          <a:bodyPr wrap="square" rtlCol="0">
            <a:spAutoFit/>
          </a:bodyPr>
          <a:lstStyle/>
          <a:p>
            <a:r>
              <a:rPr lang="en-CA" sz="2400" b="1" dirty="0" smtClean="0">
                <a:solidFill>
                  <a:schemeClr val="bg2"/>
                </a:solidFill>
                <a:effectLst>
                  <a:outerShdw blurRad="38100" dist="38100" dir="2700000" algn="tl">
                    <a:srgbClr val="000000">
                      <a:alpha val="43137"/>
                    </a:srgbClr>
                  </a:outerShdw>
                </a:effectLst>
              </a:rPr>
              <a:t>Vs 7-14 </a:t>
            </a:r>
          </a:p>
          <a:p>
            <a:r>
              <a:rPr lang="en-CA" sz="2400" b="1" dirty="0">
                <a:solidFill>
                  <a:schemeClr val="bg2"/>
                </a:solidFill>
                <a:effectLst>
                  <a:outerShdw blurRad="38100" dist="38100" dir="2700000" algn="tl">
                    <a:srgbClr val="000000">
                      <a:alpha val="43137"/>
                    </a:srgbClr>
                  </a:outerShdw>
                </a:effectLst>
              </a:rPr>
              <a:t> When he noticed how the guests picked the places of honour at the table, he told them </a:t>
            </a:r>
            <a:r>
              <a:rPr lang="en-CA" sz="2400" b="1" dirty="0" smtClean="0">
                <a:solidFill>
                  <a:schemeClr val="bg2"/>
                </a:solidFill>
                <a:effectLst>
                  <a:outerShdw blurRad="38100" dist="38100" dir="2700000" algn="tl">
                    <a:srgbClr val="000000">
                      <a:alpha val="43137"/>
                    </a:srgbClr>
                  </a:outerShdw>
                </a:effectLst>
              </a:rPr>
              <a:t>this parable:</a:t>
            </a:r>
            <a:r>
              <a:rPr lang="en-CA" sz="2400" b="1" dirty="0">
                <a:solidFill>
                  <a:schemeClr val="bg2"/>
                </a:solidFill>
                <a:effectLst>
                  <a:outerShdw blurRad="38100" dist="38100" dir="2700000" algn="tl">
                    <a:srgbClr val="000000">
                      <a:alpha val="43137"/>
                    </a:srgbClr>
                  </a:outerShdw>
                </a:effectLst>
              </a:rPr>
              <a:t> 8 ‘When someone invites you to a wedding feast, do not take the place of honour, for a person more distinguished than you may have been invited. 9 If so, the host who invited both of you will come and say to you, “Give this person your seat.” Then, humiliated, you will have to take the least important place. 10 But when you are invited, take the lowest place, so that when your host comes, he will say to you, “Friend, move up to a better place.” Then you will be honoured in the presence of all the other guests. 11 For all those who exalt themselves will be humbled, and those who humble themselves will be exalted</a:t>
            </a:r>
            <a:r>
              <a:rPr lang="en-CA" sz="2400" b="1" dirty="0" smtClean="0">
                <a:solidFill>
                  <a:schemeClr val="bg2"/>
                </a:solidFill>
                <a:effectLst>
                  <a:outerShdw blurRad="38100" dist="38100" dir="2700000" algn="tl">
                    <a:srgbClr val="000000">
                      <a:alpha val="43137"/>
                    </a:srgbClr>
                  </a:outerShdw>
                </a:effectLst>
              </a:rPr>
              <a:t>.’</a:t>
            </a:r>
            <a:endParaRPr lang="en-CA" sz="2400" b="1" dirty="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1839171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of banquet"/>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110"/>
          <a:stretch/>
        </p:blipFill>
        <p:spPr bwMode="auto">
          <a:xfrm>
            <a:off x="-36512" y="1"/>
            <a:ext cx="9180512"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51520" y="411511"/>
            <a:ext cx="8712968" cy="2785378"/>
          </a:xfrm>
          <a:prstGeom prst="rect">
            <a:avLst/>
          </a:prstGeom>
          <a:solidFill>
            <a:srgbClr val="1E1C11">
              <a:alpha val="69804"/>
            </a:srgbClr>
          </a:solidFill>
        </p:spPr>
        <p:txBody>
          <a:bodyPr wrap="square" rtlCol="0">
            <a:spAutoFit/>
          </a:bodyPr>
          <a:lstStyle/>
          <a:p>
            <a:r>
              <a:rPr lang="en-CA" sz="2500" b="1" dirty="0" smtClean="0">
                <a:solidFill>
                  <a:schemeClr val="bg2"/>
                </a:solidFill>
                <a:effectLst>
                  <a:outerShdw blurRad="38100" dist="38100" dir="2700000" algn="tl">
                    <a:srgbClr val="000000">
                      <a:alpha val="43137"/>
                    </a:srgbClr>
                  </a:outerShdw>
                </a:effectLst>
              </a:rPr>
              <a:t>‘</a:t>
            </a:r>
            <a:r>
              <a:rPr lang="en-CA" sz="2500" b="1" dirty="0">
                <a:solidFill>
                  <a:schemeClr val="bg2"/>
                </a:solidFill>
                <a:effectLst>
                  <a:outerShdw blurRad="38100" dist="38100" dir="2700000" algn="tl">
                    <a:srgbClr val="000000">
                      <a:alpha val="43137"/>
                    </a:srgbClr>
                  </a:outerShdw>
                </a:effectLst>
              </a:rPr>
              <a:t>When you give a luncheon or dinner, do not invite your friends, your brothers or sisters, your relatives, or your rich neighbours; if you do, they may invite you back and so you will be repaid. </a:t>
            </a:r>
            <a:r>
              <a:rPr lang="en-CA" sz="2500" b="1" baseline="30000" dirty="0">
                <a:solidFill>
                  <a:schemeClr val="bg2"/>
                </a:solidFill>
                <a:effectLst>
                  <a:outerShdw blurRad="38100" dist="38100" dir="2700000" algn="tl">
                    <a:srgbClr val="000000">
                      <a:alpha val="43137"/>
                    </a:srgbClr>
                  </a:outerShdw>
                </a:effectLst>
              </a:rPr>
              <a:t>13 </a:t>
            </a:r>
            <a:r>
              <a:rPr lang="en-CA" sz="2500" b="1" dirty="0">
                <a:solidFill>
                  <a:schemeClr val="bg2"/>
                </a:solidFill>
                <a:effectLst>
                  <a:outerShdw blurRad="38100" dist="38100" dir="2700000" algn="tl">
                    <a:srgbClr val="000000">
                      <a:alpha val="43137"/>
                    </a:srgbClr>
                  </a:outerShdw>
                </a:effectLst>
              </a:rPr>
              <a:t>But when you give a banquet, invite the poor, the crippled, the lame, the blind, </a:t>
            </a:r>
            <a:r>
              <a:rPr lang="en-CA" sz="2500" b="1" baseline="30000" dirty="0">
                <a:solidFill>
                  <a:schemeClr val="bg2"/>
                </a:solidFill>
                <a:effectLst>
                  <a:outerShdw blurRad="38100" dist="38100" dir="2700000" algn="tl">
                    <a:srgbClr val="000000">
                      <a:alpha val="43137"/>
                    </a:srgbClr>
                  </a:outerShdw>
                </a:effectLst>
              </a:rPr>
              <a:t>14 </a:t>
            </a:r>
            <a:r>
              <a:rPr lang="en-CA" sz="2500" b="1" dirty="0">
                <a:solidFill>
                  <a:schemeClr val="bg2"/>
                </a:solidFill>
                <a:effectLst>
                  <a:outerShdw blurRad="38100" dist="38100" dir="2700000" algn="tl">
                    <a:srgbClr val="000000">
                      <a:alpha val="43137"/>
                    </a:srgbClr>
                  </a:outerShdw>
                </a:effectLst>
              </a:rPr>
              <a:t>and you will be blessed. Although they cannot repay you, you will be repaid at the resurrection of the righteous</a:t>
            </a:r>
            <a:r>
              <a:rPr lang="en-CA" sz="2500" b="1" dirty="0" smtClean="0">
                <a:solidFill>
                  <a:schemeClr val="bg2"/>
                </a:solidFill>
                <a:effectLst>
                  <a:outerShdw blurRad="38100" dist="38100" dir="2700000" algn="tl">
                    <a:srgbClr val="000000">
                      <a:alpha val="43137"/>
                    </a:srgbClr>
                  </a:outerShdw>
                </a:effectLst>
              </a:rPr>
              <a:t>.’</a:t>
            </a:r>
            <a:endParaRPr lang="en-CA" sz="2500" b="1" dirty="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1463732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of banquet"/>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110"/>
          <a:stretch/>
        </p:blipFill>
        <p:spPr bwMode="auto">
          <a:xfrm>
            <a:off x="545" y="-92545"/>
            <a:ext cx="9143457" cy="523604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30671" y="-20538"/>
            <a:ext cx="8712968" cy="5093702"/>
          </a:xfrm>
          <a:prstGeom prst="rect">
            <a:avLst/>
          </a:prstGeom>
          <a:solidFill>
            <a:srgbClr val="1E1C11">
              <a:alpha val="69804"/>
            </a:srgbClr>
          </a:solidFill>
        </p:spPr>
        <p:txBody>
          <a:bodyPr wrap="square" rtlCol="0">
            <a:spAutoFit/>
          </a:bodyPr>
          <a:lstStyle/>
          <a:p>
            <a:r>
              <a:rPr lang="en-CA" sz="2500" b="1" dirty="0" smtClean="0">
                <a:solidFill>
                  <a:schemeClr val="bg2"/>
                </a:solidFill>
                <a:effectLst>
                  <a:outerShdw blurRad="38100" dist="38100" dir="2700000" algn="tl">
                    <a:srgbClr val="000000">
                      <a:alpha val="43137"/>
                    </a:srgbClr>
                  </a:outerShdw>
                </a:effectLst>
              </a:rPr>
              <a:t>Vs 15-24 </a:t>
            </a:r>
          </a:p>
          <a:p>
            <a:r>
              <a:rPr lang="en-CA" sz="2500" b="1" dirty="0" smtClean="0">
                <a:solidFill>
                  <a:schemeClr val="bg2"/>
                </a:solidFill>
                <a:effectLst>
                  <a:outerShdw blurRad="38100" dist="38100" dir="2700000" algn="tl">
                    <a:srgbClr val="000000">
                      <a:alpha val="43137"/>
                    </a:srgbClr>
                  </a:outerShdw>
                </a:effectLst>
              </a:rPr>
              <a:t>When </a:t>
            </a:r>
            <a:r>
              <a:rPr lang="en-CA" sz="2500" b="1" dirty="0">
                <a:solidFill>
                  <a:schemeClr val="bg2"/>
                </a:solidFill>
                <a:effectLst>
                  <a:outerShdw blurRad="38100" dist="38100" dir="2700000" algn="tl">
                    <a:srgbClr val="000000">
                      <a:alpha val="43137"/>
                    </a:srgbClr>
                  </a:outerShdw>
                </a:effectLst>
              </a:rPr>
              <a:t>one of those at the table with him heard this, he said to Jesus, ‘Blessed is the one who will eat at the feast in the kingdom of God.’</a:t>
            </a:r>
          </a:p>
          <a:p>
            <a:r>
              <a:rPr lang="en-CA" sz="2500" b="1" baseline="30000" dirty="0">
                <a:solidFill>
                  <a:schemeClr val="bg2"/>
                </a:solidFill>
                <a:effectLst>
                  <a:outerShdw blurRad="38100" dist="38100" dir="2700000" algn="tl">
                    <a:srgbClr val="000000">
                      <a:alpha val="43137"/>
                    </a:srgbClr>
                  </a:outerShdw>
                </a:effectLst>
              </a:rPr>
              <a:t>16 </a:t>
            </a:r>
            <a:r>
              <a:rPr lang="en-CA" sz="2500" b="1" dirty="0">
                <a:solidFill>
                  <a:schemeClr val="bg2"/>
                </a:solidFill>
                <a:effectLst>
                  <a:outerShdw blurRad="38100" dist="38100" dir="2700000" algn="tl">
                    <a:srgbClr val="000000">
                      <a:alpha val="43137"/>
                    </a:srgbClr>
                  </a:outerShdw>
                </a:effectLst>
              </a:rPr>
              <a:t>Jesus replied: ‘A certain man was preparing a great banquet and invited many guests. </a:t>
            </a:r>
            <a:r>
              <a:rPr lang="en-CA" sz="2500" b="1" baseline="30000" dirty="0">
                <a:solidFill>
                  <a:schemeClr val="bg2"/>
                </a:solidFill>
                <a:effectLst>
                  <a:outerShdw blurRad="38100" dist="38100" dir="2700000" algn="tl">
                    <a:srgbClr val="000000">
                      <a:alpha val="43137"/>
                    </a:srgbClr>
                  </a:outerShdw>
                </a:effectLst>
              </a:rPr>
              <a:t>17 </a:t>
            </a:r>
            <a:r>
              <a:rPr lang="en-CA" sz="2500" b="1" dirty="0">
                <a:solidFill>
                  <a:schemeClr val="bg2"/>
                </a:solidFill>
                <a:effectLst>
                  <a:outerShdw blurRad="38100" dist="38100" dir="2700000" algn="tl">
                    <a:srgbClr val="000000">
                      <a:alpha val="43137"/>
                    </a:srgbClr>
                  </a:outerShdw>
                </a:effectLst>
              </a:rPr>
              <a:t>At the time of the banquet he sent his servant to tell those who had been invited, “Come, for everything is now ready</a:t>
            </a:r>
            <a:r>
              <a:rPr lang="en-CA" sz="2500" b="1" dirty="0" smtClean="0">
                <a:solidFill>
                  <a:schemeClr val="bg2"/>
                </a:solidFill>
                <a:effectLst>
                  <a:outerShdw blurRad="38100" dist="38100" dir="2700000" algn="tl">
                    <a:srgbClr val="000000">
                      <a:alpha val="43137"/>
                    </a:srgbClr>
                  </a:outerShdw>
                </a:effectLst>
              </a:rPr>
              <a:t>.”</a:t>
            </a:r>
            <a:r>
              <a:rPr lang="en-CA" sz="2500" b="1" baseline="30000" dirty="0" smtClean="0">
                <a:solidFill>
                  <a:schemeClr val="bg2"/>
                </a:solidFill>
                <a:effectLst>
                  <a:outerShdw blurRad="38100" dist="38100" dir="2700000" algn="tl">
                    <a:srgbClr val="000000">
                      <a:alpha val="43137"/>
                    </a:srgbClr>
                  </a:outerShdw>
                </a:effectLst>
              </a:rPr>
              <a:t>18</a:t>
            </a:r>
            <a:r>
              <a:rPr lang="en-CA" sz="2500" b="1" baseline="30000" dirty="0">
                <a:solidFill>
                  <a:schemeClr val="bg2"/>
                </a:solidFill>
                <a:effectLst>
                  <a:outerShdw blurRad="38100" dist="38100" dir="2700000" algn="tl">
                    <a:srgbClr val="000000">
                      <a:alpha val="43137"/>
                    </a:srgbClr>
                  </a:outerShdw>
                </a:effectLst>
              </a:rPr>
              <a:t> </a:t>
            </a:r>
            <a:r>
              <a:rPr lang="en-CA" sz="2500" b="1" dirty="0">
                <a:solidFill>
                  <a:schemeClr val="bg2"/>
                </a:solidFill>
                <a:effectLst>
                  <a:outerShdw blurRad="38100" dist="38100" dir="2700000" algn="tl">
                    <a:srgbClr val="000000">
                      <a:alpha val="43137"/>
                    </a:srgbClr>
                  </a:outerShdw>
                </a:effectLst>
              </a:rPr>
              <a:t>‘But they all alike began to make excuses. The first said, “I have just bought a field, and I must go and see it. Please excuse me</a:t>
            </a:r>
            <a:r>
              <a:rPr lang="en-CA" sz="2500" b="1" dirty="0" smtClean="0">
                <a:solidFill>
                  <a:schemeClr val="bg2"/>
                </a:solidFill>
                <a:effectLst>
                  <a:outerShdw blurRad="38100" dist="38100" dir="2700000" algn="tl">
                    <a:srgbClr val="000000">
                      <a:alpha val="43137"/>
                    </a:srgbClr>
                  </a:outerShdw>
                </a:effectLst>
              </a:rPr>
              <a:t>.”</a:t>
            </a:r>
            <a:r>
              <a:rPr lang="en-CA" sz="2500" b="1" baseline="30000" dirty="0" smtClean="0">
                <a:solidFill>
                  <a:schemeClr val="bg2"/>
                </a:solidFill>
                <a:effectLst>
                  <a:outerShdw blurRad="38100" dist="38100" dir="2700000" algn="tl">
                    <a:srgbClr val="000000">
                      <a:alpha val="43137"/>
                    </a:srgbClr>
                  </a:outerShdw>
                </a:effectLst>
              </a:rPr>
              <a:t>19</a:t>
            </a:r>
            <a:r>
              <a:rPr lang="en-CA" sz="2500" b="1" baseline="30000" dirty="0">
                <a:solidFill>
                  <a:schemeClr val="bg2"/>
                </a:solidFill>
                <a:effectLst>
                  <a:outerShdw blurRad="38100" dist="38100" dir="2700000" algn="tl">
                    <a:srgbClr val="000000">
                      <a:alpha val="43137"/>
                    </a:srgbClr>
                  </a:outerShdw>
                </a:effectLst>
              </a:rPr>
              <a:t> </a:t>
            </a:r>
            <a:r>
              <a:rPr lang="en-CA" sz="2500" b="1" dirty="0">
                <a:solidFill>
                  <a:schemeClr val="bg2"/>
                </a:solidFill>
                <a:effectLst>
                  <a:outerShdw blurRad="38100" dist="38100" dir="2700000" algn="tl">
                    <a:srgbClr val="000000">
                      <a:alpha val="43137"/>
                    </a:srgbClr>
                  </a:outerShdw>
                </a:effectLst>
              </a:rPr>
              <a:t>‘Another said, “I have just bought five yoke of oxen, and I’m on my way to try them out. Please excuse me.”</a:t>
            </a:r>
          </a:p>
          <a:p>
            <a:r>
              <a:rPr lang="en-CA" sz="2500" b="1" baseline="30000" dirty="0">
                <a:solidFill>
                  <a:schemeClr val="bg2"/>
                </a:solidFill>
                <a:effectLst>
                  <a:outerShdw blurRad="38100" dist="38100" dir="2700000" algn="tl">
                    <a:srgbClr val="000000">
                      <a:alpha val="43137"/>
                    </a:srgbClr>
                  </a:outerShdw>
                </a:effectLst>
              </a:rPr>
              <a:t>20 </a:t>
            </a:r>
            <a:r>
              <a:rPr lang="en-CA" sz="2500" b="1" dirty="0">
                <a:solidFill>
                  <a:schemeClr val="bg2"/>
                </a:solidFill>
                <a:effectLst>
                  <a:outerShdw blurRad="38100" dist="38100" dir="2700000" algn="tl">
                    <a:srgbClr val="000000">
                      <a:alpha val="43137"/>
                    </a:srgbClr>
                  </a:outerShdw>
                </a:effectLst>
              </a:rPr>
              <a:t>‘Still another said, “I have just got married, so I can’t come</a:t>
            </a:r>
            <a:r>
              <a:rPr lang="en-CA" sz="2500" b="1" dirty="0" smtClean="0">
                <a:solidFill>
                  <a:schemeClr val="bg2"/>
                </a:solidFill>
                <a:effectLst>
                  <a:outerShdw blurRad="38100" dist="38100" dir="2700000" algn="tl">
                    <a:srgbClr val="000000">
                      <a:alpha val="43137"/>
                    </a:srgbClr>
                  </a:outerShdw>
                </a:effectLst>
              </a:rPr>
              <a:t>.”</a:t>
            </a:r>
            <a:endParaRPr lang="en-CA" sz="2500" b="1" dirty="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0130237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of banquet"/>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110"/>
          <a:stretch/>
        </p:blipFill>
        <p:spPr bwMode="auto">
          <a:xfrm>
            <a:off x="2" y="4568"/>
            <a:ext cx="9139535" cy="513893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13283" y="411510"/>
            <a:ext cx="8712968" cy="3939540"/>
          </a:xfrm>
          <a:prstGeom prst="rect">
            <a:avLst/>
          </a:prstGeom>
          <a:solidFill>
            <a:schemeClr val="bg2">
              <a:lumMod val="10000"/>
              <a:alpha val="69804"/>
            </a:schemeClr>
          </a:solidFill>
        </p:spPr>
        <p:txBody>
          <a:bodyPr wrap="square" rtlCol="0">
            <a:spAutoFit/>
          </a:bodyPr>
          <a:lstStyle/>
          <a:p>
            <a:r>
              <a:rPr lang="en-CA" sz="2500" b="1" dirty="0" smtClean="0">
                <a:solidFill>
                  <a:schemeClr val="bg2"/>
                </a:solidFill>
                <a:effectLst>
                  <a:outerShdw blurRad="38100" dist="38100" dir="2700000" algn="tl">
                    <a:srgbClr val="000000">
                      <a:alpha val="43137"/>
                    </a:srgbClr>
                  </a:outerShdw>
                </a:effectLst>
              </a:rPr>
              <a:t>The servant came back and reported this to his master. </a:t>
            </a:r>
          </a:p>
          <a:p>
            <a:r>
              <a:rPr lang="en-CA" sz="2500" b="1" dirty="0" smtClean="0">
                <a:solidFill>
                  <a:schemeClr val="bg2"/>
                </a:solidFill>
                <a:effectLst>
                  <a:outerShdw blurRad="38100" dist="38100" dir="2700000" algn="tl">
                    <a:srgbClr val="000000">
                      <a:alpha val="43137"/>
                    </a:srgbClr>
                  </a:outerShdw>
                </a:effectLst>
              </a:rPr>
              <a:t>Then the owner of the house became angry and ordered his servant, “Go out quickly into the streets and alleys of the town and bring in the poor, the crippled, the blind and the lame.”</a:t>
            </a:r>
          </a:p>
          <a:p>
            <a:r>
              <a:rPr lang="en-CA" sz="2500" b="1" baseline="30000" dirty="0" smtClean="0">
                <a:solidFill>
                  <a:schemeClr val="bg2"/>
                </a:solidFill>
                <a:effectLst>
                  <a:outerShdw blurRad="38100" dist="38100" dir="2700000" algn="tl">
                    <a:srgbClr val="000000">
                      <a:alpha val="43137"/>
                    </a:srgbClr>
                  </a:outerShdw>
                </a:effectLst>
              </a:rPr>
              <a:t>22 </a:t>
            </a:r>
            <a:r>
              <a:rPr lang="en-CA" sz="2500" b="1" dirty="0" smtClean="0">
                <a:solidFill>
                  <a:schemeClr val="bg2"/>
                </a:solidFill>
                <a:effectLst>
                  <a:outerShdw blurRad="38100" dist="38100" dir="2700000" algn="tl">
                    <a:srgbClr val="000000">
                      <a:alpha val="43137"/>
                    </a:srgbClr>
                  </a:outerShdw>
                </a:effectLst>
              </a:rPr>
              <a:t>‘“Sir,” the servant said, “what you ordered has been done, but there is still room.”</a:t>
            </a:r>
          </a:p>
          <a:p>
            <a:r>
              <a:rPr lang="en-CA" sz="2500" b="1" baseline="30000" dirty="0" smtClean="0">
                <a:solidFill>
                  <a:schemeClr val="bg2"/>
                </a:solidFill>
                <a:effectLst>
                  <a:outerShdw blurRad="38100" dist="38100" dir="2700000" algn="tl">
                    <a:srgbClr val="000000">
                      <a:alpha val="43137"/>
                    </a:srgbClr>
                  </a:outerShdw>
                </a:effectLst>
              </a:rPr>
              <a:t>23 </a:t>
            </a:r>
            <a:r>
              <a:rPr lang="en-CA" sz="2500" b="1" dirty="0" smtClean="0">
                <a:solidFill>
                  <a:schemeClr val="bg2"/>
                </a:solidFill>
                <a:effectLst>
                  <a:outerShdw blurRad="38100" dist="38100" dir="2700000" algn="tl">
                    <a:srgbClr val="000000">
                      <a:alpha val="43137"/>
                    </a:srgbClr>
                  </a:outerShdw>
                </a:effectLst>
              </a:rPr>
              <a:t>‘Then the master told his servant, “Go out to the roads and country lanes and make them come in, so that my house will be full. </a:t>
            </a:r>
            <a:r>
              <a:rPr lang="en-CA" sz="2500" b="1" baseline="30000" dirty="0" smtClean="0">
                <a:solidFill>
                  <a:schemeClr val="bg2"/>
                </a:solidFill>
                <a:effectLst>
                  <a:outerShdw blurRad="38100" dist="38100" dir="2700000" algn="tl">
                    <a:srgbClr val="000000">
                      <a:alpha val="43137"/>
                    </a:srgbClr>
                  </a:outerShdw>
                </a:effectLst>
              </a:rPr>
              <a:t>24 </a:t>
            </a:r>
            <a:r>
              <a:rPr lang="en-CA" sz="2500" b="1" dirty="0" smtClean="0">
                <a:solidFill>
                  <a:schemeClr val="bg2"/>
                </a:solidFill>
                <a:effectLst>
                  <a:outerShdw blurRad="38100" dist="38100" dir="2700000" algn="tl">
                    <a:srgbClr val="000000">
                      <a:alpha val="43137"/>
                    </a:srgbClr>
                  </a:outerShdw>
                </a:effectLst>
              </a:rPr>
              <a:t>I tell you, not one of those men who were invited will get a taste of my banquet.”’</a:t>
            </a:r>
            <a:endParaRPr lang="en-CA" sz="2500" b="1" dirty="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1161650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of banquet"/>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73" b="110"/>
          <a:stretch/>
        </p:blipFill>
        <p:spPr bwMode="auto">
          <a:xfrm>
            <a:off x="-1" y="-33114"/>
            <a:ext cx="9144001" cy="517661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79511" y="195487"/>
            <a:ext cx="8784976" cy="1246495"/>
          </a:xfrm>
          <a:prstGeom prst="rect">
            <a:avLst/>
          </a:prstGeom>
          <a:solidFill>
            <a:schemeClr val="bg2">
              <a:lumMod val="10000"/>
              <a:alpha val="69804"/>
            </a:schemeClr>
          </a:solidFill>
        </p:spPr>
        <p:txBody>
          <a:bodyPr wrap="square" rtlCol="0">
            <a:spAutoFit/>
          </a:bodyPr>
          <a:lstStyle/>
          <a:p>
            <a:r>
              <a:rPr lang="en-CA" sz="2500" b="1" dirty="0" smtClean="0">
                <a:solidFill>
                  <a:schemeClr val="bg2"/>
                </a:solidFill>
                <a:effectLst>
                  <a:outerShdw blurRad="38100" dist="38100" dir="2700000" algn="tl">
                    <a:srgbClr val="000000">
                      <a:alpha val="43137"/>
                    </a:srgbClr>
                  </a:outerShdw>
                </a:effectLst>
              </a:rPr>
              <a:t>Luke 11:43 Woe </a:t>
            </a:r>
            <a:r>
              <a:rPr lang="en-CA" sz="2500" b="1" dirty="0">
                <a:solidFill>
                  <a:schemeClr val="bg2"/>
                </a:solidFill>
                <a:effectLst>
                  <a:outerShdw blurRad="38100" dist="38100" dir="2700000" algn="tl">
                    <a:srgbClr val="000000">
                      <a:alpha val="43137"/>
                    </a:srgbClr>
                  </a:outerShdw>
                </a:effectLst>
              </a:rPr>
              <a:t>to you Pharisees, because you love the most important seats in the synagogues and respectful greetings in the marketplaces</a:t>
            </a:r>
            <a:r>
              <a:rPr lang="en-CA" sz="2500" b="1" dirty="0" smtClean="0">
                <a:solidFill>
                  <a:schemeClr val="bg2"/>
                </a:solidFill>
                <a:effectLst>
                  <a:outerShdw blurRad="38100" dist="38100" dir="2700000" algn="tl">
                    <a:srgbClr val="000000">
                      <a:alpha val="43137"/>
                    </a:srgbClr>
                  </a:outerShdw>
                </a:effectLst>
              </a:rPr>
              <a:t>.  </a:t>
            </a:r>
            <a:endParaRPr lang="en-CA" sz="2500" b="1" baseline="30000" dirty="0" smtClean="0">
              <a:solidFill>
                <a:schemeClr val="bg2"/>
              </a:solidFill>
              <a:effectLst>
                <a:outerShdw blurRad="38100" dist="38100" dir="2700000" algn="tl">
                  <a:srgbClr val="000000">
                    <a:alpha val="43137"/>
                  </a:srgbClr>
                </a:outerShdw>
              </a:effectLst>
            </a:endParaRPr>
          </a:p>
        </p:txBody>
      </p:sp>
      <p:sp>
        <p:nvSpPr>
          <p:cNvPr id="4" name="TextBox 3"/>
          <p:cNvSpPr txBox="1"/>
          <p:nvPr/>
        </p:nvSpPr>
        <p:spPr>
          <a:xfrm>
            <a:off x="179511" y="1585697"/>
            <a:ext cx="8784976" cy="2015936"/>
          </a:xfrm>
          <a:prstGeom prst="rect">
            <a:avLst/>
          </a:prstGeom>
          <a:solidFill>
            <a:schemeClr val="bg2">
              <a:lumMod val="10000"/>
              <a:alpha val="69804"/>
            </a:schemeClr>
          </a:solidFill>
        </p:spPr>
        <p:txBody>
          <a:bodyPr wrap="square" rtlCol="0">
            <a:spAutoFit/>
          </a:bodyPr>
          <a:lstStyle/>
          <a:p>
            <a:r>
              <a:rPr lang="en-CA" sz="2500" b="1" dirty="0" smtClean="0">
                <a:solidFill>
                  <a:schemeClr val="bg2"/>
                </a:solidFill>
                <a:effectLst>
                  <a:outerShdw blurRad="38100" dist="38100" dir="2700000" algn="tl">
                    <a:srgbClr val="000000">
                      <a:alpha val="43137"/>
                    </a:srgbClr>
                  </a:outerShdw>
                </a:effectLst>
              </a:rPr>
              <a:t>Matthew 23:5-7  Everything they do is done for men to see:  They make their phylacteries wide and the tassels on their garments long; they love the place of honour at banquets and the most important seats in the synagogues, they love to be greeted in the marketplaces and to have men call them ‘Rabbi’. </a:t>
            </a:r>
            <a:endParaRPr lang="en-CA" sz="2500" b="1" baseline="30000" dirty="0" smtClean="0">
              <a:solidFill>
                <a:schemeClr val="bg2"/>
              </a:solidFill>
              <a:effectLst>
                <a:outerShdw blurRad="38100" dist="38100" dir="2700000" algn="tl">
                  <a:srgbClr val="000000">
                    <a:alpha val="43137"/>
                  </a:srgbClr>
                </a:outerShdw>
              </a:effectLst>
            </a:endParaRPr>
          </a:p>
        </p:txBody>
      </p:sp>
      <p:sp>
        <p:nvSpPr>
          <p:cNvPr id="5" name="TextBox 4"/>
          <p:cNvSpPr txBox="1"/>
          <p:nvPr/>
        </p:nvSpPr>
        <p:spPr>
          <a:xfrm>
            <a:off x="159633" y="3709069"/>
            <a:ext cx="8784976" cy="477054"/>
          </a:xfrm>
          <a:prstGeom prst="rect">
            <a:avLst/>
          </a:prstGeom>
          <a:solidFill>
            <a:schemeClr val="bg2">
              <a:lumMod val="10000"/>
              <a:alpha val="69804"/>
            </a:schemeClr>
          </a:solidFill>
        </p:spPr>
        <p:txBody>
          <a:bodyPr wrap="square" rtlCol="0">
            <a:spAutoFit/>
          </a:bodyPr>
          <a:lstStyle/>
          <a:p>
            <a:pPr marL="342900" indent="-342900">
              <a:buFont typeface="Wingdings" panose="05000000000000000000" pitchFamily="2" charset="2"/>
              <a:buChar char="Ø"/>
            </a:pPr>
            <a:r>
              <a:rPr lang="en-CA" sz="2500" b="1" dirty="0" smtClean="0">
                <a:solidFill>
                  <a:schemeClr val="bg2"/>
                </a:solidFill>
                <a:effectLst>
                  <a:outerShdw blurRad="38100" dist="38100" dir="2700000" algn="tl">
                    <a:srgbClr val="000000">
                      <a:alpha val="43137"/>
                    </a:srgbClr>
                  </a:outerShdw>
                </a:effectLst>
              </a:rPr>
              <a:t>Status as Authorities on Law keeping </a:t>
            </a:r>
            <a:endParaRPr lang="en-CA" sz="2500" b="1" baseline="30000" dirty="0" smtClean="0">
              <a:solidFill>
                <a:schemeClr val="bg2"/>
              </a:solidFill>
              <a:effectLst>
                <a:outerShdw blurRad="38100" dist="38100" dir="2700000" algn="tl">
                  <a:srgbClr val="000000">
                    <a:alpha val="43137"/>
                  </a:srgbClr>
                </a:outerShdw>
              </a:effectLst>
            </a:endParaRPr>
          </a:p>
        </p:txBody>
      </p:sp>
      <p:sp>
        <p:nvSpPr>
          <p:cNvPr id="7" name="TextBox 6"/>
          <p:cNvSpPr txBox="1"/>
          <p:nvPr/>
        </p:nvSpPr>
        <p:spPr>
          <a:xfrm>
            <a:off x="179511" y="4186123"/>
            <a:ext cx="8784976" cy="477054"/>
          </a:xfrm>
          <a:prstGeom prst="rect">
            <a:avLst/>
          </a:prstGeom>
          <a:solidFill>
            <a:schemeClr val="bg2">
              <a:lumMod val="10000"/>
              <a:alpha val="69804"/>
            </a:schemeClr>
          </a:solidFill>
        </p:spPr>
        <p:txBody>
          <a:bodyPr wrap="square" rtlCol="0">
            <a:spAutoFit/>
          </a:bodyPr>
          <a:lstStyle/>
          <a:p>
            <a:pPr marL="342900" indent="-342900">
              <a:buFont typeface="Wingdings" panose="05000000000000000000" pitchFamily="2" charset="2"/>
              <a:buChar char="Ø"/>
            </a:pPr>
            <a:r>
              <a:rPr lang="en-CA" sz="2500" b="1" dirty="0" smtClean="0">
                <a:solidFill>
                  <a:schemeClr val="bg2"/>
                </a:solidFill>
                <a:effectLst>
                  <a:outerShdw blurRad="38100" dist="38100" dir="2700000" algn="tl">
                    <a:srgbClr val="000000">
                      <a:alpha val="43137"/>
                    </a:srgbClr>
                  </a:outerShdw>
                </a:effectLst>
              </a:rPr>
              <a:t>Jesus threatened their social status </a:t>
            </a:r>
            <a:endParaRPr lang="en-CA" sz="2500" b="1" baseline="30000" dirty="0" smtClean="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4579712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altLang="en-US" sz="3000" b="1" i="0" u="none" strike="noStrike" cap="none" normalizeH="0" baseline="0" smtClean="0">
            <a:ln>
              <a:noFill/>
            </a:ln>
            <a:solidFill>
              <a:schemeClr val="tx1"/>
            </a:solidFill>
            <a:effectLst>
              <a:outerShdw blurRad="38100" dist="38100" dir="2700000" algn="tl">
                <a:srgbClr val="000000">
                  <a:alpha val="43137"/>
                </a:srgbClr>
              </a:outerShdw>
            </a:effectLst>
            <a:latin typeface="Baskerville Old Face"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altLang="en-US" sz="3000" b="1" i="0" u="none" strike="noStrike" cap="none" normalizeH="0" baseline="0" smtClean="0">
            <a:ln>
              <a:noFill/>
            </a:ln>
            <a:solidFill>
              <a:schemeClr val="tx1"/>
            </a:solidFill>
            <a:effectLst>
              <a:outerShdw blurRad="38100" dist="38100" dir="2700000" algn="tl">
                <a:srgbClr val="000000">
                  <a:alpha val="43137"/>
                </a:srgbClr>
              </a:outerShdw>
            </a:effectLst>
            <a:latin typeface="Baskerville Old Face" pitchFamily="18"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779</TotalTime>
  <Words>1407</Words>
  <Application>Microsoft Office PowerPoint</Application>
  <PresentationFormat>On-screen Show (16:9)</PresentationFormat>
  <Paragraphs>133</Paragraphs>
  <Slides>39</Slides>
  <Notes>0</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Office Theme</vt:lpstr>
      <vt:lpstr>1_Office Theme</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dc:creator>
  <cp:lastModifiedBy>Windows User</cp:lastModifiedBy>
  <cp:revision>49</cp:revision>
  <dcterms:created xsi:type="dcterms:W3CDTF">2019-01-23T14:29:15Z</dcterms:created>
  <dcterms:modified xsi:type="dcterms:W3CDTF">2019-01-29T17:26:00Z</dcterms:modified>
</cp:coreProperties>
</file>