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Layouts/slideLayout182.xml" ContentType="application/vnd.openxmlformats-officedocument.presentationml.slideLayout+xml"/>
  <Override PartName="/ppt/slideLayouts/slideLayout193.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198.xml" ContentType="application/vnd.openxmlformats-officedocument.presentationml.slideLayou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Default Extension="png" ContentType="image/png"/>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Default Extension="emf" ContentType="image/x-emf"/>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s/slide38.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Layouts/slideLayout200.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slideLayouts/slideLayout155.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62.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Masters/slideMaster13.xml" ContentType="application/vnd.openxmlformats-officedocument.presentationml.slideMaster+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theme/theme12.xml" ContentType="application/vnd.openxmlformats-officedocument.theme+xml"/>
  <Override PartName="/ppt/slideLayouts/slideLayout189.xml" ContentType="application/vnd.openxmlformats-officedocument.presentationml.slideLayout+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49.xml" ContentType="application/vnd.openxmlformats-officedocument.presentationml.slideLayout+xml"/>
  <Override PartName="/ppt/slideLayouts/slideLayout178.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slideLayouts/slideLayout185.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Layouts/slideLayout192.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Override PartName="/ppt/slideLayouts/slideLayout181.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slideLayouts/slideLayout170.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theme/theme17.xml" ContentType="application/vnd.openxmlformats-officedocument.them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slideLayouts/slideLayout179.xml" ContentType="application/vnd.openxmlformats-officedocument.presentationml.slideLayout+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68.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theme/theme14.xml" ContentType="application/vnd.openxmlformats-officedocument.them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32" r:id="rId7"/>
    <p:sldMasterId id="2147483745" r:id="rId8"/>
    <p:sldMasterId id="2147483758" r:id="rId9"/>
    <p:sldMasterId id="2147483771" r:id="rId10"/>
    <p:sldMasterId id="2147483783" r:id="rId11"/>
    <p:sldMasterId id="2147483795" r:id="rId12"/>
    <p:sldMasterId id="2147483807" r:id="rId13"/>
    <p:sldMasterId id="2147483819" r:id="rId14"/>
    <p:sldMasterId id="2147483843" r:id="rId15"/>
    <p:sldMasterId id="2147483855" r:id="rId16"/>
    <p:sldMasterId id="2147483867" r:id="rId17"/>
    <p:sldMasterId id="2147483879" r:id="rId18"/>
  </p:sldMasterIdLst>
  <p:notesMasterIdLst>
    <p:notesMasterId r:id="rId58"/>
  </p:notesMasterIdLst>
  <p:sldIdLst>
    <p:sldId id="256" r:id="rId19"/>
    <p:sldId id="257" r:id="rId20"/>
    <p:sldId id="258" r:id="rId21"/>
    <p:sldId id="261" r:id="rId22"/>
    <p:sldId id="265" r:id="rId23"/>
    <p:sldId id="293" r:id="rId24"/>
    <p:sldId id="270" r:id="rId25"/>
    <p:sldId id="264" r:id="rId26"/>
    <p:sldId id="267" r:id="rId27"/>
    <p:sldId id="268" r:id="rId28"/>
    <p:sldId id="269" r:id="rId29"/>
    <p:sldId id="263" r:id="rId30"/>
    <p:sldId id="262" r:id="rId31"/>
    <p:sldId id="280" r:id="rId32"/>
    <p:sldId id="277" r:id="rId33"/>
    <p:sldId id="278" r:id="rId34"/>
    <p:sldId id="292" r:id="rId35"/>
    <p:sldId id="281" r:id="rId36"/>
    <p:sldId id="282" r:id="rId37"/>
    <p:sldId id="283" r:id="rId38"/>
    <p:sldId id="285" r:id="rId39"/>
    <p:sldId id="284" r:id="rId40"/>
    <p:sldId id="288" r:id="rId41"/>
    <p:sldId id="287" r:id="rId42"/>
    <p:sldId id="289" r:id="rId43"/>
    <p:sldId id="279" r:id="rId44"/>
    <p:sldId id="296" r:id="rId45"/>
    <p:sldId id="275" r:id="rId46"/>
    <p:sldId id="276" r:id="rId47"/>
    <p:sldId id="273" r:id="rId48"/>
    <p:sldId id="291" r:id="rId49"/>
    <p:sldId id="294" r:id="rId50"/>
    <p:sldId id="295" r:id="rId51"/>
    <p:sldId id="274" r:id="rId52"/>
    <p:sldId id="297" r:id="rId53"/>
    <p:sldId id="271" r:id="rId54"/>
    <p:sldId id="272" r:id="rId55"/>
    <p:sldId id="260" r:id="rId56"/>
    <p:sldId id="259" r:id="rId5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2D0C4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7" d="100"/>
          <a:sy n="97" d="100"/>
        </p:scale>
        <p:origin x="-300" y="-660"/>
      </p:cViewPr>
      <p:guideLst>
        <p:guide orient="horz" pos="162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2.xml"/><Relationship Id="rId29" Type="http://schemas.openxmlformats.org/officeDocument/2006/relationships/slide" Target="slides/slide11.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61"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8" Type="http://schemas.openxmlformats.org/officeDocument/2006/relationships/slideMaster" Target="slideMasters/slideMaster8.xml"/><Relationship Id="rId51" Type="http://schemas.openxmlformats.org/officeDocument/2006/relationships/slide" Target="slides/slide3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3BE8A1-A3CD-4159-B393-10FB15E34CD2}" type="datetimeFigureOut">
              <a:rPr lang="en-CA" smtClean="0"/>
              <a:pPr/>
              <a:t>2019-02-07</a:t>
            </a:fld>
            <a:endParaRPr lang="en-CA"/>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43402C-8CA5-4485-A283-5B9E89FE9E2B}" type="slidenum">
              <a:rPr lang="en-CA" smtClean="0"/>
              <a:pPr/>
              <a:t>‹#›</a:t>
            </a:fld>
            <a:endParaRPr lang="en-CA"/>
          </a:p>
        </p:txBody>
      </p:sp>
    </p:spTree>
    <p:extLst>
      <p:ext uri="{BB962C8B-B14F-4D97-AF65-F5344CB8AC3E}">
        <p14:creationId xmlns:p14="http://schemas.microsoft.com/office/powerpoint/2010/main" xmlns="" val="842672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143402C-8CA5-4485-A283-5B9E89FE9E2B}" type="slidenum">
              <a:rPr lang="en-CA" smtClean="0"/>
              <a:pPr/>
              <a:t>1</a:t>
            </a:fld>
            <a:endParaRPr lang="en-CA"/>
          </a:p>
        </p:txBody>
      </p:sp>
    </p:spTree>
    <p:extLst>
      <p:ext uri="{BB962C8B-B14F-4D97-AF65-F5344CB8AC3E}">
        <p14:creationId xmlns:p14="http://schemas.microsoft.com/office/powerpoint/2010/main" xmlns="" val="2379274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6DCFDC-8EF2-46A9-A6B5-580C41D8A637}" type="datetimeFigureOut">
              <a:rPr lang="en-US" smtClean="0"/>
              <a:pPr/>
              <a:t>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24E083-F4BB-41D8-9C57-36AB315557E9}" type="slidenum">
              <a:rPr lang="en-US" smtClean="0"/>
              <a:pPr/>
              <a:t>‹#›</a:t>
            </a:fld>
            <a:endParaRPr lang="en-US"/>
          </a:p>
        </p:txBody>
      </p:sp>
    </p:spTree>
    <p:extLst>
      <p:ext uri="{BB962C8B-B14F-4D97-AF65-F5344CB8AC3E}">
        <p14:creationId xmlns:p14="http://schemas.microsoft.com/office/powerpoint/2010/main" xmlns="" val="4165815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DCFDC-8EF2-46A9-A6B5-580C41D8A637}" type="datetimeFigureOut">
              <a:rPr lang="en-US" smtClean="0"/>
              <a:pPr/>
              <a:t>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24E083-F4BB-41D8-9C57-36AB315557E9}" type="slidenum">
              <a:rPr lang="en-US" smtClean="0"/>
              <a:pPr/>
              <a:t>‹#›</a:t>
            </a:fld>
            <a:endParaRPr lang="en-US"/>
          </a:p>
        </p:txBody>
      </p:sp>
    </p:spTree>
    <p:extLst>
      <p:ext uri="{BB962C8B-B14F-4D97-AF65-F5344CB8AC3E}">
        <p14:creationId xmlns:p14="http://schemas.microsoft.com/office/powerpoint/2010/main" xmlns="" val="19805806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D01D70-AB7B-4812-A692-D20A53A776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50289181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B5F453-DC9E-4E1D-9C23-6E8D1F4788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9479609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200151"/>
            <a:ext cx="4038600"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200151"/>
            <a:ext cx="4038600"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1306A91-0504-481D-BAB8-31C7950458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8437257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91752679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6907499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963385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2821287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3956925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7204672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0758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DCFDC-8EF2-46A9-A6B5-580C41D8A637}" type="datetimeFigureOut">
              <a:rPr lang="en-US" smtClean="0"/>
              <a:pPr/>
              <a:t>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24E083-F4BB-41D8-9C57-36AB315557E9}" type="slidenum">
              <a:rPr lang="en-US" smtClean="0"/>
              <a:pPr/>
              <a:t>‹#›</a:t>
            </a:fld>
            <a:endParaRPr lang="en-US"/>
          </a:p>
        </p:txBody>
      </p:sp>
    </p:spTree>
    <p:extLst>
      <p:ext uri="{BB962C8B-B14F-4D97-AF65-F5344CB8AC3E}">
        <p14:creationId xmlns:p14="http://schemas.microsoft.com/office/powerpoint/2010/main" xmlns="" val="350084494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34873011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5552883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956187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1337879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91752679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6907499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9633852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2821287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395692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720467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7013554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075887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34873011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5552883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9561878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1337879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91752679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690749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9633852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2821287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39569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5899337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7204672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075887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34873011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5552883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9561878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1337879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94779272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6563673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9043131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032597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5156494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33153344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2843326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1471657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6409427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3051671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9257155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1857425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9253537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21700630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536973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9886197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14348230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3281858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7904518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2946094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97986879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6413909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77744210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8602148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5626467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910445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6578273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8688811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7006296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6892177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6383722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3552649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6848401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22422812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6279144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4594653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56264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7445634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91044573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8688811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7006296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6892177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6383722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3552649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6848401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22422812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6279144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459465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629794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14877540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66328422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9606990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810175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7238630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5968713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6853672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3956374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2805057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78723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1370137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4464723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2899024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25146918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8187099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733984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8915403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8162329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8966205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364964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43163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DCFDC-8EF2-46A9-A6B5-580C41D8A637}" type="datetimeFigureOut">
              <a:rPr lang="en-US" smtClean="0"/>
              <a:pPr/>
              <a:t>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24E083-F4BB-41D8-9C57-36AB315557E9}" type="slidenum">
              <a:rPr lang="en-US" smtClean="0"/>
              <a:pPr/>
              <a:t>‹#›</a:t>
            </a:fld>
            <a:endParaRPr lang="en-US"/>
          </a:p>
        </p:txBody>
      </p:sp>
    </p:spTree>
    <p:extLst>
      <p:ext uri="{BB962C8B-B14F-4D97-AF65-F5344CB8AC3E}">
        <p14:creationId xmlns:p14="http://schemas.microsoft.com/office/powerpoint/2010/main" xmlns="" val="40288791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4209865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51995411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888759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35902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206389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701355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589933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515649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988619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657827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744563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6297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6DCFDC-8EF2-46A9-A6B5-580C41D8A637}" type="datetimeFigureOut">
              <a:rPr lang="en-US" smtClean="0"/>
              <a:pPr/>
              <a:t>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24E083-F4BB-41D8-9C57-36AB315557E9}" type="slidenum">
              <a:rPr lang="en-US" smtClean="0"/>
              <a:pPr/>
              <a:t>‹#›</a:t>
            </a:fld>
            <a:endParaRPr lang="en-US"/>
          </a:p>
        </p:txBody>
      </p:sp>
    </p:spTree>
    <p:extLst>
      <p:ext uri="{BB962C8B-B14F-4D97-AF65-F5344CB8AC3E}">
        <p14:creationId xmlns:p14="http://schemas.microsoft.com/office/powerpoint/2010/main" xmlns="" val="18640132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137013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420986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35902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206389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701355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589933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515649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988619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657827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74456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6DCFDC-8EF2-46A9-A6B5-580C41D8A637}" type="datetimeFigureOut">
              <a:rPr lang="en-US" smtClean="0"/>
              <a:pPr/>
              <a:t>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24E083-F4BB-41D8-9C57-36AB315557E9}" type="slidenum">
              <a:rPr lang="en-US" smtClean="0"/>
              <a:pPr/>
              <a:t>‹#›</a:t>
            </a:fld>
            <a:endParaRPr lang="en-US"/>
          </a:p>
        </p:txBody>
      </p:sp>
    </p:spTree>
    <p:extLst>
      <p:ext uri="{BB962C8B-B14F-4D97-AF65-F5344CB8AC3E}">
        <p14:creationId xmlns:p14="http://schemas.microsoft.com/office/powerpoint/2010/main" xmlns="" val="37582531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62979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137013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420986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35902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206389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701355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589933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515649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988619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65782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6DCFDC-8EF2-46A9-A6B5-580C41D8A637}" type="datetimeFigureOut">
              <a:rPr lang="en-US" smtClean="0"/>
              <a:pPr/>
              <a:t>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24E083-F4BB-41D8-9C57-36AB315557E9}" type="slidenum">
              <a:rPr lang="en-US" smtClean="0"/>
              <a:pPr/>
              <a:t>‹#›</a:t>
            </a:fld>
            <a:endParaRPr lang="en-US"/>
          </a:p>
        </p:txBody>
      </p:sp>
    </p:spTree>
    <p:extLst>
      <p:ext uri="{BB962C8B-B14F-4D97-AF65-F5344CB8AC3E}">
        <p14:creationId xmlns:p14="http://schemas.microsoft.com/office/powerpoint/2010/main" xmlns="" val="33937702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744563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62979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137013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420986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35902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206389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554586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275498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6706379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32127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6DCFDC-8EF2-46A9-A6B5-580C41D8A637}" type="datetimeFigureOut">
              <a:rPr lang="en-US" smtClean="0"/>
              <a:pPr/>
              <a:t>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24E083-F4BB-41D8-9C57-36AB315557E9}" type="slidenum">
              <a:rPr lang="en-US" smtClean="0"/>
              <a:pPr/>
              <a:t>‹#›</a:t>
            </a:fld>
            <a:endParaRPr lang="en-US"/>
          </a:p>
        </p:txBody>
      </p:sp>
    </p:spTree>
    <p:extLst>
      <p:ext uri="{BB962C8B-B14F-4D97-AF65-F5344CB8AC3E}">
        <p14:creationId xmlns:p14="http://schemas.microsoft.com/office/powerpoint/2010/main" xmlns="" val="9438016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855368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261387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5968987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267820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7863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51387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17626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B76E6A-7ACC-4E75-873D-2BFE307300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2547402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085413-BDDB-4ACC-9CAE-7D6A3C648F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8943380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152B0-4B36-4B45-B0F0-E0BB934F32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15676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DCFDC-8EF2-46A9-A6B5-580C41D8A637}" type="datetimeFigureOut">
              <a:rPr lang="en-US" smtClean="0"/>
              <a:pPr/>
              <a:t>2/7/2019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24E083-F4BB-41D8-9C57-36AB315557E9}" type="slidenum">
              <a:rPr lang="en-US" smtClean="0"/>
              <a:pPr/>
              <a:t>‹#›</a:t>
            </a:fld>
            <a:endParaRPr lang="en-US"/>
          </a:p>
        </p:txBody>
      </p:sp>
    </p:spTree>
    <p:extLst>
      <p:ext uri="{BB962C8B-B14F-4D97-AF65-F5344CB8AC3E}">
        <p14:creationId xmlns:p14="http://schemas.microsoft.com/office/powerpoint/2010/main" xmlns="" val="40487496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E9047A3-27CC-4DD1-A84F-570CF081B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8966063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2E4E7BE-4CCE-4670-AAD2-178E19CBCE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8490711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5EBAC2A-20B1-4BF6-84A6-F7C1E8EDA7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8466271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FA131BC-B12B-42E9-8E78-747DD268D9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5495966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A24B4E-3CD5-4F2F-A979-09426B1FA2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42482545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B1BAA5-4FC4-40DE-9E87-B61A0C401E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631865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D01D70-AB7B-4812-A692-D20A53A776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9939367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B5F453-DC9E-4E1D-9C23-6E8D1F4788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5918666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200151"/>
            <a:ext cx="4038600"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200151"/>
            <a:ext cx="4038600"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1306A91-0504-481D-BAB8-31C7950458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4327938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B76E6A-7ACC-4E75-873D-2BFE307300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769600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6DCFDC-8EF2-46A9-A6B5-580C41D8A637}" type="datetimeFigureOut">
              <a:rPr lang="en-US" smtClean="0"/>
              <a:pPr/>
              <a:t>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24E083-F4BB-41D8-9C57-36AB315557E9}" type="slidenum">
              <a:rPr lang="en-US" smtClean="0"/>
              <a:pPr/>
              <a:t>‹#›</a:t>
            </a:fld>
            <a:endParaRPr lang="en-US"/>
          </a:p>
        </p:txBody>
      </p:sp>
    </p:spTree>
    <p:extLst>
      <p:ext uri="{BB962C8B-B14F-4D97-AF65-F5344CB8AC3E}">
        <p14:creationId xmlns:p14="http://schemas.microsoft.com/office/powerpoint/2010/main" xmlns="" val="8414266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085413-BDDB-4ACC-9CAE-7D6A3C648F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5659183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152B0-4B36-4B45-B0F0-E0BB934F32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5209512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E9047A3-27CC-4DD1-A84F-570CF081B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2291881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2E4E7BE-4CCE-4670-AAD2-178E19CBCE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0128102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5EBAC2A-20B1-4BF6-84A6-F7C1E8EDA7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8086675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FA131BC-B12B-42E9-8E78-747DD268D9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9793934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A24B4E-3CD5-4F2F-A979-09426B1FA2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4279892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B1BAA5-4FC4-40DE-9E87-B61A0C401E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7880901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D01D70-AB7B-4812-A692-D20A53A776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4776939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B5F453-DC9E-4E1D-9C23-6E8D1F4788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356271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6DCFDC-8EF2-46A9-A6B5-580C41D8A637}" type="datetimeFigureOut">
              <a:rPr lang="en-US" smtClean="0"/>
              <a:pPr/>
              <a:t>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24E083-F4BB-41D8-9C57-36AB315557E9}" type="slidenum">
              <a:rPr lang="en-US" smtClean="0"/>
              <a:pPr/>
              <a:t>‹#›</a:t>
            </a:fld>
            <a:endParaRPr lang="en-US"/>
          </a:p>
        </p:txBody>
      </p:sp>
    </p:spTree>
    <p:extLst>
      <p:ext uri="{BB962C8B-B14F-4D97-AF65-F5344CB8AC3E}">
        <p14:creationId xmlns:p14="http://schemas.microsoft.com/office/powerpoint/2010/main" xmlns="" val="30644948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200151"/>
            <a:ext cx="4038600"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200151"/>
            <a:ext cx="4038600"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1306A91-0504-481D-BAB8-31C7950458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7256843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B76E6A-7ACC-4E75-873D-2BFE307300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8459525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085413-BDDB-4ACC-9CAE-7D6A3C648F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8860773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3152B0-4B36-4B45-B0F0-E0BB934F32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5215012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E9047A3-27CC-4DD1-A84F-570CF081B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8662991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2E4E7BE-4CCE-4670-AAD2-178E19CBCE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6481809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5EBAC2A-20B1-4BF6-84A6-F7C1E8EDA7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35758616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FA131BC-B12B-42E9-8E78-747DD268D9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6960143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A24B4E-3CD5-4F2F-A979-09426B1FA2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17568310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B1BAA5-4FC4-40DE-9E87-B61A0C401E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394131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4.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5.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6.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7.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8.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46DCFDC-8EF2-46A9-A6B5-580C41D8A637}" type="datetimeFigureOut">
              <a:rPr lang="en-US" smtClean="0"/>
              <a:pPr/>
              <a:t>2/7/2019</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824E083-F4BB-41D8-9C57-36AB315557E9}" type="slidenum">
              <a:rPr lang="en-US" smtClean="0"/>
              <a:pPr/>
              <a:t>‹#›</a:t>
            </a:fld>
            <a:endParaRPr lang="en-US"/>
          </a:p>
        </p:txBody>
      </p:sp>
    </p:spTree>
    <p:extLst>
      <p:ext uri="{BB962C8B-B14F-4D97-AF65-F5344CB8AC3E}">
        <p14:creationId xmlns:p14="http://schemas.microsoft.com/office/powerpoint/2010/main" xmlns="" val="4945452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21027920"/>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21027920"/>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2102792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95757265"/>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89337983"/>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50647552"/>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50647552"/>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7743253"/>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46DCFDC-8EF2-46A9-A6B5-580C41D8A637}" type="datetimeFigureOut">
              <a:rPr lang="en-US" smtClean="0">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824E083-F4BB-41D8-9C57-36AB315557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66515221"/>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656401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656401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6564017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6564017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46DCFDC-8EF2-46A9-A6B5-580C41D8A637}" type="datetimeFigureOut">
              <a:rPr lang="en-US">
                <a:solidFill>
                  <a:prstClr val="black">
                    <a:tint val="75000"/>
                  </a:prstClr>
                </a:solidFill>
              </a:rPr>
              <a:pPr/>
              <a:t>2/7/2019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824E083-F4BB-41D8-9C57-36AB315557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9264146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solidFill>
          <a:schemeClr val="bg1">
            <a:lumMod val="65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Arial" pitchFamily="34" charset="0"/>
                <a:cs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Arial" pitchFamily="34" charset="0"/>
                <a:cs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Arial" pitchFamily="34" charset="0"/>
                <a:cs typeface="Arial" pitchFamily="34" charset="0"/>
              </a:defRPr>
            </a:lvl1pPr>
          </a:lstStyle>
          <a:p>
            <a:pPr fontAlgn="base">
              <a:spcBef>
                <a:spcPct val="0"/>
              </a:spcBef>
              <a:spcAft>
                <a:spcPct val="0"/>
              </a:spcAft>
              <a:defRPr/>
            </a:pPr>
            <a:fld id="{5DE1646E-20AB-42BA-9089-A92B3EA98EB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xmlns="" val="135711183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auto">
      <p:bgPr>
        <a:solidFill>
          <a:schemeClr val="bg1">
            <a:lumMod val="65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Arial" pitchFamily="34" charset="0"/>
                <a:cs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Arial" pitchFamily="34" charset="0"/>
                <a:cs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Arial" pitchFamily="34" charset="0"/>
                <a:cs typeface="Arial" pitchFamily="34" charset="0"/>
              </a:defRPr>
            </a:lvl1pPr>
          </a:lstStyle>
          <a:p>
            <a:pPr fontAlgn="base">
              <a:spcBef>
                <a:spcPct val="0"/>
              </a:spcBef>
              <a:spcAft>
                <a:spcPct val="0"/>
              </a:spcAft>
              <a:defRPr/>
            </a:pPr>
            <a:fld id="{5DE1646E-20AB-42BA-9089-A92B3EA98EB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xmlns="" val="335313763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auto">
      <p:bgPr>
        <a:solidFill>
          <a:schemeClr val="bg1">
            <a:lumMod val="65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Arial" pitchFamily="34" charset="0"/>
                <a:cs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Arial" pitchFamily="34" charset="0"/>
                <a:cs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Arial" pitchFamily="34" charset="0"/>
                <a:cs typeface="Arial" pitchFamily="34" charset="0"/>
              </a:defRPr>
            </a:lvl1pPr>
          </a:lstStyle>
          <a:p>
            <a:pPr fontAlgn="base">
              <a:spcBef>
                <a:spcPct val="0"/>
              </a:spcBef>
              <a:spcAft>
                <a:spcPct val="0"/>
              </a:spcAft>
              <a:defRPr/>
            </a:pPr>
            <a:fld id="{5DE1646E-20AB-42BA-9089-A92B3EA98EB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xmlns="" val="2300237214"/>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2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6.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6.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6.xml"/></Relationships>
</file>

<file path=ppt/slides/_rels/slide3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7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220199" cy="5143500"/>
          </a:xfrm>
          <a:prstGeom prst="rect">
            <a:avLst/>
          </a:prstGeom>
        </p:spPr>
      </p:pic>
    </p:spTree>
    <p:extLst>
      <p:ext uri="{BB962C8B-B14F-4D97-AF65-F5344CB8AC3E}">
        <p14:creationId xmlns:p14="http://schemas.microsoft.com/office/powerpoint/2010/main" xmlns="" val="6839048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aution-sign-template-by-Rones"/>
          <p:cNvPicPr>
            <a:picLocks noGrp="1" noChangeAspect="1" noChangeArrowheads="1"/>
          </p:cNvPicPr>
          <p:nvPr>
            <p:ph sz="half" idx="1"/>
          </p:nvPr>
        </p:nvPicPr>
        <p:blipFill>
          <a:blip r:embed="rId2" cstate="print">
            <a:extLst>
              <a:ext uri="{28A0092B-C50C-407E-A947-70E740481C1C}">
                <a14:useLocalDpi xmlns:a14="http://schemas.microsoft.com/office/drawing/2010/main" xmlns="" val="0"/>
              </a:ext>
            </a:extLst>
          </a:blip>
          <a:srcRect/>
          <a:stretch>
            <a:fillRect/>
          </a:stretch>
        </p:blipFill>
        <p:spPr>
          <a:xfrm>
            <a:off x="827089" y="-19050"/>
            <a:ext cx="7221537" cy="3812381"/>
          </a:xfrm>
          <a:noFill/>
        </p:spPr>
      </p:pic>
      <p:graphicFrame>
        <p:nvGraphicFramePr>
          <p:cNvPr id="11268" name="Group 4"/>
          <p:cNvGraphicFramePr>
            <a:graphicFrameLocks noGrp="1"/>
          </p:cNvGraphicFramePr>
          <p:nvPr>
            <p:ph sz="half" idx="2"/>
            <p:extLst>
              <p:ext uri="{D42A27DB-BD31-4B8C-83A1-F6EECF244321}">
                <p14:modId xmlns:p14="http://schemas.microsoft.com/office/powerpoint/2010/main" xmlns="" val="1286033858"/>
              </p:ext>
            </p:extLst>
          </p:nvPr>
        </p:nvGraphicFramePr>
        <p:xfrm>
          <a:off x="180976" y="3814762"/>
          <a:ext cx="8505825" cy="1348979"/>
        </p:xfrm>
        <a:graphic>
          <a:graphicData uri="http://schemas.openxmlformats.org/drawingml/2006/table">
            <a:tbl>
              <a:tblPr/>
              <a:tblGrid>
                <a:gridCol w="8505825"/>
              </a:tblGrid>
              <a:tr h="13489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dirty="0" smtClean="0">
                          <a:ln>
                            <a:noFill/>
                          </a:ln>
                          <a:solidFill>
                            <a:schemeClr val="bg1"/>
                          </a:solidFill>
                          <a:effectLst>
                            <a:outerShdw blurRad="38100" dist="38100" dir="2700000" algn="tl">
                              <a:srgbClr val="000000">
                                <a:alpha val="43137"/>
                              </a:srgbClr>
                            </a:outerShdw>
                          </a:effectLst>
                          <a:latin typeface="Calibri" pitchFamily="34" charset="0"/>
                          <a:ea typeface="SimSun" pitchFamily="2" charset="-122"/>
                          <a:cs typeface="Arial" pitchFamily="34" charset="0"/>
                        </a:rPr>
                        <a:t>You will miss out on God releasing power into your life when you put your hands in your pockets and say, "Thanks, but no thanks. I can handle things on my own.</a:t>
                      </a:r>
                    </a:p>
                  </a:txBody>
                  <a:tcPr marT="34290" marB="3429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r>
            </a:tbl>
          </a:graphicData>
        </a:graphic>
      </p:graphicFrame>
    </p:spTree>
    <p:extLst>
      <p:ext uri="{BB962C8B-B14F-4D97-AF65-F5344CB8AC3E}">
        <p14:creationId xmlns:p14="http://schemas.microsoft.com/office/powerpoint/2010/main" xmlns="" val="300870502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checkerboard(across)">
                                      <p:cBhvr>
                                        <p:cTn id="7"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CA" altLang="en-US" dirty="0" smtClean="0">
                <a:solidFill>
                  <a:srgbClr val="002060"/>
                </a:solidFill>
              </a:rPr>
              <a:t>Side Effects to Prayerlessness</a:t>
            </a:r>
          </a:p>
        </p:txBody>
      </p:sp>
      <p:sp>
        <p:nvSpPr>
          <p:cNvPr id="12291" name="Rectangle 3"/>
          <p:cNvSpPr>
            <a:spLocks noGrp="1" noChangeArrowheads="1"/>
          </p:cNvSpPr>
          <p:nvPr>
            <p:ph type="body" idx="1"/>
          </p:nvPr>
        </p:nvSpPr>
        <p:spPr>
          <a:xfrm>
            <a:off x="468313" y="1059657"/>
            <a:ext cx="8229600" cy="3394472"/>
          </a:xfrm>
        </p:spPr>
        <p:txBody>
          <a:bodyPr/>
          <a:lstStyle/>
          <a:p>
            <a:pPr eaLnBrk="1" hangingPunct="1">
              <a:buFontTx/>
              <a:buNone/>
            </a:pPr>
            <a:endParaRPr lang="en-US" altLang="en-US" dirty="0" smtClean="0">
              <a:solidFill>
                <a:schemeClr val="bg1"/>
              </a:solidFill>
            </a:endParaRPr>
          </a:p>
          <a:p>
            <a:pPr eaLnBrk="1" hangingPunct="1">
              <a:buFontTx/>
              <a:buNone/>
            </a:pPr>
            <a:r>
              <a:rPr lang="en-CA" altLang="en-US" dirty="0" smtClean="0">
                <a:solidFill>
                  <a:schemeClr val="bg1"/>
                </a:solidFill>
              </a:rPr>
              <a:t>   </a:t>
            </a:r>
            <a:r>
              <a:rPr lang="en-US" altLang="en-US" dirty="0" smtClean="0">
                <a:solidFill>
                  <a:srgbClr val="0070C0"/>
                </a:solidFill>
                <a:effectLst>
                  <a:outerShdw blurRad="38100" dist="38100" dir="2700000" algn="tl">
                    <a:srgbClr val="000000">
                      <a:alpha val="43137"/>
                    </a:srgbClr>
                  </a:outerShdw>
                </a:effectLst>
              </a:rPr>
              <a:t>Feeling overwhelmed, overrun, beaten down, pushed around and defeated by a world operating with a take-no-prisoner’s approach</a:t>
            </a:r>
            <a:r>
              <a:rPr lang="en-US" altLang="en-US" dirty="0" smtClean="0">
                <a:solidFill>
                  <a:schemeClr val="bg1"/>
                </a:solidFill>
              </a:rPr>
              <a:t>.</a:t>
            </a:r>
          </a:p>
        </p:txBody>
      </p:sp>
    </p:spTree>
    <p:extLst>
      <p:ext uri="{BB962C8B-B14F-4D97-AF65-F5344CB8AC3E}">
        <p14:creationId xmlns:p14="http://schemas.microsoft.com/office/powerpoint/2010/main" xmlns="" val="36554290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animEffect transition="in" filter="checkerboard(across)">
                                      <p:cBhvr>
                                        <p:cTn id="7" dur="500"/>
                                        <p:tgtEl>
                                          <p:spTgt spid="122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smtClean="0"/>
              <a:t>A Church that Lacks Praying Together</a:t>
            </a:r>
            <a:br>
              <a:rPr lang="en-US" sz="4000" b="1" dirty="0" smtClean="0"/>
            </a:br>
            <a:r>
              <a:rPr lang="en-US" sz="4000" b="1" dirty="0" smtClean="0"/>
              <a:t>Side Effects….</a:t>
            </a:r>
            <a:endParaRPr lang="en-US" sz="4000" b="1" dirty="0"/>
          </a:p>
        </p:txBody>
      </p:sp>
      <p:sp>
        <p:nvSpPr>
          <p:cNvPr id="3" name="Content Placeholder 2"/>
          <p:cNvSpPr>
            <a:spLocks noGrp="1"/>
          </p:cNvSpPr>
          <p:nvPr>
            <p:ph idx="1"/>
          </p:nvPr>
        </p:nvSpPr>
        <p:spPr>
          <a:xfrm>
            <a:off x="457200" y="1543051"/>
            <a:ext cx="8229600" cy="3394472"/>
          </a:xfrm>
        </p:spPr>
        <p:txBody>
          <a:bodyPr>
            <a:normAutofit fontScale="85000" lnSpcReduction="20000"/>
          </a:bodyPr>
          <a:lstStyle/>
          <a:p>
            <a:pPr marL="0" indent="0">
              <a:buNone/>
            </a:pPr>
            <a:r>
              <a:rPr lang="en-CA" b="1" dirty="0" smtClean="0"/>
              <a:t>- </a:t>
            </a:r>
            <a:r>
              <a:rPr lang="en-CA" b="1" dirty="0">
                <a:solidFill>
                  <a:srgbClr val="2D0C40"/>
                </a:solidFill>
              </a:rPr>
              <a:t>Division </a:t>
            </a:r>
            <a:r>
              <a:rPr lang="en-CA" b="1" dirty="0" smtClean="0"/>
              <a:t>(A church who prays together, stays 	         	  	        together!)</a:t>
            </a:r>
          </a:p>
          <a:p>
            <a:pPr>
              <a:buFontTx/>
              <a:buChar char="-"/>
            </a:pPr>
            <a:r>
              <a:rPr lang="en-CA" b="1" dirty="0" smtClean="0">
                <a:solidFill>
                  <a:srgbClr val="2D0C40"/>
                </a:solidFill>
              </a:rPr>
              <a:t>Congregation feels overwhelmed, overrun, </a:t>
            </a:r>
          </a:p>
          <a:p>
            <a:pPr marL="0" indent="0">
              <a:buNone/>
            </a:pPr>
            <a:r>
              <a:rPr lang="en-CA" b="1" dirty="0">
                <a:solidFill>
                  <a:srgbClr val="2D0C40"/>
                </a:solidFill>
              </a:rPr>
              <a:t> </a:t>
            </a:r>
            <a:r>
              <a:rPr lang="en-CA" b="1" dirty="0" smtClean="0">
                <a:solidFill>
                  <a:srgbClr val="2D0C40"/>
                </a:solidFill>
              </a:rPr>
              <a:t>   beaten down, feeling defeated.</a:t>
            </a:r>
          </a:p>
          <a:p>
            <a:pPr>
              <a:buFontTx/>
              <a:buChar char="-"/>
            </a:pPr>
            <a:r>
              <a:rPr lang="en-CA" b="1" dirty="0" smtClean="0">
                <a:solidFill>
                  <a:srgbClr val="2D0C40"/>
                </a:solidFill>
              </a:rPr>
              <a:t>A lack of fruit</a:t>
            </a:r>
          </a:p>
          <a:p>
            <a:pPr>
              <a:buFontTx/>
              <a:buChar char="-"/>
            </a:pPr>
            <a:r>
              <a:rPr lang="en-CA" b="1" dirty="0" smtClean="0">
                <a:solidFill>
                  <a:srgbClr val="2D0C40"/>
                </a:solidFill>
              </a:rPr>
              <a:t>A lack of joy in serving</a:t>
            </a:r>
          </a:p>
          <a:p>
            <a:pPr>
              <a:buFontTx/>
              <a:buChar char="-"/>
            </a:pPr>
            <a:r>
              <a:rPr lang="en-CA" b="1" dirty="0">
                <a:solidFill>
                  <a:srgbClr val="2D0C40"/>
                </a:solidFill>
              </a:rPr>
              <a:t>A</a:t>
            </a:r>
            <a:r>
              <a:rPr lang="en-CA" b="1" dirty="0" smtClean="0">
                <a:solidFill>
                  <a:srgbClr val="2D0C40"/>
                </a:solidFill>
              </a:rPr>
              <a:t> lack of peace for the future, in relationships</a:t>
            </a:r>
          </a:p>
          <a:p>
            <a:pPr>
              <a:buFontTx/>
              <a:buChar char="-"/>
            </a:pPr>
            <a:r>
              <a:rPr lang="en-CA" b="1" dirty="0" smtClean="0">
                <a:solidFill>
                  <a:srgbClr val="2D0C40"/>
                </a:solidFill>
              </a:rPr>
              <a:t>… etc</a:t>
            </a:r>
            <a:r>
              <a:rPr lang="en-CA" b="1" dirty="0" smtClean="0">
                <a:solidFill>
                  <a:srgbClr val="7030A0"/>
                </a:solidFill>
              </a:rPr>
              <a:t>.</a:t>
            </a:r>
            <a:endParaRPr lang="en-US" b="1" dirty="0">
              <a:solidFill>
                <a:srgbClr val="7030A0"/>
              </a:solidFill>
            </a:endParaRPr>
          </a:p>
        </p:txBody>
      </p:sp>
    </p:spTree>
    <p:extLst>
      <p:ext uri="{BB962C8B-B14F-4D97-AF65-F5344CB8AC3E}">
        <p14:creationId xmlns:p14="http://schemas.microsoft.com/office/powerpoint/2010/main" xmlns="" val="344624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0"/>
            <a:ext cx="5375025" cy="2677722"/>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xmlns="" val="0"/>
              </a:ext>
            </a:extLst>
          </a:blip>
          <a:srcRect t="-8066" b="8066"/>
          <a:stretch/>
        </p:blipFill>
        <p:spPr>
          <a:xfrm>
            <a:off x="-1" y="2468880"/>
            <a:ext cx="5396711" cy="2686550"/>
          </a:xfrm>
          <a:prstGeom prst="rect">
            <a:avLst/>
          </a:prstGeom>
        </p:spPr>
      </p:pic>
      <p:sp>
        <p:nvSpPr>
          <p:cNvPr id="6" name="TextBox 5"/>
          <p:cNvSpPr txBox="1"/>
          <p:nvPr/>
        </p:nvSpPr>
        <p:spPr>
          <a:xfrm>
            <a:off x="5402735" y="1811008"/>
            <a:ext cx="3768975" cy="1754326"/>
          </a:xfrm>
          <a:prstGeom prst="rect">
            <a:avLst/>
          </a:prstGeom>
          <a:noFill/>
        </p:spPr>
        <p:txBody>
          <a:bodyPr wrap="square" rtlCol="0">
            <a:spAutoFit/>
          </a:bodyPr>
          <a:lstStyle/>
          <a:p>
            <a:pPr algn="ctr"/>
            <a:r>
              <a:rPr lang="en-CA" sz="3600" b="1" dirty="0" smtClean="0"/>
              <a:t>How worn is your path between you and God?</a:t>
            </a:r>
            <a:endParaRPr lang="en-US" sz="3600" b="1" dirty="0"/>
          </a:p>
        </p:txBody>
      </p:sp>
      <p:sp>
        <p:nvSpPr>
          <p:cNvPr id="8" name="TextBox 7"/>
          <p:cNvSpPr txBox="1"/>
          <p:nvPr/>
        </p:nvSpPr>
        <p:spPr>
          <a:xfrm>
            <a:off x="6096000" y="628651"/>
            <a:ext cx="2590800" cy="646331"/>
          </a:xfrm>
          <a:prstGeom prst="rect">
            <a:avLst/>
          </a:prstGeom>
          <a:noFill/>
        </p:spPr>
        <p:txBody>
          <a:bodyPr wrap="square" rtlCol="0">
            <a:spAutoFit/>
          </a:bodyPr>
          <a:lstStyle/>
          <a:p>
            <a:r>
              <a:rPr lang="en-US" sz="3600" b="1" dirty="0" smtClean="0">
                <a:solidFill>
                  <a:srgbClr val="FF0000"/>
                </a:solidFill>
              </a:rPr>
              <a:t>Personally</a:t>
            </a:r>
            <a:endParaRPr lang="en-US" sz="3600" b="1" dirty="0">
              <a:solidFill>
                <a:srgbClr val="FF0000"/>
              </a:solidFill>
            </a:endParaRPr>
          </a:p>
        </p:txBody>
      </p:sp>
      <p:sp>
        <p:nvSpPr>
          <p:cNvPr id="9" name="TextBox 8"/>
          <p:cNvSpPr txBox="1"/>
          <p:nvPr/>
        </p:nvSpPr>
        <p:spPr>
          <a:xfrm>
            <a:off x="6109855" y="3886201"/>
            <a:ext cx="2895600" cy="646331"/>
          </a:xfrm>
          <a:prstGeom prst="rect">
            <a:avLst/>
          </a:prstGeom>
          <a:noFill/>
        </p:spPr>
        <p:txBody>
          <a:bodyPr wrap="square" rtlCol="0">
            <a:spAutoFit/>
          </a:bodyPr>
          <a:lstStyle/>
          <a:p>
            <a:r>
              <a:rPr lang="en-US" sz="3600" b="1" dirty="0" smtClean="0">
                <a:solidFill>
                  <a:srgbClr val="0070C0"/>
                </a:solidFill>
              </a:rPr>
              <a:t>Corporately</a:t>
            </a:r>
            <a:endParaRPr lang="en-US" sz="3600" b="1" dirty="0">
              <a:solidFill>
                <a:srgbClr val="0070C0"/>
              </a:solidFill>
            </a:endParaRPr>
          </a:p>
        </p:txBody>
      </p:sp>
    </p:spTree>
    <p:extLst>
      <p:ext uri="{BB962C8B-B14F-4D97-AF65-F5344CB8AC3E}">
        <p14:creationId xmlns:p14="http://schemas.microsoft.com/office/powerpoint/2010/main" xmlns="" val="344624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514350" indent="-514350">
              <a:buAutoNum type="arabicPeriod"/>
            </a:pPr>
            <a:r>
              <a:rPr lang="en-US" b="1" dirty="0" smtClean="0"/>
              <a:t>Confidently Approaching God vs. 19-22</a:t>
            </a:r>
          </a:p>
          <a:p>
            <a:pPr marL="0" indent="0">
              <a:buNone/>
            </a:pPr>
            <a:endParaRPr lang="en-US" dirty="0"/>
          </a:p>
          <a:p>
            <a:pPr marL="0" indent="0">
              <a:buNone/>
            </a:pPr>
            <a:r>
              <a:rPr lang="en-CA" b="1" dirty="0"/>
              <a:t>Through Jesus death we have unlimited access to God and therefore we must confidently seek God in all things </a:t>
            </a:r>
            <a:r>
              <a:rPr lang="en-CA" b="1" dirty="0" smtClean="0"/>
              <a:t>(personally </a:t>
            </a:r>
            <a:r>
              <a:rPr lang="en-CA" b="1" dirty="0"/>
              <a:t>and </a:t>
            </a:r>
            <a:r>
              <a:rPr lang="en-CA" b="1" dirty="0" smtClean="0"/>
              <a:t>corporately) </a:t>
            </a:r>
            <a:r>
              <a:rPr lang="en-CA" b="1" dirty="0"/>
              <a:t>through </a:t>
            </a:r>
            <a:r>
              <a:rPr lang="en-CA" b="1" dirty="0" smtClean="0"/>
              <a:t>Word </a:t>
            </a:r>
            <a:r>
              <a:rPr lang="en-CA" b="1" dirty="0"/>
              <a:t>and prayer</a:t>
            </a:r>
            <a:r>
              <a:rPr lang="en-CA" dirty="0"/>
              <a:t>. </a:t>
            </a:r>
            <a:endParaRPr lang="en-US" dirty="0"/>
          </a:p>
        </p:txBody>
      </p:sp>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xmlns="" val="31459111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0" indent="0">
              <a:buNone/>
            </a:pPr>
            <a:r>
              <a:rPr lang="en-CA" b="1" dirty="0" smtClean="0"/>
              <a:t>“Let </a:t>
            </a:r>
            <a:r>
              <a:rPr lang="en-CA" b="1" dirty="0"/>
              <a:t>us hold unswervingly to the hope we profess, for he who promised is faithful</a:t>
            </a:r>
            <a:r>
              <a:rPr lang="en-CA" b="1" dirty="0" smtClean="0"/>
              <a:t>.”</a:t>
            </a:r>
            <a:endParaRPr lang="en-US" b="1" dirty="0"/>
          </a:p>
        </p:txBody>
      </p:sp>
      <p:sp>
        <p:nvSpPr>
          <p:cNvPr id="5" name="Title 4"/>
          <p:cNvSpPr>
            <a:spLocks noGrp="1"/>
          </p:cNvSpPr>
          <p:nvPr>
            <p:ph type="title"/>
          </p:nvPr>
        </p:nvSpPr>
        <p:spPr/>
        <p:txBody>
          <a:bodyPr>
            <a:normAutofit/>
          </a:bodyPr>
          <a:lstStyle/>
          <a:p>
            <a:r>
              <a:rPr lang="en-US" sz="3600" b="1" dirty="0" smtClean="0"/>
              <a:t>Hebrews 10:23</a:t>
            </a:r>
            <a:endParaRPr lang="en-US" sz="3600" b="1" dirty="0"/>
          </a:p>
        </p:txBody>
      </p:sp>
      <p:sp>
        <p:nvSpPr>
          <p:cNvPr id="2" name="TextBox 1"/>
          <p:cNvSpPr txBox="1"/>
          <p:nvPr/>
        </p:nvSpPr>
        <p:spPr>
          <a:xfrm>
            <a:off x="595745" y="3333750"/>
            <a:ext cx="8153400" cy="1384995"/>
          </a:xfrm>
          <a:prstGeom prst="rect">
            <a:avLst/>
          </a:prstGeom>
          <a:noFill/>
        </p:spPr>
        <p:txBody>
          <a:bodyPr wrap="square" rtlCol="0">
            <a:spAutoFit/>
          </a:bodyPr>
          <a:lstStyle/>
          <a:p>
            <a:r>
              <a:rPr lang="en-CA" sz="2800" b="1" dirty="0" smtClean="0">
                <a:solidFill>
                  <a:srgbClr val="FF0000"/>
                </a:solidFill>
              </a:rPr>
              <a:t>“</a:t>
            </a:r>
            <a:r>
              <a:rPr lang="en-CA" sz="2800" b="1" dirty="0">
                <a:solidFill>
                  <a:srgbClr val="FF0000"/>
                </a:solidFill>
              </a:rPr>
              <a:t>We have this hope as an anchor for the soul, firm and secure</a:t>
            </a:r>
            <a:r>
              <a:rPr lang="en-CA" sz="2800" b="1" dirty="0" smtClean="0">
                <a:solidFill>
                  <a:srgbClr val="FF0000"/>
                </a:solidFill>
              </a:rPr>
              <a:t>.”</a:t>
            </a:r>
          </a:p>
          <a:p>
            <a:pPr algn="r"/>
            <a:r>
              <a:rPr lang="en-CA" sz="2800" dirty="0" smtClean="0">
                <a:solidFill>
                  <a:srgbClr val="FF0000"/>
                </a:solidFill>
              </a:rPr>
              <a:t> </a:t>
            </a:r>
            <a:r>
              <a:rPr lang="en-CA" sz="2800" dirty="0">
                <a:solidFill>
                  <a:srgbClr val="FF0000"/>
                </a:solidFill>
              </a:rPr>
              <a:t>Hebrews 6:19a</a:t>
            </a:r>
          </a:p>
        </p:txBody>
      </p:sp>
    </p:spTree>
    <p:extLst>
      <p:ext uri="{BB962C8B-B14F-4D97-AF65-F5344CB8AC3E}">
        <p14:creationId xmlns:p14="http://schemas.microsoft.com/office/powerpoint/2010/main" xmlns="" val="423572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4114800"/>
            <a:ext cx="8229600" cy="1028700"/>
          </a:xfrm>
        </p:spPr>
        <p:txBody>
          <a:bodyPr>
            <a:normAutofit lnSpcReduction="10000"/>
          </a:bodyPr>
          <a:lstStyle/>
          <a:p>
            <a:pPr marL="0" indent="0">
              <a:buNone/>
            </a:pPr>
            <a:r>
              <a:rPr lang="en-CA" dirty="0"/>
              <a:t>"They wouldn't send a teacher to work on nouns and adverbs with a dying boy, would they?"</a:t>
            </a:r>
            <a:endParaRPr lang="en-US" dirty="0"/>
          </a:p>
        </p:txBody>
      </p:sp>
      <p:sp>
        <p:nvSpPr>
          <p:cNvPr id="5" name="Title 4"/>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905" y="-15587"/>
            <a:ext cx="9175687" cy="387282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2829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6927" y="0"/>
            <a:ext cx="9220558" cy="5143500"/>
          </a:xfrm>
        </p:spPr>
      </p:pic>
      <p:sp>
        <p:nvSpPr>
          <p:cNvPr id="5" name="TextBox 4"/>
          <p:cNvSpPr txBox="1"/>
          <p:nvPr/>
        </p:nvSpPr>
        <p:spPr>
          <a:xfrm>
            <a:off x="3491345" y="1485900"/>
            <a:ext cx="2667000" cy="523220"/>
          </a:xfrm>
          <a:prstGeom prst="rect">
            <a:avLst/>
          </a:prstGeom>
          <a:solidFill>
            <a:schemeClr val="accent1"/>
          </a:solidFill>
        </p:spPr>
        <p:txBody>
          <a:bodyPr wrap="square" rtlCol="0">
            <a:spAutoFit/>
          </a:bodyPr>
          <a:lstStyle/>
          <a:p>
            <a:pPr algn="ctr"/>
            <a:r>
              <a:rPr lang="en-US" sz="2800" b="1" dirty="0" smtClean="0">
                <a:solidFill>
                  <a:prstClr val="black"/>
                </a:solidFill>
              </a:rPr>
              <a:t>Salvation</a:t>
            </a:r>
            <a:endParaRPr lang="en-US" b="1" dirty="0">
              <a:solidFill>
                <a:prstClr val="black"/>
              </a:solidFill>
            </a:endParaRPr>
          </a:p>
        </p:txBody>
      </p:sp>
      <p:sp>
        <p:nvSpPr>
          <p:cNvPr id="3" name="TextBox 2"/>
          <p:cNvSpPr txBox="1"/>
          <p:nvPr/>
        </p:nvSpPr>
        <p:spPr>
          <a:xfrm>
            <a:off x="145473" y="3257550"/>
            <a:ext cx="2362200" cy="1569660"/>
          </a:xfrm>
          <a:prstGeom prst="rect">
            <a:avLst/>
          </a:prstGeom>
          <a:solidFill>
            <a:schemeClr val="accent1"/>
          </a:solidFill>
        </p:spPr>
        <p:txBody>
          <a:bodyPr wrap="square" rtlCol="0">
            <a:spAutoFit/>
          </a:bodyPr>
          <a:lstStyle/>
          <a:p>
            <a:pPr algn="ctr"/>
            <a:r>
              <a:rPr lang="en-US" sz="3200" b="1" dirty="0" smtClean="0">
                <a:solidFill>
                  <a:prstClr val="black"/>
                </a:solidFill>
              </a:rPr>
              <a:t>Approaching</a:t>
            </a:r>
          </a:p>
          <a:p>
            <a:pPr algn="ctr"/>
            <a:r>
              <a:rPr lang="en-US" sz="3200" b="1" dirty="0" smtClean="0">
                <a:solidFill>
                  <a:prstClr val="black"/>
                </a:solidFill>
              </a:rPr>
              <a:t>God with</a:t>
            </a:r>
          </a:p>
          <a:p>
            <a:pPr algn="ctr"/>
            <a:r>
              <a:rPr lang="en-US" sz="3200" b="1" dirty="0" smtClean="0">
                <a:solidFill>
                  <a:prstClr val="black"/>
                </a:solidFill>
              </a:rPr>
              <a:t>Confidence</a:t>
            </a:r>
            <a:endParaRPr lang="en-US" sz="3200" b="1" dirty="0">
              <a:solidFill>
                <a:prstClr val="black"/>
              </a:solidFill>
            </a:endParaRPr>
          </a:p>
        </p:txBody>
      </p:sp>
      <p:sp>
        <p:nvSpPr>
          <p:cNvPr id="6" name="TextBox 5"/>
          <p:cNvSpPr txBox="1"/>
          <p:nvPr/>
        </p:nvSpPr>
        <p:spPr>
          <a:xfrm>
            <a:off x="304800" y="362516"/>
            <a:ext cx="1904999" cy="1384995"/>
          </a:xfrm>
          <a:prstGeom prst="rect">
            <a:avLst/>
          </a:prstGeom>
          <a:solidFill>
            <a:schemeClr val="accent1"/>
          </a:solidFill>
        </p:spPr>
        <p:txBody>
          <a:bodyPr wrap="square" rtlCol="0">
            <a:spAutoFit/>
          </a:bodyPr>
          <a:lstStyle/>
          <a:p>
            <a:pPr algn="ctr"/>
            <a:r>
              <a:rPr lang="en-US" sz="2800" b="1" dirty="0" smtClean="0">
                <a:solidFill>
                  <a:prstClr val="black"/>
                </a:solidFill>
              </a:rPr>
              <a:t>Holding</a:t>
            </a:r>
          </a:p>
          <a:p>
            <a:pPr algn="ctr"/>
            <a:r>
              <a:rPr lang="en-US" sz="2800" b="1" dirty="0" smtClean="0">
                <a:solidFill>
                  <a:prstClr val="black"/>
                </a:solidFill>
              </a:rPr>
              <a:t>On To</a:t>
            </a:r>
          </a:p>
          <a:p>
            <a:pPr algn="ctr"/>
            <a:r>
              <a:rPr lang="en-US" sz="2800" b="1" dirty="0" smtClean="0">
                <a:solidFill>
                  <a:prstClr val="black"/>
                </a:solidFill>
              </a:rPr>
              <a:t>Hope</a:t>
            </a:r>
            <a:endParaRPr lang="en-US" sz="2800" b="1" dirty="0">
              <a:solidFill>
                <a:prstClr val="black"/>
              </a:solidFill>
            </a:endParaRPr>
          </a:p>
        </p:txBody>
      </p:sp>
    </p:spTree>
    <p:extLst>
      <p:ext uri="{BB962C8B-B14F-4D97-AF65-F5344CB8AC3E}">
        <p14:creationId xmlns:p14="http://schemas.microsoft.com/office/powerpoint/2010/main" xmlns="" val="119995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0" indent="0">
              <a:buNone/>
            </a:pPr>
            <a:r>
              <a:rPr lang="en-US" b="1" dirty="0" smtClean="0"/>
              <a:t>2. Holding on to </a:t>
            </a:r>
            <a:r>
              <a:rPr lang="en-CA" b="1" dirty="0" smtClean="0"/>
              <a:t>Hope </a:t>
            </a:r>
            <a:r>
              <a:rPr lang="en-US" b="1" dirty="0" smtClean="0"/>
              <a:t>vs. 23</a:t>
            </a:r>
          </a:p>
          <a:p>
            <a:pPr marL="0" indent="0">
              <a:buNone/>
            </a:pPr>
            <a:endParaRPr lang="en-CA" sz="1600" dirty="0" smtClean="0"/>
          </a:p>
          <a:p>
            <a:pPr marL="0" indent="0">
              <a:buNone/>
            </a:pPr>
            <a:r>
              <a:rPr lang="en-CA" b="1" dirty="0" smtClean="0"/>
              <a:t>Since </a:t>
            </a:r>
            <a:r>
              <a:rPr lang="en-CA" b="1" dirty="0"/>
              <a:t>God is a promise keeping God, the church </a:t>
            </a:r>
            <a:r>
              <a:rPr lang="en-CA" b="1" dirty="0" smtClean="0"/>
              <a:t>should </a:t>
            </a:r>
            <a:r>
              <a:rPr lang="en-CA" b="1" dirty="0"/>
              <a:t>hold firmly to the </a:t>
            </a:r>
            <a:r>
              <a:rPr lang="en-CA" b="1" dirty="0" smtClean="0"/>
              <a:t>hope found in God’s promises.</a:t>
            </a:r>
            <a:endParaRPr lang="en-US" b="1" dirty="0"/>
          </a:p>
        </p:txBody>
      </p:sp>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xmlns="" val="42102245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81000" y="171451"/>
            <a:ext cx="8229600" cy="3394472"/>
          </a:xfrm>
        </p:spPr>
        <p:txBody>
          <a:bodyPr>
            <a:normAutofit fontScale="77500" lnSpcReduction="20000"/>
          </a:bodyPr>
          <a:lstStyle/>
          <a:p>
            <a:pPr marL="0" indent="0">
              <a:buNone/>
            </a:pPr>
            <a:r>
              <a:rPr lang="en-CA" b="1" dirty="0"/>
              <a:t>What kind of things might we face in Hamilton that would try to pry us away from </a:t>
            </a:r>
            <a:r>
              <a:rPr lang="en-CA" b="1" dirty="0" smtClean="0"/>
              <a:t>our </a:t>
            </a:r>
            <a:r>
              <a:rPr lang="en-CA" b="1" dirty="0"/>
              <a:t>confession of hope in Christ</a:t>
            </a:r>
            <a:r>
              <a:rPr lang="en-CA" b="1" dirty="0" smtClean="0"/>
              <a:t>?</a:t>
            </a:r>
          </a:p>
          <a:p>
            <a:pPr marL="0" indent="0">
              <a:buNone/>
            </a:pPr>
            <a:endParaRPr lang="en-CA" dirty="0"/>
          </a:p>
          <a:p>
            <a:pPr marL="0" indent="0">
              <a:buNone/>
            </a:pPr>
            <a:r>
              <a:rPr lang="en-CA" dirty="0">
                <a:solidFill>
                  <a:schemeClr val="tx2"/>
                </a:solidFill>
              </a:rPr>
              <a:t>- </a:t>
            </a:r>
            <a:r>
              <a:rPr lang="en-CA" dirty="0" smtClean="0">
                <a:solidFill>
                  <a:schemeClr val="tx2"/>
                </a:solidFill>
              </a:rPr>
              <a:t>  </a:t>
            </a:r>
            <a:r>
              <a:rPr lang="en-CA" b="1" dirty="0" smtClean="0">
                <a:solidFill>
                  <a:schemeClr val="tx2"/>
                </a:solidFill>
                <a:effectLst>
                  <a:outerShdw blurRad="38100" dist="38100" dir="2700000" algn="tl">
                    <a:schemeClr val="bg1">
                      <a:alpha val="43000"/>
                    </a:schemeClr>
                  </a:outerShdw>
                </a:effectLst>
              </a:rPr>
              <a:t>Loss </a:t>
            </a:r>
            <a:r>
              <a:rPr lang="en-CA" b="1" dirty="0">
                <a:solidFill>
                  <a:schemeClr val="tx2"/>
                </a:solidFill>
                <a:effectLst>
                  <a:outerShdw blurRad="38100" dist="38100" dir="2700000" algn="tl">
                    <a:schemeClr val="bg1">
                      <a:alpha val="43000"/>
                    </a:schemeClr>
                  </a:outerShdw>
                </a:effectLst>
              </a:rPr>
              <a:t>of relationships</a:t>
            </a:r>
          </a:p>
          <a:p>
            <a:pPr>
              <a:buFontTx/>
              <a:buChar char="-"/>
            </a:pPr>
            <a:r>
              <a:rPr lang="en-CA" b="1" dirty="0" smtClean="0">
                <a:solidFill>
                  <a:schemeClr val="tx2"/>
                </a:solidFill>
                <a:effectLst>
                  <a:outerShdw blurRad="38100" dist="38100" dir="2700000" algn="tl">
                    <a:schemeClr val="bg1">
                      <a:alpha val="43000"/>
                    </a:schemeClr>
                  </a:outerShdw>
                </a:effectLst>
              </a:rPr>
              <a:t>Emotional </a:t>
            </a:r>
            <a:r>
              <a:rPr lang="en-CA" b="1" dirty="0">
                <a:solidFill>
                  <a:schemeClr val="tx2"/>
                </a:solidFill>
                <a:effectLst>
                  <a:outerShdw blurRad="38100" dist="38100" dir="2700000" algn="tl">
                    <a:schemeClr val="bg1">
                      <a:alpha val="43000"/>
                    </a:schemeClr>
                  </a:outerShdw>
                </a:effectLst>
              </a:rPr>
              <a:t>battles: Doubt, fear, feeling incapable</a:t>
            </a:r>
            <a:r>
              <a:rPr lang="en-CA" b="1" dirty="0" smtClean="0">
                <a:solidFill>
                  <a:schemeClr val="tx2"/>
                </a:solidFill>
                <a:effectLst>
                  <a:outerShdw blurRad="38100" dist="38100" dir="2700000" algn="tl">
                    <a:schemeClr val="bg1">
                      <a:alpha val="43000"/>
                    </a:schemeClr>
                  </a:outerShdw>
                </a:effectLst>
              </a:rPr>
              <a:t>,</a:t>
            </a:r>
          </a:p>
          <a:p>
            <a:pPr marL="0" indent="0">
              <a:buNone/>
            </a:pPr>
            <a:r>
              <a:rPr lang="en-CA" b="1" dirty="0">
                <a:solidFill>
                  <a:schemeClr val="tx2"/>
                </a:solidFill>
                <a:effectLst>
                  <a:outerShdw blurRad="38100" dist="38100" dir="2700000" algn="tl">
                    <a:schemeClr val="bg1">
                      <a:alpha val="43000"/>
                    </a:schemeClr>
                  </a:outerShdw>
                </a:effectLst>
              </a:rPr>
              <a:t> </a:t>
            </a:r>
            <a:r>
              <a:rPr lang="en-CA" b="1" dirty="0" smtClean="0">
                <a:solidFill>
                  <a:schemeClr val="tx2"/>
                </a:solidFill>
                <a:effectLst>
                  <a:outerShdw blurRad="38100" dist="38100" dir="2700000" algn="tl">
                    <a:schemeClr val="bg1">
                      <a:alpha val="43000"/>
                    </a:schemeClr>
                  </a:outerShdw>
                </a:effectLst>
              </a:rPr>
              <a:t>                                     anxiety</a:t>
            </a:r>
            <a:r>
              <a:rPr lang="en-CA" b="1" dirty="0">
                <a:solidFill>
                  <a:schemeClr val="tx2"/>
                </a:solidFill>
                <a:effectLst>
                  <a:outerShdw blurRad="38100" dist="38100" dir="2700000" algn="tl">
                    <a:schemeClr val="bg1">
                      <a:alpha val="43000"/>
                    </a:schemeClr>
                  </a:outerShdw>
                </a:effectLst>
              </a:rPr>
              <a:t>, worry… </a:t>
            </a:r>
          </a:p>
          <a:p>
            <a:pPr marL="0" indent="0">
              <a:buNone/>
            </a:pPr>
            <a:r>
              <a:rPr lang="en-CA" b="1" dirty="0" smtClean="0">
                <a:solidFill>
                  <a:schemeClr val="tx2"/>
                </a:solidFill>
                <a:effectLst>
                  <a:outerShdw blurRad="38100" dist="38100" dir="2700000" algn="tl">
                    <a:schemeClr val="bg1">
                      <a:alpha val="43000"/>
                    </a:schemeClr>
                  </a:outerShdw>
                </a:effectLst>
              </a:rPr>
              <a:t>-   Circumstances</a:t>
            </a:r>
            <a:endParaRPr lang="en-CA" b="1" dirty="0">
              <a:solidFill>
                <a:schemeClr val="tx2"/>
              </a:solidFill>
              <a:effectLst>
                <a:outerShdw blurRad="38100" dist="38100" dir="2700000" algn="tl">
                  <a:schemeClr val="bg1">
                    <a:alpha val="43000"/>
                  </a:schemeClr>
                </a:outerShdw>
              </a:effectLst>
            </a:endParaRPr>
          </a:p>
          <a:p>
            <a:pPr marL="0" indent="0">
              <a:buNone/>
            </a:pPr>
            <a:r>
              <a:rPr lang="en-CA" b="1" dirty="0" smtClean="0">
                <a:solidFill>
                  <a:schemeClr val="tx2"/>
                </a:solidFill>
                <a:effectLst>
                  <a:outerShdw blurRad="38100" dist="38100" dir="2700000" algn="tl">
                    <a:schemeClr val="bg1">
                      <a:alpha val="43000"/>
                    </a:schemeClr>
                  </a:outerShdw>
                </a:effectLst>
              </a:rPr>
              <a:t>-   Mistreatment </a:t>
            </a:r>
            <a:r>
              <a:rPr lang="en-CA" b="1" dirty="0">
                <a:solidFill>
                  <a:schemeClr val="tx2"/>
                </a:solidFill>
                <a:effectLst>
                  <a:outerShdw blurRad="38100" dist="38100" dir="2700000" algn="tl">
                    <a:schemeClr val="bg1">
                      <a:alpha val="43000"/>
                    </a:schemeClr>
                  </a:outerShdw>
                </a:effectLst>
              </a:rPr>
              <a:t>because of our faith</a:t>
            </a:r>
          </a:p>
          <a:p>
            <a:pPr marL="0" indent="0">
              <a:buNone/>
            </a:pPr>
            <a:endParaRPr lang="en-US" dirty="0">
              <a:solidFill>
                <a:schemeClr val="tx2"/>
              </a:solidFill>
            </a:endParaRPr>
          </a:p>
        </p:txBody>
      </p:sp>
    </p:spTree>
    <p:extLst>
      <p:ext uri="{BB962C8B-B14F-4D97-AF65-F5344CB8AC3E}">
        <p14:creationId xmlns:p14="http://schemas.microsoft.com/office/powerpoint/2010/main" xmlns="" val="45501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6927" y="0"/>
            <a:ext cx="9220558" cy="5143500"/>
          </a:xfrm>
        </p:spPr>
      </p:pic>
      <p:sp>
        <p:nvSpPr>
          <p:cNvPr id="5" name="TextBox 4"/>
          <p:cNvSpPr txBox="1"/>
          <p:nvPr/>
        </p:nvSpPr>
        <p:spPr>
          <a:xfrm>
            <a:off x="3429000" y="914400"/>
            <a:ext cx="2667000" cy="523220"/>
          </a:xfrm>
          <a:prstGeom prst="rect">
            <a:avLst/>
          </a:prstGeom>
          <a:solidFill>
            <a:schemeClr val="accent1"/>
          </a:solidFill>
        </p:spPr>
        <p:txBody>
          <a:bodyPr wrap="square" rtlCol="0">
            <a:spAutoFit/>
          </a:bodyPr>
          <a:lstStyle/>
          <a:p>
            <a:pPr algn="ctr"/>
            <a:r>
              <a:rPr lang="en-US" sz="2800" b="1" dirty="0" smtClean="0"/>
              <a:t>Salvation</a:t>
            </a:r>
            <a:endParaRPr lang="en-US" b="1" dirty="0"/>
          </a:p>
        </p:txBody>
      </p:sp>
    </p:spTree>
    <p:extLst>
      <p:ext uri="{BB962C8B-B14F-4D97-AF65-F5344CB8AC3E}">
        <p14:creationId xmlns:p14="http://schemas.microsoft.com/office/powerpoint/2010/main" xmlns="" val="143078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285751"/>
            <a:ext cx="8229600" cy="4308872"/>
          </a:xfrm>
        </p:spPr>
        <p:txBody>
          <a:bodyPr/>
          <a:lstStyle/>
          <a:p>
            <a:pPr marL="0" indent="0">
              <a:buNone/>
            </a:pPr>
            <a:r>
              <a:rPr lang="en-CA" b="1" dirty="0"/>
              <a:t>According to what we have read so far in Hebrews chapter </a:t>
            </a:r>
            <a:r>
              <a:rPr lang="en-CA" b="1" dirty="0" smtClean="0"/>
              <a:t>10, </a:t>
            </a:r>
            <a:r>
              <a:rPr lang="en-CA" b="1" dirty="0"/>
              <a:t>what </a:t>
            </a:r>
            <a:r>
              <a:rPr lang="en-CA" b="1" dirty="0" smtClean="0"/>
              <a:t>can cause our </a:t>
            </a:r>
            <a:r>
              <a:rPr lang="en-CA" b="1" dirty="0"/>
              <a:t>hope </a:t>
            </a:r>
            <a:r>
              <a:rPr lang="en-CA" b="1" dirty="0" smtClean="0"/>
              <a:t>to </a:t>
            </a:r>
            <a:r>
              <a:rPr lang="en-CA" b="1" dirty="0"/>
              <a:t>be pried away</a:t>
            </a:r>
            <a:r>
              <a:rPr lang="en-CA" b="1" dirty="0" smtClean="0"/>
              <a:t>?</a:t>
            </a:r>
          </a:p>
          <a:p>
            <a:pPr marL="0" indent="0" algn="ctr">
              <a:buNone/>
            </a:pPr>
            <a:endParaRPr lang="en-CA" sz="2800" dirty="0" smtClean="0">
              <a:solidFill>
                <a:schemeClr val="tx2"/>
              </a:solidFill>
            </a:endParaRPr>
          </a:p>
          <a:p>
            <a:pPr marL="0" indent="0" algn="ctr">
              <a:buNone/>
            </a:pPr>
            <a:r>
              <a:rPr lang="en-CA" sz="2800" b="1" dirty="0" smtClean="0">
                <a:solidFill>
                  <a:schemeClr val="tx2"/>
                </a:solidFill>
                <a:effectLst>
                  <a:outerShdw blurRad="38100" dist="38100" dir="2700000" algn="tl">
                    <a:schemeClr val="bg1">
                      <a:alpha val="43000"/>
                    </a:schemeClr>
                  </a:outerShdw>
                </a:effectLst>
              </a:rPr>
              <a:t>If</a:t>
            </a:r>
            <a:r>
              <a:rPr lang="en-CA" sz="2800" b="1" dirty="0" smtClean="0">
                <a:solidFill>
                  <a:schemeClr val="tx2"/>
                </a:solidFill>
                <a:effectLst>
                  <a:outerShdw blurRad="38100" dist="38100" dir="2700000" algn="tl">
                    <a:srgbClr val="000000">
                      <a:alpha val="43137"/>
                    </a:srgbClr>
                  </a:outerShdw>
                </a:effectLst>
              </a:rPr>
              <a:t> we lack confidence and stop approaching God</a:t>
            </a:r>
            <a:endParaRPr lang="en-US" sz="2800" b="1"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94099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0" indent="0">
              <a:buNone/>
            </a:pPr>
            <a:r>
              <a:rPr lang="en-US" b="1" dirty="0" smtClean="0"/>
              <a:t>2. </a:t>
            </a:r>
            <a:r>
              <a:rPr lang="en-US" b="1" dirty="0"/>
              <a:t>Holding on to </a:t>
            </a:r>
            <a:r>
              <a:rPr lang="en-US" b="1" dirty="0" smtClean="0"/>
              <a:t>Hope vs. 23</a:t>
            </a:r>
          </a:p>
          <a:p>
            <a:pPr marL="0" indent="0">
              <a:buNone/>
            </a:pPr>
            <a:endParaRPr lang="en-US" sz="1800" dirty="0"/>
          </a:p>
          <a:p>
            <a:pPr marL="0" indent="0">
              <a:buNone/>
            </a:pPr>
            <a:r>
              <a:rPr lang="en-CA" b="1" dirty="0"/>
              <a:t>Since we can place our trust in God’s promises, we at Elliott </a:t>
            </a:r>
            <a:r>
              <a:rPr lang="en-CA" b="1" dirty="0" smtClean="0"/>
              <a:t>Heights </a:t>
            </a:r>
            <a:r>
              <a:rPr lang="en-CA" b="1" dirty="0"/>
              <a:t>must firmly hold on to the hope </a:t>
            </a:r>
            <a:r>
              <a:rPr lang="en-CA" b="1" dirty="0" smtClean="0"/>
              <a:t>that began when we first believed. </a:t>
            </a:r>
            <a:endParaRPr lang="en-US" b="1" dirty="0"/>
          </a:p>
        </p:txBody>
      </p:sp>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xmlns="" val="6775828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0" indent="0">
              <a:buNone/>
            </a:pPr>
            <a:r>
              <a:rPr lang="en-CA" b="1" i="1" dirty="0" smtClean="0"/>
              <a:t>“And </a:t>
            </a:r>
            <a:r>
              <a:rPr lang="en-CA" b="1" i="1" dirty="0"/>
              <a:t>let us consider how we may spur one another on toward love and good deeds, 25 not giving up meeting together, as some are in the habit of doing, but encouraging one another—and all the more as you see the Day </a:t>
            </a:r>
            <a:r>
              <a:rPr lang="en-CA" b="1" i="1" dirty="0" smtClean="0"/>
              <a:t>approaching.”</a:t>
            </a:r>
            <a:endParaRPr lang="en-US" b="1" i="1" dirty="0"/>
          </a:p>
        </p:txBody>
      </p:sp>
      <p:sp>
        <p:nvSpPr>
          <p:cNvPr id="5" name="Title 4"/>
          <p:cNvSpPr>
            <a:spLocks noGrp="1"/>
          </p:cNvSpPr>
          <p:nvPr>
            <p:ph type="title"/>
          </p:nvPr>
        </p:nvSpPr>
        <p:spPr/>
        <p:txBody>
          <a:bodyPr>
            <a:normAutofit/>
          </a:bodyPr>
          <a:lstStyle/>
          <a:p>
            <a:r>
              <a:rPr lang="en-US" sz="3600" b="1" dirty="0" smtClean="0"/>
              <a:t>Hebrews 10:24-25</a:t>
            </a:r>
            <a:endParaRPr lang="en-US" sz="3600" b="1" dirty="0"/>
          </a:p>
        </p:txBody>
      </p:sp>
    </p:spTree>
    <p:extLst>
      <p:ext uri="{BB962C8B-B14F-4D97-AF65-F5344CB8AC3E}">
        <p14:creationId xmlns:p14="http://schemas.microsoft.com/office/powerpoint/2010/main" xmlns="" val="18082974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0" indent="0">
              <a:buNone/>
            </a:pPr>
            <a:r>
              <a:rPr lang="en-CA" b="1" i="1" dirty="0" smtClean="0"/>
              <a:t>“And </a:t>
            </a:r>
            <a:r>
              <a:rPr lang="en-CA" b="1" i="1" dirty="0">
                <a:solidFill>
                  <a:srgbClr val="FF0000"/>
                </a:solidFill>
              </a:rPr>
              <a:t>let us consider how we may spur one another on toward love and good deeds</a:t>
            </a:r>
            <a:r>
              <a:rPr lang="en-CA" b="1" i="1" dirty="0"/>
              <a:t>, 25 not giving up meeting together, as some are in the habit of doing, but encouraging one another—and all the more as you see the Day </a:t>
            </a:r>
            <a:r>
              <a:rPr lang="en-CA" b="1" i="1" dirty="0" smtClean="0"/>
              <a:t>approaching.”</a:t>
            </a:r>
            <a:endParaRPr lang="en-US" b="1" i="1" dirty="0"/>
          </a:p>
        </p:txBody>
      </p:sp>
      <p:sp>
        <p:nvSpPr>
          <p:cNvPr id="5" name="Title 4"/>
          <p:cNvSpPr>
            <a:spLocks noGrp="1"/>
          </p:cNvSpPr>
          <p:nvPr>
            <p:ph type="title"/>
          </p:nvPr>
        </p:nvSpPr>
        <p:spPr/>
        <p:txBody>
          <a:bodyPr>
            <a:normAutofit/>
          </a:bodyPr>
          <a:lstStyle/>
          <a:p>
            <a:r>
              <a:rPr lang="en-US" sz="3600" b="1" dirty="0" smtClean="0"/>
              <a:t>Hebrews 10:24-25</a:t>
            </a:r>
            <a:endParaRPr lang="en-US" sz="3600" b="1" dirty="0"/>
          </a:p>
        </p:txBody>
      </p:sp>
    </p:spTree>
    <p:extLst>
      <p:ext uri="{BB962C8B-B14F-4D97-AF65-F5344CB8AC3E}">
        <p14:creationId xmlns:p14="http://schemas.microsoft.com/office/powerpoint/2010/main" xmlns="" val="16314322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0" indent="0">
              <a:buNone/>
            </a:pPr>
            <a:r>
              <a:rPr lang="en-CA" b="1" i="1" dirty="0" smtClean="0"/>
              <a:t>“And </a:t>
            </a:r>
            <a:r>
              <a:rPr lang="en-CA" b="1" i="1" dirty="0"/>
              <a:t>let us consider how we may spur one another on toward love and good deeds, 25 </a:t>
            </a:r>
            <a:r>
              <a:rPr lang="en-CA" b="1" i="1" dirty="0">
                <a:solidFill>
                  <a:srgbClr val="FF0000"/>
                </a:solidFill>
              </a:rPr>
              <a:t>not giving up meeting together, as some are in the habit of doing, but encouraging one another—and all the more as you see the Day </a:t>
            </a:r>
            <a:r>
              <a:rPr lang="en-CA" b="1" i="1" dirty="0" smtClean="0">
                <a:solidFill>
                  <a:srgbClr val="FF0000"/>
                </a:solidFill>
              </a:rPr>
              <a:t>approaching.”</a:t>
            </a:r>
            <a:endParaRPr lang="en-US" b="1" i="1" dirty="0">
              <a:solidFill>
                <a:srgbClr val="FF0000"/>
              </a:solidFill>
            </a:endParaRPr>
          </a:p>
        </p:txBody>
      </p:sp>
      <p:sp>
        <p:nvSpPr>
          <p:cNvPr id="5" name="Title 4"/>
          <p:cNvSpPr>
            <a:spLocks noGrp="1"/>
          </p:cNvSpPr>
          <p:nvPr>
            <p:ph type="title"/>
          </p:nvPr>
        </p:nvSpPr>
        <p:spPr/>
        <p:txBody>
          <a:bodyPr>
            <a:normAutofit/>
          </a:bodyPr>
          <a:lstStyle/>
          <a:p>
            <a:r>
              <a:rPr lang="en-US" sz="3600" b="1" dirty="0" smtClean="0"/>
              <a:t>Hebrews 10:24-25</a:t>
            </a:r>
            <a:endParaRPr lang="en-US" sz="3600" b="1" dirty="0"/>
          </a:p>
        </p:txBody>
      </p:sp>
    </p:spTree>
    <p:extLst>
      <p:ext uri="{BB962C8B-B14F-4D97-AF65-F5344CB8AC3E}">
        <p14:creationId xmlns:p14="http://schemas.microsoft.com/office/powerpoint/2010/main" xmlns="" val="4319433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6927" y="0"/>
            <a:ext cx="9220558" cy="5143500"/>
          </a:xfrm>
        </p:spPr>
      </p:pic>
      <p:sp>
        <p:nvSpPr>
          <p:cNvPr id="5" name="TextBox 4"/>
          <p:cNvSpPr txBox="1"/>
          <p:nvPr/>
        </p:nvSpPr>
        <p:spPr>
          <a:xfrm>
            <a:off x="3491345" y="1485900"/>
            <a:ext cx="2667000" cy="523220"/>
          </a:xfrm>
          <a:prstGeom prst="rect">
            <a:avLst/>
          </a:prstGeom>
          <a:solidFill>
            <a:schemeClr val="accent1"/>
          </a:solidFill>
        </p:spPr>
        <p:txBody>
          <a:bodyPr wrap="square" rtlCol="0">
            <a:spAutoFit/>
          </a:bodyPr>
          <a:lstStyle/>
          <a:p>
            <a:pPr algn="ctr"/>
            <a:r>
              <a:rPr lang="en-US" sz="2800" b="1" dirty="0" smtClean="0">
                <a:solidFill>
                  <a:prstClr val="black"/>
                </a:solidFill>
              </a:rPr>
              <a:t>Salvation</a:t>
            </a:r>
            <a:endParaRPr lang="en-US" b="1" dirty="0">
              <a:solidFill>
                <a:prstClr val="black"/>
              </a:solidFill>
            </a:endParaRPr>
          </a:p>
        </p:txBody>
      </p:sp>
      <p:sp>
        <p:nvSpPr>
          <p:cNvPr id="3" name="TextBox 2"/>
          <p:cNvSpPr txBox="1"/>
          <p:nvPr/>
        </p:nvSpPr>
        <p:spPr>
          <a:xfrm>
            <a:off x="145473" y="3543300"/>
            <a:ext cx="2362200" cy="1569660"/>
          </a:xfrm>
          <a:prstGeom prst="rect">
            <a:avLst/>
          </a:prstGeom>
          <a:solidFill>
            <a:schemeClr val="accent1"/>
          </a:solidFill>
        </p:spPr>
        <p:txBody>
          <a:bodyPr wrap="square" rtlCol="0">
            <a:spAutoFit/>
          </a:bodyPr>
          <a:lstStyle/>
          <a:p>
            <a:pPr algn="ctr"/>
            <a:r>
              <a:rPr lang="en-US" sz="3200" b="1" dirty="0" smtClean="0">
                <a:solidFill>
                  <a:prstClr val="black"/>
                </a:solidFill>
              </a:rPr>
              <a:t>Approaches</a:t>
            </a:r>
          </a:p>
          <a:p>
            <a:pPr algn="ctr"/>
            <a:r>
              <a:rPr lang="en-US" sz="3200" b="1" dirty="0" smtClean="0">
                <a:solidFill>
                  <a:prstClr val="black"/>
                </a:solidFill>
              </a:rPr>
              <a:t>God with</a:t>
            </a:r>
          </a:p>
          <a:p>
            <a:pPr algn="ctr"/>
            <a:r>
              <a:rPr lang="en-US" sz="3200" b="1" dirty="0" smtClean="0">
                <a:solidFill>
                  <a:prstClr val="black"/>
                </a:solidFill>
              </a:rPr>
              <a:t>Confidence</a:t>
            </a:r>
            <a:endParaRPr lang="en-US" sz="3200" b="1" dirty="0">
              <a:solidFill>
                <a:prstClr val="black"/>
              </a:solidFill>
            </a:endParaRPr>
          </a:p>
        </p:txBody>
      </p:sp>
      <p:sp>
        <p:nvSpPr>
          <p:cNvPr id="6" name="TextBox 5"/>
          <p:cNvSpPr txBox="1"/>
          <p:nvPr/>
        </p:nvSpPr>
        <p:spPr>
          <a:xfrm>
            <a:off x="304801" y="571501"/>
            <a:ext cx="1766455" cy="954107"/>
          </a:xfrm>
          <a:prstGeom prst="rect">
            <a:avLst/>
          </a:prstGeom>
          <a:solidFill>
            <a:schemeClr val="accent1"/>
          </a:solidFill>
        </p:spPr>
        <p:txBody>
          <a:bodyPr wrap="square" rtlCol="0">
            <a:spAutoFit/>
          </a:bodyPr>
          <a:lstStyle/>
          <a:p>
            <a:pPr algn="ctr"/>
            <a:r>
              <a:rPr lang="en-US" sz="2800" b="1" dirty="0" smtClean="0">
                <a:solidFill>
                  <a:prstClr val="black"/>
                </a:solidFill>
              </a:rPr>
              <a:t>Hope that Sustains</a:t>
            </a:r>
            <a:endParaRPr lang="en-US" sz="2800" b="1" dirty="0">
              <a:solidFill>
                <a:prstClr val="black"/>
              </a:solidFill>
            </a:endParaRPr>
          </a:p>
        </p:txBody>
      </p:sp>
      <p:sp>
        <p:nvSpPr>
          <p:cNvPr id="7" name="TextBox 6"/>
          <p:cNvSpPr txBox="1"/>
          <p:nvPr/>
        </p:nvSpPr>
        <p:spPr>
          <a:xfrm>
            <a:off x="6934200" y="1885950"/>
            <a:ext cx="1981200" cy="1384995"/>
          </a:xfrm>
          <a:prstGeom prst="rect">
            <a:avLst/>
          </a:prstGeom>
          <a:solidFill>
            <a:schemeClr val="accent1"/>
          </a:solidFill>
        </p:spPr>
        <p:txBody>
          <a:bodyPr wrap="square" rtlCol="0">
            <a:spAutoFit/>
          </a:bodyPr>
          <a:lstStyle/>
          <a:p>
            <a:pPr algn="ctr"/>
            <a:r>
              <a:rPr lang="en-US" sz="2800" b="1" dirty="0" smtClean="0"/>
              <a:t>Loving the Church</a:t>
            </a:r>
          </a:p>
          <a:p>
            <a:pPr algn="ctr"/>
            <a:r>
              <a:rPr lang="en-US" sz="2800" b="1" dirty="0" smtClean="0"/>
              <a:t>Family</a:t>
            </a:r>
            <a:endParaRPr lang="en-US" sz="2800" b="1" dirty="0"/>
          </a:p>
        </p:txBody>
      </p:sp>
    </p:spTree>
    <p:extLst>
      <p:ext uri="{BB962C8B-B14F-4D97-AF65-F5344CB8AC3E}">
        <p14:creationId xmlns:p14="http://schemas.microsoft.com/office/powerpoint/2010/main" xmlns="" val="541441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0" indent="0">
              <a:buNone/>
            </a:pPr>
            <a:r>
              <a:rPr lang="en-US" b="1" dirty="0" smtClean="0"/>
              <a:t>3. Loving the Church Family vs. 24-25</a:t>
            </a:r>
          </a:p>
          <a:p>
            <a:pPr marL="0" indent="0">
              <a:buNone/>
            </a:pPr>
            <a:endParaRPr lang="en-US" sz="1400" dirty="0"/>
          </a:p>
          <a:p>
            <a:pPr marL="0" indent="0">
              <a:buNone/>
            </a:pPr>
            <a:r>
              <a:rPr lang="en-US" dirty="0" smtClean="0"/>
              <a:t> </a:t>
            </a:r>
            <a:r>
              <a:rPr lang="en-CA" b="1" dirty="0"/>
              <a:t>Since God calls us to love one another, each </a:t>
            </a:r>
            <a:r>
              <a:rPr lang="en-CA" b="1" dirty="0" smtClean="0"/>
              <a:t>disciple </a:t>
            </a:r>
            <a:r>
              <a:rPr lang="en-CA" b="1" dirty="0"/>
              <a:t>must intentionally love in ways that will spur the church </a:t>
            </a:r>
            <a:r>
              <a:rPr lang="en-CA" b="1" dirty="0" smtClean="0"/>
              <a:t>on as </a:t>
            </a:r>
            <a:r>
              <a:rPr lang="en-CA" b="1" dirty="0"/>
              <a:t>a whole to love and do good deeds</a:t>
            </a:r>
            <a:r>
              <a:rPr lang="en-CA" dirty="0"/>
              <a:t>.</a:t>
            </a:r>
            <a:endParaRPr lang="en-US" dirty="0"/>
          </a:p>
        </p:txBody>
      </p:sp>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xmlns="" val="27796768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52400" y="1200150"/>
            <a:ext cx="8839200" cy="3771900"/>
          </a:xfrm>
        </p:spPr>
        <p:txBody>
          <a:bodyPr>
            <a:normAutofit/>
          </a:bodyPr>
          <a:lstStyle/>
          <a:p>
            <a:pPr marL="0" indent="0">
              <a:buNone/>
            </a:pPr>
            <a:r>
              <a:rPr lang="en-CA" b="1" dirty="0"/>
              <a:t>Intentionally spurring on others to love and good deeds… what needs to happen for this to happen</a:t>
            </a:r>
            <a:r>
              <a:rPr lang="en-CA" b="1" dirty="0" smtClean="0"/>
              <a:t>?</a:t>
            </a:r>
          </a:p>
          <a:p>
            <a:pPr marL="0" indent="0">
              <a:buNone/>
            </a:pPr>
            <a:endParaRPr lang="en-CA" b="1" dirty="0" smtClean="0"/>
          </a:p>
          <a:p>
            <a:pPr marL="0" indent="0">
              <a:buNone/>
            </a:pPr>
            <a:r>
              <a:rPr lang="en-CA" sz="2700" b="1" dirty="0" smtClean="0"/>
              <a:t>A) Choose to attend faithfully</a:t>
            </a:r>
          </a:p>
          <a:p>
            <a:pPr marL="0" indent="0">
              <a:buNone/>
            </a:pPr>
            <a:r>
              <a:rPr lang="en-CA" sz="2700" b="1" dirty="0"/>
              <a:t> </a:t>
            </a:r>
            <a:r>
              <a:rPr lang="en-CA" sz="2700" b="1" dirty="0" smtClean="0"/>
              <a:t>    1)Attending Sunday Service</a:t>
            </a:r>
          </a:p>
          <a:p>
            <a:pPr marL="0" indent="0">
              <a:buNone/>
            </a:pPr>
            <a:r>
              <a:rPr lang="en-CA" sz="2700" b="1" dirty="0"/>
              <a:t> </a:t>
            </a:r>
            <a:r>
              <a:rPr lang="en-CA" sz="2700" b="1" dirty="0" smtClean="0"/>
              <a:t>    2) Partaking in Wee groups or Growth Essential Classes</a:t>
            </a:r>
          </a:p>
          <a:p>
            <a:pPr marL="0" indent="0">
              <a:buNone/>
            </a:pPr>
            <a:r>
              <a:rPr lang="en-CA" sz="2700" b="1" dirty="0" smtClean="0"/>
              <a:t>     3) Attending corporate events</a:t>
            </a:r>
          </a:p>
          <a:p>
            <a:pPr marL="0" indent="0">
              <a:buNone/>
            </a:pPr>
            <a:endParaRPr lang="en-CA" dirty="0" smtClean="0"/>
          </a:p>
        </p:txBody>
      </p:sp>
      <p:sp>
        <p:nvSpPr>
          <p:cNvPr id="5" name="Title 4"/>
          <p:cNvSpPr>
            <a:spLocks noGrp="1"/>
          </p:cNvSpPr>
          <p:nvPr>
            <p:ph type="title"/>
          </p:nvPr>
        </p:nvSpPr>
        <p:spPr/>
        <p:txBody>
          <a:bodyPr>
            <a:normAutofit/>
          </a:bodyPr>
          <a:lstStyle/>
          <a:p>
            <a:r>
              <a:rPr lang="en-US" sz="3600" dirty="0" smtClean="0"/>
              <a:t>Application</a:t>
            </a:r>
            <a:endParaRPr lang="en-US" sz="3600" dirty="0"/>
          </a:p>
        </p:txBody>
      </p:sp>
    </p:spTree>
    <p:extLst>
      <p:ext uri="{BB962C8B-B14F-4D97-AF65-F5344CB8AC3E}">
        <p14:creationId xmlns:p14="http://schemas.microsoft.com/office/powerpoint/2010/main" xmlns="" val="390763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95400" y="800101"/>
            <a:ext cx="6559550" cy="32627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1143000" y="114299"/>
            <a:ext cx="6864350" cy="769441"/>
          </a:xfrm>
          <a:prstGeom prst="rect">
            <a:avLst/>
          </a:prstGeom>
          <a:noFill/>
        </p:spPr>
        <p:txBody>
          <a:bodyPr wrap="square" rtlCol="0">
            <a:spAutoFit/>
          </a:bodyPr>
          <a:lstStyle/>
          <a:p>
            <a:r>
              <a:rPr lang="en-US" sz="4400" b="1" dirty="0" smtClean="0">
                <a:solidFill>
                  <a:schemeClr val="bg1"/>
                </a:solidFill>
              </a:rPr>
              <a:t>PRAYER RAISING BANQUET!!</a:t>
            </a:r>
            <a:endParaRPr lang="en-US" sz="4400" b="1" dirty="0">
              <a:solidFill>
                <a:schemeClr val="bg1"/>
              </a:solidFill>
            </a:endParaRPr>
          </a:p>
        </p:txBody>
      </p:sp>
      <p:sp>
        <p:nvSpPr>
          <p:cNvPr id="5" name="TextBox 4"/>
          <p:cNvSpPr txBox="1"/>
          <p:nvPr/>
        </p:nvSpPr>
        <p:spPr>
          <a:xfrm>
            <a:off x="533400" y="4171950"/>
            <a:ext cx="8229600" cy="523220"/>
          </a:xfrm>
          <a:prstGeom prst="rect">
            <a:avLst/>
          </a:prstGeom>
          <a:noFill/>
        </p:spPr>
        <p:txBody>
          <a:bodyPr wrap="square" rtlCol="0">
            <a:spAutoFit/>
          </a:bodyPr>
          <a:lstStyle/>
          <a:p>
            <a:r>
              <a:rPr lang="en-US" sz="2800" dirty="0" smtClean="0">
                <a:solidFill>
                  <a:srgbClr val="FFFF00"/>
                </a:solidFill>
              </a:rPr>
              <a:t>Date: February 10</a:t>
            </a:r>
            <a:r>
              <a:rPr lang="en-US" sz="2800" baseline="30000" dirty="0" smtClean="0">
                <a:solidFill>
                  <a:srgbClr val="FFFF00"/>
                </a:solidFill>
              </a:rPr>
              <a:t>th</a:t>
            </a:r>
            <a:r>
              <a:rPr lang="en-US" sz="2800" dirty="0" smtClean="0">
                <a:solidFill>
                  <a:srgbClr val="FFFF00"/>
                </a:solidFill>
              </a:rPr>
              <a:t>, 2019</a:t>
            </a:r>
            <a:r>
              <a:rPr lang="en-US" sz="2800" dirty="0">
                <a:solidFill>
                  <a:srgbClr val="FFFF00"/>
                </a:solidFill>
              </a:rPr>
              <a:t>	</a:t>
            </a:r>
            <a:r>
              <a:rPr lang="en-US" sz="2800" dirty="0" smtClean="0">
                <a:solidFill>
                  <a:srgbClr val="FFFF00"/>
                </a:solidFill>
              </a:rPr>
              <a:t>    Time: 5pm to 6:45pm</a:t>
            </a:r>
            <a:endParaRPr lang="en-US" sz="2800" dirty="0"/>
          </a:p>
        </p:txBody>
      </p:sp>
      <p:sp>
        <p:nvSpPr>
          <p:cNvPr id="6" name="TextBox 5"/>
          <p:cNvSpPr txBox="1"/>
          <p:nvPr/>
        </p:nvSpPr>
        <p:spPr>
          <a:xfrm>
            <a:off x="685800" y="4686300"/>
            <a:ext cx="7848600" cy="523220"/>
          </a:xfrm>
          <a:prstGeom prst="rect">
            <a:avLst/>
          </a:prstGeom>
          <a:noFill/>
        </p:spPr>
        <p:txBody>
          <a:bodyPr wrap="square" rtlCol="0">
            <a:spAutoFit/>
          </a:bodyPr>
          <a:lstStyle/>
          <a:p>
            <a:pPr algn="ctr"/>
            <a:r>
              <a:rPr lang="en-US" sz="2800" b="1" dirty="0" smtClean="0">
                <a:solidFill>
                  <a:schemeClr val="bg1"/>
                </a:solidFill>
              </a:rPr>
              <a:t>Child Care Will Be Provided!!</a:t>
            </a:r>
            <a:endParaRPr lang="en-US" sz="2800" b="1" dirty="0">
              <a:solidFill>
                <a:schemeClr val="bg1"/>
              </a:solidFill>
            </a:endParaRPr>
          </a:p>
        </p:txBody>
      </p:sp>
    </p:spTree>
    <p:extLst>
      <p:ext uri="{BB962C8B-B14F-4D97-AF65-F5344CB8AC3E}">
        <p14:creationId xmlns:p14="http://schemas.microsoft.com/office/powerpoint/2010/main" xmlns="" val="3282978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03213" y="4019550"/>
            <a:ext cx="8686800" cy="423863"/>
          </a:xfrm>
        </p:spPr>
        <p:txBody>
          <a:bodyPr>
            <a:normAutofit fontScale="92500" lnSpcReduction="20000"/>
          </a:bodyPr>
          <a:lstStyle/>
          <a:p>
            <a:pPr marL="0" indent="0">
              <a:buNone/>
            </a:pPr>
            <a:r>
              <a:rPr lang="en-US" sz="2800" dirty="0" smtClean="0"/>
              <a:t> Date: February 23</a:t>
            </a:r>
            <a:r>
              <a:rPr lang="en-US" sz="2800" baseline="30000" dirty="0" smtClean="0"/>
              <a:t>rd</a:t>
            </a:r>
            <a:r>
              <a:rPr lang="en-US" sz="2800" dirty="0" smtClean="0"/>
              <a:t>, 2019                  Starting Time: 6:30pm</a:t>
            </a:r>
          </a:p>
          <a:p>
            <a:pPr marL="0" indent="0">
              <a:buNone/>
            </a:pPr>
            <a:endParaRPr lang="en-US" sz="2800"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67565" y="0"/>
            <a:ext cx="4022725" cy="2947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95601" y="2947988"/>
            <a:ext cx="3502025" cy="8679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846965" y="4514850"/>
            <a:ext cx="3743325" cy="5536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796768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Hebrews 10:19-22</a:t>
            </a:r>
            <a:endParaRPr lang="en-US" sz="3600" b="1" dirty="0"/>
          </a:p>
        </p:txBody>
      </p:sp>
      <p:sp>
        <p:nvSpPr>
          <p:cNvPr id="3" name="Content Placeholder 2"/>
          <p:cNvSpPr>
            <a:spLocks noGrp="1"/>
          </p:cNvSpPr>
          <p:nvPr>
            <p:ph idx="1"/>
          </p:nvPr>
        </p:nvSpPr>
        <p:spPr>
          <a:xfrm>
            <a:off x="457200" y="1047750"/>
            <a:ext cx="8229600" cy="3394472"/>
          </a:xfrm>
        </p:spPr>
        <p:txBody>
          <a:bodyPr>
            <a:noAutofit/>
          </a:bodyPr>
          <a:lstStyle/>
          <a:p>
            <a:pPr marL="0" indent="0">
              <a:buNone/>
            </a:pPr>
            <a:r>
              <a:rPr lang="en-CA" sz="2800" b="1" dirty="0" smtClean="0"/>
              <a:t>19 Therefore, brothers and sisters, since </a:t>
            </a:r>
            <a:r>
              <a:rPr lang="en-CA" sz="2800" b="1" dirty="0" smtClean="0">
                <a:solidFill>
                  <a:srgbClr val="FF0000"/>
                </a:solidFill>
              </a:rPr>
              <a:t>we have confidence</a:t>
            </a:r>
            <a:r>
              <a:rPr lang="en-CA" sz="2800" b="1" dirty="0" smtClean="0"/>
              <a:t> to enter the Most Holy Place by the blood of Jesus, 20 by a new and living way opened for us through the curtain, that is, his body, 21 and since we have a great priest over the house of God, 22 let us draw near to God with a sincere heart and with the full assurance that faith brings, having our hearts sprinkled to cleanse us from a guilty conscience and having our bodies washed with pure water.</a:t>
            </a:r>
            <a:endParaRPr lang="en-US" sz="2800" b="1" dirty="0"/>
          </a:p>
        </p:txBody>
      </p:sp>
    </p:spTree>
    <p:extLst>
      <p:ext uri="{BB962C8B-B14F-4D97-AF65-F5344CB8AC3E}">
        <p14:creationId xmlns:p14="http://schemas.microsoft.com/office/powerpoint/2010/main" xmlns="" val="13239049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US"/>
          </a:p>
        </p:txBody>
      </p:sp>
      <p:sp>
        <p:nvSpPr>
          <p:cNvPr id="5" name="Title 4"/>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927" y="285750"/>
            <a:ext cx="9182176" cy="45793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13983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3801426"/>
            <a:ext cx="8229600" cy="687586"/>
          </a:xfrm>
        </p:spPr>
        <p:txBody>
          <a:bodyPr>
            <a:normAutofit fontScale="25000" lnSpcReduction="20000"/>
          </a:bodyPr>
          <a:lstStyle/>
          <a:p>
            <a:pPr marL="0" indent="0">
              <a:buNone/>
            </a:pPr>
            <a:r>
              <a:rPr lang="en-US" sz="9600" dirty="0" smtClean="0">
                <a:solidFill>
                  <a:schemeClr val="bg1"/>
                </a:solidFill>
                <a:effectLst>
                  <a:outerShdw blurRad="38100" dist="38100" dir="2700000" algn="tl">
                    <a:srgbClr val="000000">
                      <a:alpha val="43137"/>
                    </a:srgbClr>
                  </a:outerShdw>
                </a:effectLst>
              </a:rPr>
              <a:t>You and Your Friends Have </a:t>
            </a:r>
            <a:r>
              <a:rPr lang="en-US" sz="9600" dirty="0" smtClean="0">
                <a:solidFill>
                  <a:srgbClr val="FFFF00"/>
                </a:solidFill>
                <a:effectLst>
                  <a:outerShdw blurRad="38100" dist="38100" dir="2700000" algn="tl">
                    <a:srgbClr val="000000">
                      <a:alpha val="43137"/>
                    </a:srgbClr>
                  </a:outerShdw>
                </a:effectLst>
              </a:rPr>
              <a:t>One Hour </a:t>
            </a:r>
            <a:r>
              <a:rPr lang="en-US" sz="9600" dirty="0" smtClean="0">
                <a:solidFill>
                  <a:schemeClr val="bg1"/>
                </a:solidFill>
                <a:effectLst>
                  <a:outerShdw blurRad="38100" dist="38100" dir="2700000" algn="tl">
                    <a:srgbClr val="000000">
                      <a:alpha val="43137"/>
                    </a:srgbClr>
                  </a:outerShdw>
                </a:effectLst>
              </a:rPr>
              <a:t>To Try To Escape By Using Logic and Riddles</a:t>
            </a:r>
            <a:r>
              <a:rPr lang="en-US" dirty="0" smtClean="0">
                <a:solidFill>
                  <a:srgbClr val="FFFF00"/>
                </a:solidFill>
                <a:effectLst>
                  <a:outerShdw blurRad="38100" dist="38100" dir="2700000" algn="tl">
                    <a:srgbClr val="000000">
                      <a:alpha val="43137"/>
                    </a:srgbClr>
                  </a:outerShdw>
                </a:effectLst>
              </a:rPr>
              <a:t> </a:t>
            </a:r>
          </a:p>
          <a:p>
            <a:pPr marL="0" indent="0">
              <a:buNone/>
            </a:pPr>
            <a:endParaRPr lang="en-US" dirty="0">
              <a:solidFill>
                <a:srgbClr val="FFFF00"/>
              </a:solidFill>
              <a:effectLst>
                <a:outerShdw blurRad="38100" dist="38100" dir="2700000" algn="tl">
                  <a:srgbClr val="000000">
                    <a:alpha val="43137"/>
                  </a:srgbClr>
                </a:outerShdw>
              </a:effectLst>
            </a:endParaRPr>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48979" y="0"/>
            <a:ext cx="5046041" cy="38014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Box 3"/>
          <p:cNvSpPr txBox="1"/>
          <p:nvPr/>
        </p:nvSpPr>
        <p:spPr>
          <a:xfrm>
            <a:off x="304800" y="4476750"/>
            <a:ext cx="8534400" cy="461665"/>
          </a:xfrm>
          <a:prstGeom prst="rect">
            <a:avLst/>
          </a:prstGeom>
          <a:noFill/>
        </p:spPr>
        <p:txBody>
          <a:bodyPr wrap="square" rtlCol="0">
            <a:spAutoFit/>
          </a:bodyPr>
          <a:lstStyle/>
          <a:p>
            <a:r>
              <a:rPr lang="en-US" sz="2400" dirty="0" smtClean="0">
                <a:solidFill>
                  <a:srgbClr val="FFFF00"/>
                </a:solidFill>
                <a:effectLst>
                  <a:outerShdw blurRad="38100" dist="38100" dir="2700000" algn="tl">
                    <a:srgbClr val="000000">
                      <a:alpha val="43137"/>
                    </a:srgbClr>
                  </a:outerShdw>
                </a:effectLst>
              </a:rPr>
              <a:t>Date: April 6</a:t>
            </a:r>
            <a:r>
              <a:rPr lang="en-US" sz="2400" baseline="30000" dirty="0" smtClean="0">
                <a:solidFill>
                  <a:srgbClr val="FFFF00"/>
                </a:solidFill>
                <a:effectLst>
                  <a:outerShdw blurRad="38100" dist="38100" dir="2700000" algn="tl">
                    <a:srgbClr val="000000">
                      <a:alpha val="43137"/>
                    </a:srgbClr>
                  </a:outerShdw>
                </a:effectLst>
              </a:rPr>
              <a:t>th</a:t>
            </a:r>
            <a:r>
              <a:rPr lang="en-US" sz="2400" dirty="0" smtClean="0">
                <a:solidFill>
                  <a:srgbClr val="FFFF00"/>
                </a:solidFill>
                <a:effectLst>
                  <a:outerShdw blurRad="38100" dist="38100" dir="2700000" algn="tl">
                    <a:srgbClr val="000000">
                      <a:alpha val="43137"/>
                    </a:srgbClr>
                  </a:outerShdw>
                </a:effectLst>
              </a:rPr>
              <a:t>, 2019                   One Hour Sessions can begin @ 2pm</a:t>
            </a:r>
            <a:r>
              <a:rPr lang="en-US" dirty="0" smtClean="0">
                <a:solidFill>
                  <a:schemeClr val="bg1"/>
                </a:solidFill>
                <a:effectLst>
                  <a:outerShdw blurRad="38100" dist="38100" dir="2700000" algn="tl">
                    <a:srgbClr val="000000">
                      <a:alpha val="43137"/>
                    </a:srgbClr>
                  </a:outerShdw>
                </a:effectLst>
              </a:rPr>
              <a:t> </a:t>
            </a:r>
            <a:endParaRPr lang="en-US" dirty="0">
              <a:solidFill>
                <a:schemeClr val="bg1"/>
              </a:solidFill>
              <a:effectLst>
                <a:outerShdw blurRad="38100" dist="38100" dir="2700000" algn="tl">
                  <a:srgbClr val="000000">
                    <a:alpha val="43137"/>
                  </a:srgbClr>
                </a:outerShdw>
              </a:effectLst>
            </a:endParaRPr>
          </a:p>
        </p:txBody>
      </p:sp>
      <p:sp>
        <p:nvSpPr>
          <p:cNvPr id="5" name="Rectangle 4"/>
          <p:cNvSpPr/>
          <p:nvPr/>
        </p:nvSpPr>
        <p:spPr>
          <a:xfrm rot="1304910">
            <a:off x="6861419" y="418117"/>
            <a:ext cx="2511072" cy="1323439"/>
          </a:xfrm>
          <a:prstGeom prst="rect">
            <a:avLst/>
          </a:prstGeom>
          <a:noFill/>
        </p:spPr>
        <p:txBody>
          <a:bodyPr wrap="none" lIns="91440" tIns="45720" rIns="91440" bIns="45720">
            <a:spAutoFit/>
          </a:bodyPr>
          <a:lstStyle/>
          <a:p>
            <a:pPr algn="ctr"/>
            <a:r>
              <a:rPr lang="en-US" sz="4000" b="1" cap="none" spc="0" dirty="0" smtClean="0">
                <a:ln w="19050" cmpd="sng">
                  <a:solidFill>
                    <a:srgbClr val="FFFF00"/>
                  </a:soli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The Easter </a:t>
            </a:r>
          </a:p>
          <a:p>
            <a:pPr algn="ctr"/>
            <a:r>
              <a:rPr lang="en-US" sz="4000" b="1" cap="none" spc="0" dirty="0" smtClean="0">
                <a:ln w="19050" cmpd="sng">
                  <a:solidFill>
                    <a:srgbClr val="FFFF00"/>
                  </a:soli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Edition!!</a:t>
            </a:r>
            <a:endParaRPr lang="en-US" sz="4000" b="1" cap="none" spc="0" dirty="0">
              <a:ln w="19050" cmpd="sng">
                <a:solidFill>
                  <a:srgbClr val="FFFF00"/>
                </a:soli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20327676">
            <a:off x="337023" y="170720"/>
            <a:ext cx="1354364" cy="21924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9130232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94" y="0"/>
            <a:ext cx="9144794" cy="51442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Box 3"/>
          <p:cNvSpPr txBox="1"/>
          <p:nvPr/>
        </p:nvSpPr>
        <p:spPr>
          <a:xfrm>
            <a:off x="1447403" y="4350328"/>
            <a:ext cx="6248400" cy="830997"/>
          </a:xfrm>
          <a:prstGeom prst="rect">
            <a:avLst/>
          </a:prstGeom>
          <a:noFill/>
        </p:spPr>
        <p:txBody>
          <a:bodyPr wrap="square" rtlCol="0">
            <a:spAutoFit/>
          </a:bodyPr>
          <a:lstStyle/>
          <a:p>
            <a:pPr algn="ctr"/>
            <a:r>
              <a:rPr lang="en-US" sz="2400" b="1" dirty="0" smtClean="0">
                <a:solidFill>
                  <a:schemeClr val="bg1"/>
                </a:solidFill>
                <a:effectLst>
                  <a:outerShdw blurRad="50800" dist="38100" algn="l" rotWithShape="0">
                    <a:prstClr val="black">
                      <a:alpha val="40000"/>
                    </a:prstClr>
                  </a:outerShdw>
                </a:effectLst>
              </a:rPr>
              <a:t>Date: Sunday April 14</a:t>
            </a:r>
            <a:r>
              <a:rPr lang="en-US" sz="2400" b="1" baseline="30000" dirty="0" smtClean="0">
                <a:solidFill>
                  <a:schemeClr val="bg1"/>
                </a:solidFill>
                <a:effectLst>
                  <a:outerShdw blurRad="50800" dist="38100" algn="l" rotWithShape="0">
                    <a:prstClr val="black">
                      <a:alpha val="40000"/>
                    </a:prstClr>
                  </a:outerShdw>
                </a:effectLst>
              </a:rPr>
              <a:t>th</a:t>
            </a:r>
            <a:r>
              <a:rPr lang="en-US" sz="2400" b="1" dirty="0" smtClean="0">
                <a:solidFill>
                  <a:schemeClr val="bg1"/>
                </a:solidFill>
                <a:effectLst>
                  <a:outerShdw blurRad="50800" dist="38100" algn="l" rotWithShape="0">
                    <a:prstClr val="black">
                      <a:alpha val="40000"/>
                    </a:prstClr>
                  </a:outerShdw>
                </a:effectLst>
              </a:rPr>
              <a:t>, 2019                       </a:t>
            </a:r>
          </a:p>
          <a:p>
            <a:r>
              <a:rPr lang="en-US" sz="2400" b="1" dirty="0" smtClean="0">
                <a:solidFill>
                  <a:schemeClr val="bg1"/>
                </a:solidFill>
                <a:effectLst>
                  <a:outerShdw blurRad="50800" dist="38100" algn="l" rotWithShape="0">
                    <a:prstClr val="black">
                      <a:alpha val="40000"/>
                    </a:prstClr>
                  </a:outerShdw>
                </a:effectLst>
              </a:rPr>
              <a:t>Morning Service &amp; Evening Service with Potluck</a:t>
            </a:r>
            <a:endParaRPr lang="en-US" sz="2400" b="1" dirty="0">
              <a:solidFill>
                <a:schemeClr val="bg1"/>
              </a:solidFill>
              <a:effectLst>
                <a:outerShdw blurRad="50800" dist="38100" algn="l" rotWithShape="0">
                  <a:prstClr val="black">
                    <a:alpha val="40000"/>
                  </a:prstClr>
                </a:outerShdw>
              </a:effectLst>
            </a:endParaRPr>
          </a:p>
        </p:txBody>
      </p:sp>
    </p:spTree>
    <p:extLst>
      <p:ext uri="{BB962C8B-B14F-4D97-AF65-F5344CB8AC3E}">
        <p14:creationId xmlns:p14="http://schemas.microsoft.com/office/powerpoint/2010/main" xmlns="" val="41597263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28800" y="-15586"/>
            <a:ext cx="5306172" cy="4476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2057400" y="4477205"/>
            <a:ext cx="5496851" cy="584775"/>
          </a:xfrm>
          <a:prstGeom prst="rect">
            <a:avLst/>
          </a:prstGeom>
          <a:noFill/>
        </p:spPr>
        <p:txBody>
          <a:bodyPr wrap="square" rtlCol="0">
            <a:spAutoFit/>
          </a:bodyPr>
          <a:lstStyle/>
          <a:p>
            <a:r>
              <a:rPr lang="en-US" sz="3200" b="1" dirty="0" smtClean="0"/>
              <a:t>Either A June or a July Event</a:t>
            </a:r>
            <a:endParaRPr lang="en-US" sz="3200" b="1" dirty="0"/>
          </a:p>
        </p:txBody>
      </p:sp>
    </p:spTree>
    <p:extLst>
      <p:ext uri="{BB962C8B-B14F-4D97-AF65-F5344CB8AC3E}">
        <p14:creationId xmlns:p14="http://schemas.microsoft.com/office/powerpoint/2010/main" xmlns="" val="12297324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55864" y="1200150"/>
            <a:ext cx="8835736" cy="3771900"/>
          </a:xfrm>
        </p:spPr>
        <p:txBody>
          <a:bodyPr>
            <a:normAutofit fontScale="77500" lnSpcReduction="20000"/>
          </a:bodyPr>
          <a:lstStyle/>
          <a:p>
            <a:pPr marL="0" indent="0">
              <a:buNone/>
            </a:pPr>
            <a:r>
              <a:rPr lang="en-CA" b="1" dirty="0"/>
              <a:t>Intentionally spurring on others to love and good deeds… what needs to happen for this to happen</a:t>
            </a:r>
            <a:r>
              <a:rPr lang="en-CA" b="1" dirty="0" smtClean="0"/>
              <a:t>?</a:t>
            </a:r>
          </a:p>
          <a:p>
            <a:pPr marL="0" indent="0">
              <a:buNone/>
            </a:pPr>
            <a:endParaRPr lang="en-CA" b="1" dirty="0" smtClean="0"/>
          </a:p>
          <a:p>
            <a:pPr marL="0" indent="0">
              <a:buNone/>
            </a:pPr>
            <a:r>
              <a:rPr lang="en-CA" b="1" dirty="0" smtClean="0"/>
              <a:t>A) </a:t>
            </a:r>
            <a:r>
              <a:rPr lang="en-CA" b="1" dirty="0"/>
              <a:t>Choose to attend faithfully</a:t>
            </a:r>
          </a:p>
          <a:p>
            <a:pPr marL="0" indent="0">
              <a:buNone/>
            </a:pPr>
            <a:r>
              <a:rPr lang="en-CA" b="1" dirty="0"/>
              <a:t>	</a:t>
            </a:r>
            <a:r>
              <a:rPr lang="en-CA" b="1" dirty="0" smtClean="0"/>
              <a:t>1)Attending </a:t>
            </a:r>
            <a:r>
              <a:rPr lang="en-CA" b="1" dirty="0"/>
              <a:t>Sunday Service</a:t>
            </a:r>
          </a:p>
          <a:p>
            <a:pPr marL="0" indent="0">
              <a:buNone/>
            </a:pPr>
            <a:r>
              <a:rPr lang="en-CA" b="1" dirty="0" smtClean="0"/>
              <a:t>	</a:t>
            </a:r>
            <a:r>
              <a:rPr lang="en-CA" b="1" dirty="0"/>
              <a:t>2) Partaking in Wee groups or Growth Essential </a:t>
            </a:r>
            <a:r>
              <a:rPr lang="en-CA" b="1" dirty="0" smtClean="0"/>
              <a:t>Classes</a:t>
            </a:r>
            <a:endParaRPr lang="en-CA" b="1" dirty="0"/>
          </a:p>
          <a:p>
            <a:pPr marL="0" indent="0">
              <a:buNone/>
            </a:pPr>
            <a:r>
              <a:rPr lang="en-CA" b="1" dirty="0" smtClean="0"/>
              <a:t>	</a:t>
            </a:r>
            <a:r>
              <a:rPr lang="en-CA" b="1" dirty="0"/>
              <a:t>3) Attending corporate events</a:t>
            </a:r>
          </a:p>
          <a:p>
            <a:pPr marL="0" indent="0">
              <a:buNone/>
            </a:pPr>
            <a:r>
              <a:rPr lang="en-CA" b="1" dirty="0" smtClean="0">
                <a:solidFill>
                  <a:srgbClr val="FF0000"/>
                </a:solidFill>
              </a:rPr>
              <a:t>B)   Approaching </a:t>
            </a:r>
            <a:r>
              <a:rPr lang="en-CA" b="1" dirty="0">
                <a:solidFill>
                  <a:srgbClr val="FF0000"/>
                </a:solidFill>
              </a:rPr>
              <a:t>God for wisdom on how to spur </a:t>
            </a:r>
            <a:r>
              <a:rPr lang="en-CA" b="1" dirty="0" smtClean="0">
                <a:solidFill>
                  <a:srgbClr val="FF0000"/>
                </a:solidFill>
              </a:rPr>
              <a:t>on </a:t>
            </a:r>
            <a:r>
              <a:rPr lang="en-CA" b="1" dirty="0">
                <a:solidFill>
                  <a:srgbClr val="FF0000"/>
                </a:solidFill>
              </a:rPr>
              <a:t>others</a:t>
            </a:r>
            <a:r>
              <a:rPr lang="en-CA" dirty="0"/>
              <a:t> </a:t>
            </a:r>
          </a:p>
          <a:p>
            <a:pPr marL="0" indent="0">
              <a:buNone/>
            </a:pPr>
            <a:r>
              <a:rPr lang="en-CA" b="1" dirty="0" smtClean="0"/>
              <a:t>C)   Being </a:t>
            </a:r>
            <a:r>
              <a:rPr lang="en-CA" b="1" dirty="0"/>
              <a:t>Intentional </a:t>
            </a:r>
            <a:r>
              <a:rPr lang="en-CA" b="1" dirty="0" smtClean="0"/>
              <a:t>when the opportunities arise</a:t>
            </a:r>
            <a:endParaRPr lang="en-CA" b="1" dirty="0"/>
          </a:p>
          <a:p>
            <a:pPr marL="0" indent="0">
              <a:buNone/>
            </a:pPr>
            <a:endParaRPr lang="en-CA" dirty="0" smtClean="0"/>
          </a:p>
        </p:txBody>
      </p:sp>
      <p:sp>
        <p:nvSpPr>
          <p:cNvPr id="5" name="Title 4"/>
          <p:cNvSpPr>
            <a:spLocks noGrp="1"/>
          </p:cNvSpPr>
          <p:nvPr>
            <p:ph type="title"/>
          </p:nvPr>
        </p:nvSpPr>
        <p:spPr/>
        <p:txBody>
          <a:bodyPr>
            <a:normAutofit/>
          </a:bodyPr>
          <a:lstStyle/>
          <a:p>
            <a:r>
              <a:rPr lang="en-US" sz="3600" b="1" dirty="0" smtClean="0"/>
              <a:t>Application</a:t>
            </a:r>
            <a:endParaRPr lang="en-US" sz="3600" b="1" dirty="0"/>
          </a:p>
        </p:txBody>
      </p:sp>
    </p:spTree>
    <p:extLst>
      <p:ext uri="{BB962C8B-B14F-4D97-AF65-F5344CB8AC3E}">
        <p14:creationId xmlns:p14="http://schemas.microsoft.com/office/powerpoint/2010/main" xmlns="" val="423572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0" indent="0">
              <a:buNone/>
            </a:pPr>
            <a:r>
              <a:rPr lang="en-US" b="1" dirty="0" smtClean="0"/>
              <a:t>3. Loving the Church Family vs. 24-25</a:t>
            </a:r>
          </a:p>
          <a:p>
            <a:pPr marL="0" indent="0">
              <a:buNone/>
            </a:pPr>
            <a:endParaRPr lang="en-US" sz="1800" dirty="0"/>
          </a:p>
          <a:p>
            <a:pPr marL="0" indent="0">
              <a:buNone/>
            </a:pPr>
            <a:r>
              <a:rPr lang="en-CA" b="1" dirty="0" smtClean="0"/>
              <a:t>Since </a:t>
            </a:r>
            <a:r>
              <a:rPr lang="en-CA" b="1" dirty="0"/>
              <a:t>God </a:t>
            </a:r>
            <a:r>
              <a:rPr lang="en-CA" b="1" dirty="0" smtClean="0"/>
              <a:t>calls </a:t>
            </a:r>
            <a:r>
              <a:rPr lang="en-CA" b="1" dirty="0"/>
              <a:t>us </a:t>
            </a:r>
            <a:r>
              <a:rPr lang="en-CA" b="1" dirty="0" smtClean="0"/>
              <a:t>to show </a:t>
            </a:r>
            <a:r>
              <a:rPr lang="en-CA" b="1" dirty="0"/>
              <a:t>love to one other, let us intentionally love in </a:t>
            </a:r>
            <a:r>
              <a:rPr lang="en-CA" b="1" dirty="0" smtClean="0"/>
              <a:t>ways that </a:t>
            </a:r>
            <a:r>
              <a:rPr lang="en-CA" b="1" dirty="0"/>
              <a:t>will spur the church as a whole to love </a:t>
            </a:r>
            <a:r>
              <a:rPr lang="en-CA" b="1" dirty="0" smtClean="0"/>
              <a:t>and </a:t>
            </a:r>
            <a:r>
              <a:rPr lang="en-CA" b="1" dirty="0"/>
              <a:t>good deeds.</a:t>
            </a:r>
            <a:endParaRPr lang="en-US" b="1" dirty="0"/>
          </a:p>
        </p:txBody>
      </p:sp>
    </p:spTree>
    <p:extLst>
      <p:ext uri="{BB962C8B-B14F-4D97-AF65-F5344CB8AC3E}">
        <p14:creationId xmlns:p14="http://schemas.microsoft.com/office/powerpoint/2010/main" xmlns="" val="13310722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52400" y="742950"/>
            <a:ext cx="8991600" cy="4114800"/>
          </a:xfrm>
        </p:spPr>
        <p:txBody>
          <a:bodyPr>
            <a:normAutofit fontScale="70000" lnSpcReduction="20000"/>
          </a:bodyPr>
          <a:lstStyle/>
          <a:p>
            <a:pPr marL="0" indent="0" fontAlgn="b">
              <a:spcBef>
                <a:spcPts val="0"/>
              </a:spcBef>
              <a:buNone/>
            </a:pPr>
            <a:r>
              <a:rPr lang="en-CA" sz="3900" b="1" dirty="0">
                <a:solidFill>
                  <a:srgbClr val="000000"/>
                </a:solidFill>
              </a:rPr>
              <a:t>This is my family of Jesus. It is composed of people just like me. It will be friendly if I am. It will do a great work if I work. It will be a house of prayer if I intentionally join others in prayer. It will make generous gifts to many causes if I am generous.   It will bring others into its fellowship if I bring them.  The gospel will be proclaimed if I proclaim it.  Discipleship will take place if I choose to disciple and be </a:t>
            </a:r>
            <a:r>
              <a:rPr lang="en-CA" sz="3900" b="1" dirty="0" err="1">
                <a:solidFill>
                  <a:srgbClr val="000000"/>
                </a:solidFill>
              </a:rPr>
              <a:t>discipled</a:t>
            </a:r>
            <a:r>
              <a:rPr lang="en-CA" sz="3900" b="1" dirty="0">
                <a:solidFill>
                  <a:srgbClr val="000000"/>
                </a:solidFill>
              </a:rPr>
              <a:t>.  Its seats will be filled if I fill them. It will be a church of loyalty and love, of faith and service, if I am loyal, love, believe and serve. With God’s help, I dedicate myself to </a:t>
            </a:r>
            <a:r>
              <a:rPr lang="en-CA" sz="3900" b="1" dirty="0" smtClean="0">
                <a:solidFill>
                  <a:srgbClr val="000000"/>
                </a:solidFill>
              </a:rPr>
              <a:t>joining my brothers and sisters in Christ to the </a:t>
            </a:r>
            <a:r>
              <a:rPr lang="en-CA" sz="3900" b="1" dirty="0">
                <a:solidFill>
                  <a:srgbClr val="000000"/>
                </a:solidFill>
              </a:rPr>
              <a:t>task of being all these things that our Lord Jesus wants this family to be.</a:t>
            </a:r>
            <a:r>
              <a:rPr lang="en-CA" dirty="0">
                <a:solidFill>
                  <a:srgbClr val="000000"/>
                </a:solidFill>
              </a:rPr>
              <a:t>  </a:t>
            </a:r>
            <a:endParaRPr lang="en-CA" dirty="0">
              <a:latin typeface="arial"/>
            </a:endParaRPr>
          </a:p>
          <a:p>
            <a:pPr marL="0" indent="0">
              <a:buNone/>
            </a:pPr>
            <a:endParaRPr lang="en-US" dirty="0"/>
          </a:p>
        </p:txBody>
      </p:sp>
      <p:sp>
        <p:nvSpPr>
          <p:cNvPr id="5" name="Title 4"/>
          <p:cNvSpPr>
            <a:spLocks noGrp="1"/>
          </p:cNvSpPr>
          <p:nvPr>
            <p:ph type="title"/>
          </p:nvPr>
        </p:nvSpPr>
        <p:spPr>
          <a:xfrm>
            <a:off x="457200" y="205979"/>
            <a:ext cx="8229600" cy="536971"/>
          </a:xfrm>
        </p:spPr>
        <p:txBody>
          <a:bodyPr>
            <a:normAutofit fontScale="90000"/>
          </a:bodyPr>
          <a:lstStyle/>
          <a:p>
            <a:r>
              <a:rPr lang="en-US" sz="3600" dirty="0" smtClean="0"/>
              <a:t>Renewing My Commitment</a:t>
            </a:r>
            <a:endParaRPr lang="en-US" sz="3600" dirty="0"/>
          </a:p>
        </p:txBody>
      </p:sp>
    </p:spTree>
    <p:extLst>
      <p:ext uri="{BB962C8B-B14F-4D97-AF65-F5344CB8AC3E}">
        <p14:creationId xmlns:p14="http://schemas.microsoft.com/office/powerpoint/2010/main" xmlns="" val="2913983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0" indent="0">
              <a:buNone/>
            </a:pPr>
            <a:r>
              <a:rPr lang="en-US" dirty="0" smtClean="0"/>
              <a:t>Main Idea:</a:t>
            </a:r>
          </a:p>
          <a:p>
            <a:pPr marL="0" indent="0">
              <a:buNone/>
            </a:pPr>
            <a:endParaRPr lang="en-US" sz="1200" dirty="0"/>
          </a:p>
          <a:p>
            <a:pPr marL="0" indent="0">
              <a:buNone/>
            </a:pPr>
            <a:r>
              <a:rPr lang="en-CA" dirty="0"/>
              <a:t>Because of what Jesus did on the cross, let </a:t>
            </a:r>
            <a:r>
              <a:rPr lang="en-CA" dirty="0" smtClean="0"/>
              <a:t>us </a:t>
            </a:r>
            <a:r>
              <a:rPr lang="en-CA" dirty="0"/>
              <a:t>stay committed to approaching God with confidence, holding on to the Hope God has given, and actively loving His church.</a:t>
            </a:r>
            <a:endParaRPr lang="en-US" dirty="0"/>
          </a:p>
        </p:txBody>
      </p:sp>
    </p:spTree>
    <p:extLst>
      <p:ext uri="{BB962C8B-B14F-4D97-AF65-F5344CB8AC3E}">
        <p14:creationId xmlns:p14="http://schemas.microsoft.com/office/powerpoint/2010/main" xmlns="" val="2913983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1"/>
            <a:ext cx="8229600" cy="4480322"/>
          </a:xfrm>
        </p:spPr>
        <p:txBody>
          <a:bodyPr/>
          <a:lstStyle/>
          <a:p>
            <a:pPr marL="0" indent="0">
              <a:buNone/>
            </a:pPr>
            <a:endParaRPr lang="en-US" dirty="0"/>
          </a:p>
        </p:txBody>
      </p:sp>
    </p:spTree>
    <p:extLst>
      <p:ext uri="{BB962C8B-B14F-4D97-AF65-F5344CB8AC3E}">
        <p14:creationId xmlns:p14="http://schemas.microsoft.com/office/powerpoint/2010/main" xmlns="" val="38891558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xmlns="" val="29465790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Hebrews 4:14-16</a:t>
            </a:r>
            <a:endParaRPr lang="en-US" sz="3600" b="1" dirty="0"/>
          </a:p>
        </p:txBody>
      </p:sp>
      <p:sp>
        <p:nvSpPr>
          <p:cNvPr id="3" name="Content Placeholder 2"/>
          <p:cNvSpPr>
            <a:spLocks noGrp="1"/>
          </p:cNvSpPr>
          <p:nvPr>
            <p:ph idx="1"/>
          </p:nvPr>
        </p:nvSpPr>
        <p:spPr>
          <a:xfrm>
            <a:off x="457200" y="1047750"/>
            <a:ext cx="8229600" cy="3394472"/>
          </a:xfrm>
        </p:spPr>
        <p:txBody>
          <a:bodyPr>
            <a:noAutofit/>
          </a:bodyPr>
          <a:lstStyle/>
          <a:p>
            <a:pPr marL="0" indent="0">
              <a:buNone/>
            </a:pPr>
            <a:r>
              <a:rPr lang="en-CA" sz="2800" b="1" dirty="0" smtClean="0"/>
              <a:t>14 Therefore, since we have a great high priest who has ascended into heaven,[a] Jesus the Son of God, let us hold firmly to the faith we profess. 15 For we do not have a high priest who is unable to empathize with our weaknesses, but we have one who has been tempted in every way, just as we are—yet he did not sin. 16 </a:t>
            </a:r>
            <a:r>
              <a:rPr lang="en-CA" sz="2800" b="1" dirty="0" smtClean="0">
                <a:solidFill>
                  <a:srgbClr val="FF0000"/>
                </a:solidFill>
              </a:rPr>
              <a:t>Let us then approach God’s throne of grace with confidence</a:t>
            </a:r>
            <a:r>
              <a:rPr lang="en-CA" sz="2800" b="1" dirty="0" smtClean="0"/>
              <a:t>, so that we may receive mercy and find grace to help us in our time of need.</a:t>
            </a:r>
            <a:endParaRPr lang="en-US" sz="2800" b="1" dirty="0"/>
          </a:p>
        </p:txBody>
      </p:sp>
    </p:spTree>
    <p:extLst>
      <p:ext uri="{BB962C8B-B14F-4D97-AF65-F5344CB8AC3E}">
        <p14:creationId xmlns:p14="http://schemas.microsoft.com/office/powerpoint/2010/main" xmlns="" val="34462499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Hebrews 10:19-22</a:t>
            </a:r>
            <a:endParaRPr lang="en-US" sz="3600" b="1" dirty="0"/>
          </a:p>
        </p:txBody>
      </p:sp>
      <p:sp>
        <p:nvSpPr>
          <p:cNvPr id="3" name="Content Placeholder 2"/>
          <p:cNvSpPr>
            <a:spLocks noGrp="1"/>
          </p:cNvSpPr>
          <p:nvPr>
            <p:ph idx="1"/>
          </p:nvPr>
        </p:nvSpPr>
        <p:spPr>
          <a:xfrm>
            <a:off x="457200" y="1047750"/>
            <a:ext cx="8229600" cy="3394472"/>
          </a:xfrm>
        </p:spPr>
        <p:txBody>
          <a:bodyPr>
            <a:noAutofit/>
          </a:bodyPr>
          <a:lstStyle/>
          <a:p>
            <a:pPr marL="0" indent="0">
              <a:buNone/>
            </a:pPr>
            <a:r>
              <a:rPr lang="en-CA" sz="2800" b="1" dirty="0" smtClean="0"/>
              <a:t>19 Therefore, brothers and sisters, since </a:t>
            </a:r>
            <a:r>
              <a:rPr lang="en-CA" sz="2800" b="1" dirty="0" smtClean="0">
                <a:solidFill>
                  <a:srgbClr val="FF0000"/>
                </a:solidFill>
              </a:rPr>
              <a:t>we have confidence</a:t>
            </a:r>
            <a:r>
              <a:rPr lang="en-CA" sz="2800" b="1" dirty="0" smtClean="0"/>
              <a:t> to enter the Most Holy Place by the blood of Jesus, 20 by a new and living way opened for us through the curtain, that is, his body, 21 and since we have a great priest over the house of God, 22 </a:t>
            </a:r>
            <a:r>
              <a:rPr lang="en-CA" sz="2800" b="1" dirty="0" smtClean="0">
                <a:solidFill>
                  <a:srgbClr val="FF0000"/>
                </a:solidFill>
              </a:rPr>
              <a:t>let us draw near to God with a sincere heart and with the full assurance that faith brings</a:t>
            </a:r>
            <a:r>
              <a:rPr lang="en-CA" sz="2800" b="1" dirty="0" smtClean="0"/>
              <a:t>, having our hearts sprinkled to cleanse us from a guilty conscience and having our bodies washed with pure water.</a:t>
            </a:r>
            <a:endParaRPr lang="en-US" sz="2800" b="1" dirty="0"/>
          </a:p>
        </p:txBody>
      </p:sp>
    </p:spTree>
    <p:extLst>
      <p:ext uri="{BB962C8B-B14F-4D97-AF65-F5344CB8AC3E}">
        <p14:creationId xmlns:p14="http://schemas.microsoft.com/office/powerpoint/2010/main" xmlns="" val="30757833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6927" y="0"/>
            <a:ext cx="9220558" cy="5143500"/>
          </a:xfrm>
        </p:spPr>
      </p:pic>
      <p:sp>
        <p:nvSpPr>
          <p:cNvPr id="5" name="TextBox 4"/>
          <p:cNvSpPr txBox="1"/>
          <p:nvPr/>
        </p:nvSpPr>
        <p:spPr>
          <a:xfrm>
            <a:off x="3491345" y="1485900"/>
            <a:ext cx="2667000" cy="523220"/>
          </a:xfrm>
          <a:prstGeom prst="rect">
            <a:avLst/>
          </a:prstGeom>
          <a:solidFill>
            <a:schemeClr val="accent1"/>
          </a:solidFill>
        </p:spPr>
        <p:txBody>
          <a:bodyPr wrap="square" rtlCol="0">
            <a:spAutoFit/>
          </a:bodyPr>
          <a:lstStyle/>
          <a:p>
            <a:pPr algn="ctr"/>
            <a:r>
              <a:rPr lang="en-US" sz="2800" b="1" dirty="0" smtClean="0">
                <a:solidFill>
                  <a:prstClr val="black"/>
                </a:solidFill>
              </a:rPr>
              <a:t>Salvation</a:t>
            </a:r>
            <a:endParaRPr lang="en-US" b="1" dirty="0">
              <a:solidFill>
                <a:prstClr val="black"/>
              </a:solidFill>
            </a:endParaRPr>
          </a:p>
        </p:txBody>
      </p:sp>
      <p:sp>
        <p:nvSpPr>
          <p:cNvPr id="3" name="TextBox 2"/>
          <p:cNvSpPr txBox="1"/>
          <p:nvPr/>
        </p:nvSpPr>
        <p:spPr>
          <a:xfrm>
            <a:off x="183573" y="3333750"/>
            <a:ext cx="2362200" cy="1569660"/>
          </a:xfrm>
          <a:prstGeom prst="rect">
            <a:avLst/>
          </a:prstGeom>
          <a:solidFill>
            <a:schemeClr val="accent1"/>
          </a:solidFill>
        </p:spPr>
        <p:txBody>
          <a:bodyPr wrap="square" rtlCol="0">
            <a:spAutoFit/>
          </a:bodyPr>
          <a:lstStyle/>
          <a:p>
            <a:pPr algn="ctr"/>
            <a:r>
              <a:rPr lang="en-US" sz="3200" b="1" dirty="0" smtClean="0">
                <a:solidFill>
                  <a:prstClr val="black"/>
                </a:solidFill>
              </a:rPr>
              <a:t>Confidently Approaching God</a:t>
            </a:r>
          </a:p>
        </p:txBody>
      </p:sp>
    </p:spTree>
    <p:extLst>
      <p:ext uri="{BB962C8B-B14F-4D97-AF65-F5344CB8AC3E}">
        <p14:creationId xmlns:p14="http://schemas.microsoft.com/office/powerpoint/2010/main" xmlns="" val="11999504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pPr marL="514350" indent="-514350">
              <a:buAutoNum type="arabicPeriod"/>
            </a:pPr>
            <a:r>
              <a:rPr lang="en-US" b="1" dirty="0" smtClean="0"/>
              <a:t>Confidently Approaching God vs. 19-22</a:t>
            </a:r>
          </a:p>
          <a:p>
            <a:pPr marL="0" indent="0">
              <a:buNone/>
            </a:pPr>
            <a:endParaRPr lang="en-US" dirty="0"/>
          </a:p>
          <a:p>
            <a:pPr marL="0" indent="0">
              <a:buNone/>
            </a:pPr>
            <a:r>
              <a:rPr lang="en-CA" b="1" dirty="0"/>
              <a:t>Through </a:t>
            </a:r>
            <a:r>
              <a:rPr lang="en-CA" b="1" dirty="0" smtClean="0"/>
              <a:t>Jesus’ death, disciples of Jesus </a:t>
            </a:r>
            <a:r>
              <a:rPr lang="en-CA" b="1" dirty="0"/>
              <a:t>have </a:t>
            </a:r>
            <a:r>
              <a:rPr lang="en-CA" b="1" dirty="0" smtClean="0"/>
              <a:t>gained unlimited </a:t>
            </a:r>
            <a:r>
              <a:rPr lang="en-CA" b="1" dirty="0"/>
              <a:t>access to God and therefore each </a:t>
            </a:r>
            <a:r>
              <a:rPr lang="en-CA" b="1" dirty="0" smtClean="0"/>
              <a:t>disciple must </a:t>
            </a:r>
            <a:r>
              <a:rPr lang="en-CA" b="1" dirty="0"/>
              <a:t>confidently seek God in all things through </a:t>
            </a:r>
            <a:r>
              <a:rPr lang="en-CA" b="1" dirty="0" smtClean="0"/>
              <a:t>the Word </a:t>
            </a:r>
            <a:r>
              <a:rPr lang="en-CA" b="1" dirty="0"/>
              <a:t>and prayer. </a:t>
            </a:r>
            <a:endParaRPr lang="en-US" b="1" dirty="0"/>
          </a:p>
        </p:txBody>
      </p:sp>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xmlns="" val="17172744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2800" b="1" dirty="0" smtClean="0"/>
              <a:t>What are the signs that would reveal a Christian not approaching God with confidence?</a:t>
            </a:r>
            <a:endParaRPr lang="en-US" sz="2800" b="1" dirty="0"/>
          </a:p>
        </p:txBody>
      </p:sp>
      <p:sp>
        <p:nvSpPr>
          <p:cNvPr id="3" name="Content Placeholder 2"/>
          <p:cNvSpPr>
            <a:spLocks noGrp="1"/>
          </p:cNvSpPr>
          <p:nvPr>
            <p:ph idx="1"/>
          </p:nvPr>
        </p:nvSpPr>
        <p:spPr>
          <a:xfrm>
            <a:off x="1371600" y="1200151"/>
            <a:ext cx="7315200" cy="3394472"/>
          </a:xfrm>
        </p:spPr>
        <p:txBody>
          <a:bodyPr/>
          <a:lstStyle/>
          <a:p>
            <a:pPr>
              <a:buFontTx/>
              <a:buChar char="-"/>
            </a:pPr>
            <a:endParaRPr lang="en-US" dirty="0" smtClean="0"/>
          </a:p>
          <a:p>
            <a:pPr>
              <a:buFontTx/>
              <a:buChar char="-"/>
            </a:pPr>
            <a:endParaRPr lang="en-US" dirty="0"/>
          </a:p>
          <a:p>
            <a:pPr>
              <a:buFontTx/>
              <a:buChar char="-"/>
            </a:pPr>
            <a:r>
              <a:rPr lang="en-US" b="1" dirty="0" smtClean="0"/>
              <a:t>Prayerlessness</a:t>
            </a:r>
          </a:p>
          <a:p>
            <a:pPr>
              <a:buFontTx/>
              <a:buChar char="-"/>
            </a:pPr>
            <a:r>
              <a:rPr lang="en-CA" b="1" dirty="0" smtClean="0"/>
              <a:t>Not Spending time in God’s Word</a:t>
            </a:r>
          </a:p>
          <a:p>
            <a:pPr>
              <a:buFontTx/>
              <a:buChar char="-"/>
            </a:pPr>
            <a:endParaRPr lang="en-US" dirty="0"/>
          </a:p>
        </p:txBody>
      </p:sp>
    </p:spTree>
    <p:extLst>
      <p:ext uri="{BB962C8B-B14F-4D97-AF65-F5344CB8AC3E}">
        <p14:creationId xmlns:p14="http://schemas.microsoft.com/office/powerpoint/2010/main" xmlns="" val="344624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a:xfrm>
            <a:off x="457200" y="209550"/>
            <a:ext cx="8229600" cy="1600200"/>
          </a:xfrm>
        </p:spPr>
        <p:txBody>
          <a:bodyPr/>
          <a:lstStyle/>
          <a:p>
            <a:pPr eaLnBrk="1" hangingPunct="1">
              <a:buFontTx/>
              <a:buNone/>
            </a:pPr>
            <a:r>
              <a:rPr lang="en-CA" altLang="en-US" dirty="0" smtClean="0"/>
              <a:t>   </a:t>
            </a:r>
            <a:r>
              <a:rPr lang="en-US" altLang="en-US" dirty="0" smtClean="0"/>
              <a:t>Christians agree prayer is important, but why is there this struggle with saturating their life in prayer?</a:t>
            </a:r>
          </a:p>
        </p:txBody>
      </p:sp>
      <p:sp>
        <p:nvSpPr>
          <p:cNvPr id="5123" name="Text Box 3"/>
          <p:cNvSpPr txBox="1">
            <a:spLocks noChangeArrowheads="1"/>
          </p:cNvSpPr>
          <p:nvPr/>
        </p:nvSpPr>
        <p:spPr bwMode="auto">
          <a:xfrm>
            <a:off x="755650" y="1809750"/>
            <a:ext cx="7791450" cy="2923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CA" altLang="en-US" sz="3200" dirty="0">
                <a:solidFill>
                  <a:srgbClr val="FF0000"/>
                </a:solidFill>
              </a:rPr>
              <a:t>Reality....</a:t>
            </a:r>
          </a:p>
          <a:p>
            <a:pPr eaLnBrk="1" fontAlgn="base" hangingPunct="1">
              <a:spcBef>
                <a:spcPct val="0"/>
              </a:spcBef>
              <a:spcAft>
                <a:spcPct val="0"/>
              </a:spcAft>
            </a:pPr>
            <a:endParaRPr lang="en-CA" altLang="en-US" dirty="0">
              <a:solidFill>
                <a:srgbClr val="002060"/>
              </a:solidFill>
            </a:endParaRPr>
          </a:p>
          <a:p>
            <a:pPr eaLnBrk="1" fontAlgn="base" hangingPunct="1">
              <a:spcBef>
                <a:spcPct val="0"/>
              </a:spcBef>
              <a:spcAft>
                <a:spcPct val="0"/>
              </a:spcAft>
            </a:pPr>
            <a:r>
              <a:rPr lang="en-CA" altLang="en-US" sz="2400" b="1" dirty="0">
                <a:solidFill>
                  <a:srgbClr val="002060"/>
                </a:solidFill>
              </a:rPr>
              <a:t>P</a:t>
            </a:r>
            <a:r>
              <a:rPr lang="en-US" altLang="en-US" sz="2400" b="1" dirty="0" err="1">
                <a:solidFill>
                  <a:srgbClr val="002060"/>
                </a:solidFill>
              </a:rPr>
              <a:t>rayer</a:t>
            </a:r>
            <a:r>
              <a:rPr lang="en-US" altLang="en-US" sz="2400" b="1" dirty="0">
                <a:solidFill>
                  <a:srgbClr val="002060"/>
                </a:solidFill>
              </a:rPr>
              <a:t> is an unnatural activity.  </a:t>
            </a:r>
          </a:p>
          <a:p>
            <a:pPr eaLnBrk="1" fontAlgn="base" hangingPunct="1">
              <a:spcBef>
                <a:spcPct val="0"/>
              </a:spcBef>
              <a:spcAft>
                <a:spcPct val="0"/>
              </a:spcAft>
            </a:pPr>
            <a:endParaRPr lang="en-US" altLang="en-US" sz="3200" b="1" dirty="0">
              <a:solidFill>
                <a:srgbClr val="002060"/>
              </a:solidFill>
            </a:endParaRPr>
          </a:p>
          <a:p>
            <a:pPr eaLnBrk="1" fontAlgn="base" hangingPunct="1">
              <a:spcBef>
                <a:spcPct val="0"/>
              </a:spcBef>
              <a:spcAft>
                <a:spcPct val="0"/>
              </a:spcAft>
            </a:pPr>
            <a:r>
              <a:rPr lang="en-US" altLang="en-US" sz="2400" b="1" dirty="0">
                <a:solidFill>
                  <a:srgbClr val="002060"/>
                </a:solidFill>
              </a:rPr>
              <a:t>Ever since sin entered the world, every person has the inner struggle with naturally focusing on self-sufficiency and self- reliance.</a:t>
            </a:r>
          </a:p>
        </p:txBody>
      </p:sp>
    </p:spTree>
    <p:extLst>
      <p:ext uri="{BB962C8B-B14F-4D97-AF65-F5344CB8AC3E}">
        <p14:creationId xmlns:p14="http://schemas.microsoft.com/office/powerpoint/2010/main" xmlns="" val="2764144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checkerboard(across)">
                                      <p:cBhvr>
                                        <p:cTn id="7" dur="500"/>
                                        <p:tgtEl>
                                          <p:spTgt spid="512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5123">
                                            <p:txEl>
                                              <p:pRg st="2" end="2"/>
                                            </p:txEl>
                                          </p:spTgt>
                                        </p:tgtEl>
                                        <p:attrNameLst>
                                          <p:attrName>style.visibility</p:attrName>
                                        </p:attrNameLst>
                                      </p:cBhvr>
                                      <p:to>
                                        <p:strVal val="visible"/>
                                      </p:to>
                                    </p:set>
                                    <p:animEffect transition="in" filter="checkerboard(across)">
                                      <p:cBhvr>
                                        <p:cTn id="10" dur="500"/>
                                        <p:tgtEl>
                                          <p:spTgt spid="5123">
                                            <p:txEl>
                                              <p:pRg st="2" end="2"/>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5123">
                                            <p:txEl>
                                              <p:pRg st="4" end="4"/>
                                            </p:txEl>
                                          </p:spTgt>
                                        </p:tgtEl>
                                        <p:attrNameLst>
                                          <p:attrName>style.visibility</p:attrName>
                                        </p:attrNameLst>
                                      </p:cBhvr>
                                      <p:to>
                                        <p:strVal val="visible"/>
                                      </p:to>
                                    </p:set>
                                    <p:animEffect transition="in" filter="checkerboard(across)">
                                      <p:cBhvr>
                                        <p:cTn id="13" dur="500"/>
                                        <p:tgtEl>
                                          <p:spTgt spid="51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Default Design">
  <a:themeElements>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Design">
  <a:themeElements>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1041</TotalTime>
  <Words>881</Words>
  <Application>Microsoft Office PowerPoint</Application>
  <PresentationFormat>On-screen Show (16:9)</PresentationFormat>
  <Paragraphs>121</Paragraphs>
  <Slides>39</Slides>
  <Notes>1</Notes>
  <HiddenSlides>0</HiddenSlides>
  <MMClips>0</MMClips>
  <ScaleCrop>false</ScaleCrop>
  <HeadingPairs>
    <vt:vector size="4" baseType="variant">
      <vt:variant>
        <vt:lpstr>Theme</vt:lpstr>
      </vt:variant>
      <vt:variant>
        <vt:i4>18</vt:i4>
      </vt:variant>
      <vt:variant>
        <vt:lpstr>Slide Titles</vt:lpstr>
      </vt:variant>
      <vt:variant>
        <vt:i4>39</vt:i4>
      </vt:variant>
    </vt:vector>
  </HeadingPairs>
  <TitlesOfParts>
    <vt:vector size="57" baseType="lpstr">
      <vt:lpstr>Office Theme</vt:lpstr>
      <vt:lpstr>1_Office Theme</vt:lpstr>
      <vt:lpstr>2_Office Theme</vt:lpstr>
      <vt:lpstr>3_Office Theme</vt:lpstr>
      <vt:lpstr>4_Office Theme</vt:lpstr>
      <vt:lpstr>5_Office Theme</vt:lpstr>
      <vt:lpstr>Default Design</vt:lpstr>
      <vt:lpstr>1_Default Design</vt:lpstr>
      <vt:lpstr>2_Default Design</vt:lpstr>
      <vt:lpstr>7_Office Theme</vt:lpstr>
      <vt:lpstr>8_Office Theme</vt:lpstr>
      <vt:lpstr>9_Office Theme</vt:lpstr>
      <vt:lpstr>10_Office Theme</vt:lpstr>
      <vt:lpstr>11_Office Theme</vt:lpstr>
      <vt:lpstr>13_Office Theme</vt:lpstr>
      <vt:lpstr>6_Office Theme</vt:lpstr>
      <vt:lpstr>12_Office Theme</vt:lpstr>
      <vt:lpstr>14_Office Theme</vt:lpstr>
      <vt:lpstr>Slide 1</vt:lpstr>
      <vt:lpstr>Slide 2</vt:lpstr>
      <vt:lpstr>Hebrews 10:19-22</vt:lpstr>
      <vt:lpstr>Hebrews 4:14-16</vt:lpstr>
      <vt:lpstr>Hebrews 10:19-22</vt:lpstr>
      <vt:lpstr>Slide 6</vt:lpstr>
      <vt:lpstr>Slide 7</vt:lpstr>
      <vt:lpstr>What are the signs that would reveal a Christian not approaching God with confidence?</vt:lpstr>
      <vt:lpstr>Slide 9</vt:lpstr>
      <vt:lpstr>Slide 10</vt:lpstr>
      <vt:lpstr>Side Effects to Prayerlessness</vt:lpstr>
      <vt:lpstr>A Church that Lacks Praying Together Side Effects….</vt:lpstr>
      <vt:lpstr>Slide 13</vt:lpstr>
      <vt:lpstr>Slide 14</vt:lpstr>
      <vt:lpstr>Hebrews 10:23</vt:lpstr>
      <vt:lpstr>Slide 16</vt:lpstr>
      <vt:lpstr>Slide 17</vt:lpstr>
      <vt:lpstr>Slide 18</vt:lpstr>
      <vt:lpstr>Slide 19</vt:lpstr>
      <vt:lpstr>Slide 20</vt:lpstr>
      <vt:lpstr>Slide 21</vt:lpstr>
      <vt:lpstr>Hebrews 10:24-25</vt:lpstr>
      <vt:lpstr>Hebrews 10:24-25</vt:lpstr>
      <vt:lpstr>Hebrews 10:24-25</vt:lpstr>
      <vt:lpstr>Slide 25</vt:lpstr>
      <vt:lpstr>Slide 26</vt:lpstr>
      <vt:lpstr>Application</vt:lpstr>
      <vt:lpstr>Slide 28</vt:lpstr>
      <vt:lpstr>Slide 29</vt:lpstr>
      <vt:lpstr>Slide 30</vt:lpstr>
      <vt:lpstr>Slide 31</vt:lpstr>
      <vt:lpstr>Slide 32</vt:lpstr>
      <vt:lpstr>Slide 33</vt:lpstr>
      <vt:lpstr>Application</vt:lpstr>
      <vt:lpstr>Slide 35</vt:lpstr>
      <vt:lpstr>Renewing My Commitment</vt:lpstr>
      <vt:lpstr>Slide 37</vt:lpstr>
      <vt:lpstr>Slide 38</vt:lpstr>
      <vt:lpstr>Slide 39</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Youth Room</dc:creator>
  <cp:lastModifiedBy>Windows User</cp:lastModifiedBy>
  <cp:revision>51</cp:revision>
  <dcterms:created xsi:type="dcterms:W3CDTF">2019-01-31T16:40:26Z</dcterms:created>
  <dcterms:modified xsi:type="dcterms:W3CDTF">2019-02-07T15:48:36Z</dcterms:modified>
</cp:coreProperties>
</file>