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89" r:id="rId12"/>
    <p:sldId id="290" r:id="rId13"/>
    <p:sldId id="267" r:id="rId14"/>
    <p:sldId id="268" r:id="rId15"/>
    <p:sldId id="269" r:id="rId16"/>
    <p:sldId id="266" r:id="rId17"/>
    <p:sldId id="271" r:id="rId18"/>
    <p:sldId id="270" r:id="rId19"/>
    <p:sldId id="275" r:id="rId20"/>
    <p:sldId id="265" r:id="rId21"/>
    <p:sldId id="277" r:id="rId22"/>
    <p:sldId id="291" r:id="rId23"/>
    <p:sldId id="288" r:id="rId24"/>
    <p:sldId id="278" r:id="rId25"/>
    <p:sldId id="281" r:id="rId26"/>
    <p:sldId id="282" r:id="rId27"/>
    <p:sldId id="283" r:id="rId28"/>
    <p:sldId id="284" r:id="rId29"/>
    <p:sldId id="285" r:id="rId30"/>
    <p:sldId id="287" r:id="rId31"/>
    <p:sldId id="286"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75E"/>
    <a:srgbClr val="F0B134"/>
    <a:srgbClr val="1025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20" y="-106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36005F-C85C-467E-8515-A5EC45ABA27B}" type="datetimeFigureOut">
              <a:rPr lang="en-CA" smtClean="0"/>
              <a:pPr/>
              <a:t>2019-02-12</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3D89C-C8E1-4E47-8EDB-C64DA900B16E}" type="slidenum">
              <a:rPr lang="en-CA" smtClean="0"/>
              <a:pPr/>
              <a:t>‹#›</a:t>
            </a:fld>
            <a:endParaRPr lang="en-CA"/>
          </a:p>
        </p:txBody>
      </p:sp>
    </p:spTree>
    <p:extLst>
      <p:ext uri="{BB962C8B-B14F-4D97-AF65-F5344CB8AC3E}">
        <p14:creationId xmlns:p14="http://schemas.microsoft.com/office/powerpoint/2010/main" xmlns="" val="746260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A53D89C-C8E1-4E47-8EDB-C64DA900B16E}" type="slidenum">
              <a:rPr lang="en-CA" smtClean="0"/>
              <a:pPr/>
              <a:t>29</a:t>
            </a:fld>
            <a:endParaRPr lang="en-CA"/>
          </a:p>
        </p:txBody>
      </p:sp>
    </p:spTree>
    <p:extLst>
      <p:ext uri="{BB962C8B-B14F-4D97-AF65-F5344CB8AC3E}">
        <p14:creationId xmlns:p14="http://schemas.microsoft.com/office/powerpoint/2010/main" xmlns="" val="335542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26994610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1621693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4043104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CA"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CA"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B903330-0932-4F99-82DC-A5F9A590DB49}"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193275353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CA"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0361383-552C-4CC9-B107-82B753D48B4C}"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205079223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CA"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CA"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FCF72A8-0507-4E8E-AEA5-1995AC055F07}"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183213871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CA"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CA"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65AE918-AC1A-44AA-9C81-B5DDA8EC8AC5}"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283369813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CA"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CA"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E03088A-00C0-4EF7-AF6E-B927709634BE}"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413537061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CA"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CA"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1DFCB39-3630-433C-B5B4-2215FAC8951C}"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133118125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CA"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CA"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65321C18-B3BB-4F92-B9E6-D93B6FB85D2C}"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86603230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CA"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0452C31-6163-49D6-A206-C233654A09FA}"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52130766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5709684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CA"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630E176-8FDC-43CF-B167-E99B25FBF9C4}"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174267957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CA"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9C815EE-5532-4F57-959B-D245A0AE4B50}"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427687660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CA"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ED568F2-E5F3-4613-840C-4658218341E3}" type="slidenum">
              <a:rPr lang="en-CA" altLang="en-US">
                <a:solidFill>
                  <a:srgbClr val="000000"/>
                </a:solidFill>
              </a:rPr>
              <a:pPr/>
              <a:t>‹#›</a:t>
            </a:fld>
            <a:endParaRPr lang="en-CA" altLang="en-US">
              <a:solidFill>
                <a:srgbClr val="000000"/>
              </a:solidFill>
            </a:endParaRPr>
          </a:p>
        </p:txBody>
      </p:sp>
    </p:spTree>
    <p:extLst>
      <p:ext uri="{BB962C8B-B14F-4D97-AF65-F5344CB8AC3E}">
        <p14:creationId xmlns:p14="http://schemas.microsoft.com/office/powerpoint/2010/main" xmlns="" val="387936311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0191334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6971560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0474028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25675560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801448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27167079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AF5D1-5717-4179-A85D-9F89650585CC}" type="datetimeFigureOut">
              <a:rPr lang="en-CA" smtClean="0"/>
              <a:pPr/>
              <a:t>2019-02-12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24178261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5FAF5D1-5717-4179-A85D-9F89650585CC}" type="datetimeFigureOut">
              <a:rPr lang="en-CA" smtClean="0"/>
              <a:pPr/>
              <a:t>2019-02-12</a:t>
            </a:fld>
            <a:endParaRPr lang="en-CA"/>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C6ACA0C-7AE2-48CF-87FD-DCC52AAB44D7}" type="slidenum">
              <a:rPr lang="en-CA" smtClean="0"/>
              <a:pPr/>
              <a:t>‹#›</a:t>
            </a:fld>
            <a:endParaRPr lang="en-CA"/>
          </a:p>
        </p:txBody>
      </p:sp>
    </p:spTree>
    <p:extLst>
      <p:ext uri="{BB962C8B-B14F-4D97-AF65-F5344CB8AC3E}">
        <p14:creationId xmlns:p14="http://schemas.microsoft.com/office/powerpoint/2010/main" xmlns="" val="3350271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effectLst/>
                <a:latin typeface="+mn-lt"/>
              </a:defRPr>
            </a:lvl1pPr>
          </a:lstStyle>
          <a:p>
            <a:pPr fontAlgn="base">
              <a:spcBef>
                <a:spcPct val="0"/>
              </a:spcBef>
              <a:spcAft>
                <a:spcPct val="0"/>
              </a:spcAft>
            </a:pPr>
            <a:endParaRPr lang="en-CA" altLang="en-US">
              <a:solidFill>
                <a:srgbClr val="000000"/>
              </a:solidFill>
            </a:endParaRP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effectLst/>
                <a:latin typeface="+mn-lt"/>
              </a:defRPr>
            </a:lvl1pPr>
          </a:lstStyle>
          <a:p>
            <a:pPr fontAlgn="base">
              <a:spcBef>
                <a:spcPct val="0"/>
              </a:spcBef>
              <a:spcAft>
                <a:spcPct val="0"/>
              </a:spcAft>
            </a:pPr>
            <a:endParaRPr lang="en-CA" altLang="en-US">
              <a:solidFill>
                <a:srgbClr val="000000"/>
              </a:solidFill>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effectLst/>
                <a:latin typeface="+mn-lt"/>
              </a:defRPr>
            </a:lvl1pPr>
          </a:lstStyle>
          <a:p>
            <a:pPr fontAlgn="base">
              <a:spcBef>
                <a:spcPct val="0"/>
              </a:spcBef>
              <a:spcAft>
                <a:spcPct val="0"/>
              </a:spcAft>
            </a:pPr>
            <a:fld id="{51A5E363-8107-4E82-BB93-8930172E0274}" type="slidenum">
              <a:rPr lang="en-CA" altLang="en-US">
                <a:solidFill>
                  <a:srgbClr val="000000"/>
                </a:solidFill>
              </a:rPr>
              <a:pPr fontAlgn="base">
                <a:spcBef>
                  <a:spcPct val="0"/>
                </a:spcBef>
                <a:spcAft>
                  <a:spcPct val="0"/>
                </a:spcAft>
              </a:pPr>
              <a:t>‹#›</a:t>
            </a:fld>
            <a:endParaRPr lang="en-CA" altLang="en-US">
              <a:solidFill>
                <a:srgbClr val="000000"/>
              </a:solidFill>
            </a:endParaRPr>
          </a:p>
        </p:txBody>
      </p:sp>
    </p:spTree>
    <p:extLst>
      <p:ext uri="{BB962C8B-B14F-4D97-AF65-F5344CB8AC3E}">
        <p14:creationId xmlns:p14="http://schemas.microsoft.com/office/powerpoint/2010/main" xmlns="" val="3926387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374306"/>
            <a:ext cx="8597496" cy="435768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924489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1.  Transfer Allegiance to Jesus (25-27)</a:t>
            </a:r>
          </a:p>
        </p:txBody>
      </p:sp>
      <p:sp>
        <p:nvSpPr>
          <p:cNvPr id="5" name="TextBox 4"/>
          <p:cNvSpPr txBox="1"/>
          <p:nvPr/>
        </p:nvSpPr>
        <p:spPr>
          <a:xfrm>
            <a:off x="247598" y="771550"/>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Those who transferred their primary allegiance to family (the societal norm of Jesus’ day) and self (a human thing) to Jesus and his mission could become Jesus’ disciples. </a:t>
            </a:r>
            <a:endParaRPr lang="en-CA" sz="2600" b="1" dirty="0">
              <a:solidFill>
                <a:schemeClr val="bg1"/>
              </a:solidFill>
              <a:effectLst>
                <a:outerShdw blurRad="38100" dist="38100" dir="2700000" algn="tl">
                  <a:srgbClr val="000000">
                    <a:alpha val="43137"/>
                  </a:srgbClr>
                </a:outerShdw>
              </a:effectLst>
            </a:endParaRPr>
          </a:p>
        </p:txBody>
      </p:sp>
      <p:sp>
        <p:nvSpPr>
          <p:cNvPr id="6" name="TextBox 5"/>
          <p:cNvSpPr txBox="1"/>
          <p:nvPr/>
        </p:nvSpPr>
        <p:spPr>
          <a:xfrm>
            <a:off x="280553" y="2529939"/>
            <a:ext cx="8644882" cy="492443"/>
          </a:xfrm>
          <a:prstGeom prst="rect">
            <a:avLst/>
          </a:prstGeom>
          <a:solidFill>
            <a:srgbClr val="10253F">
              <a:alpha val="69804"/>
            </a:srgbClr>
          </a:solidFill>
        </p:spPr>
        <p:txBody>
          <a:bodyPr wrap="square" rtlCol="0">
            <a:spAutoFit/>
          </a:bodyPr>
          <a:lstStyle/>
          <a:p>
            <a:r>
              <a:rPr lang="en-CA" sz="2600" b="1" dirty="0" smtClean="0">
                <a:solidFill>
                  <a:srgbClr val="FFC000"/>
                </a:solidFill>
                <a:effectLst>
                  <a:outerShdw blurRad="38100" dist="38100" dir="2700000" algn="tl">
                    <a:srgbClr val="000000">
                      <a:alpha val="43137"/>
                    </a:srgbClr>
                  </a:outerShdw>
                </a:effectLst>
              </a:rPr>
              <a:t>What are the pros of transferring one’s allegiance to Jesus?  </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1136346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1.  Transfer Allegiance to Jesus (25-27)</a:t>
            </a:r>
          </a:p>
        </p:txBody>
      </p:sp>
      <p:sp>
        <p:nvSpPr>
          <p:cNvPr id="5" name="TextBox 4"/>
          <p:cNvSpPr txBox="1"/>
          <p:nvPr/>
        </p:nvSpPr>
        <p:spPr>
          <a:xfrm>
            <a:off x="247598" y="771550"/>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Those who transferred their primary allegiance to family (the societal norm of Jesus’ day) and self (a human thing) to Jesus and his mission could become Jesus’ disciples. </a:t>
            </a:r>
            <a:endParaRPr lang="en-CA" sz="2600" b="1" dirty="0">
              <a:solidFill>
                <a:schemeClr val="bg1"/>
              </a:solidFill>
              <a:effectLst>
                <a:outerShdw blurRad="38100" dist="38100" dir="2700000" algn="tl">
                  <a:srgbClr val="000000">
                    <a:alpha val="43137"/>
                  </a:srgbClr>
                </a:outerShdw>
              </a:effectLst>
            </a:endParaRPr>
          </a:p>
        </p:txBody>
      </p:sp>
      <p:sp>
        <p:nvSpPr>
          <p:cNvPr id="7" name="TextBox 6"/>
          <p:cNvSpPr txBox="1"/>
          <p:nvPr/>
        </p:nvSpPr>
        <p:spPr>
          <a:xfrm>
            <a:off x="247598" y="2712141"/>
            <a:ext cx="8644882" cy="1292662"/>
          </a:xfrm>
          <a:prstGeom prst="rect">
            <a:avLst/>
          </a:prstGeom>
          <a:solidFill>
            <a:srgbClr val="10253F">
              <a:alpha val="69804"/>
            </a:srgbClr>
          </a:solidFill>
        </p:spPr>
        <p:txBody>
          <a:bodyPr wrap="square" rtlCol="0">
            <a:spAutoFit/>
          </a:bodyPr>
          <a:lstStyle/>
          <a:p>
            <a:r>
              <a:rPr lang="en-CA" sz="2600" b="1" dirty="0" smtClean="0">
                <a:solidFill>
                  <a:srgbClr val="FFC000"/>
                </a:solidFill>
                <a:effectLst>
                  <a:outerShdw blurRad="38100" dist="38100" dir="2700000" algn="tl">
                    <a:srgbClr val="000000">
                      <a:alpha val="43137"/>
                    </a:srgbClr>
                  </a:outerShdw>
                </a:effectLst>
              </a:rPr>
              <a:t>If it were possible to be a disciple of Jesus and not transfer allegiance to him and his mission, what would be the outcome? </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110712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1.  Transfer Allegiance to Jesus (25-27)</a:t>
            </a:r>
          </a:p>
        </p:txBody>
      </p:sp>
      <p:sp>
        <p:nvSpPr>
          <p:cNvPr id="5" name="TextBox 4"/>
          <p:cNvSpPr txBox="1"/>
          <p:nvPr/>
        </p:nvSpPr>
        <p:spPr>
          <a:xfrm>
            <a:off x="247598" y="771550"/>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Those who transferred their primary allegiance to family (the societal norm of Jesus’ day) and self (a human thing) to Jesus and his mission could become Jesus’ disciples. </a:t>
            </a:r>
            <a:endParaRPr lang="en-CA" sz="2600" b="1" dirty="0">
              <a:solidFill>
                <a:schemeClr val="bg1"/>
              </a:solidFill>
              <a:effectLst>
                <a:outerShdw blurRad="38100" dist="38100" dir="2700000" algn="tl">
                  <a:srgbClr val="000000">
                    <a:alpha val="43137"/>
                  </a:srgbClr>
                </a:outerShdw>
              </a:effectLst>
            </a:endParaRPr>
          </a:p>
        </p:txBody>
      </p:sp>
      <p:sp>
        <p:nvSpPr>
          <p:cNvPr id="6" name="TextBox 5"/>
          <p:cNvSpPr txBox="1"/>
          <p:nvPr/>
        </p:nvSpPr>
        <p:spPr>
          <a:xfrm>
            <a:off x="263831" y="2139702"/>
            <a:ext cx="8644882" cy="129266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Transfer of allegiance not intended to dishonour parents, forsake a marriage, or abandon one’s children . . . or harm us personally</a:t>
            </a:r>
            <a:endParaRPr lang="en-CA" sz="2600" b="1" dirty="0">
              <a:solidFill>
                <a:schemeClr val="bg1"/>
              </a:solidFill>
              <a:effectLst>
                <a:outerShdw blurRad="38100" dist="38100" dir="2700000" algn="tl">
                  <a:srgbClr val="000000">
                    <a:alpha val="43137"/>
                  </a:srgbClr>
                </a:outerShdw>
              </a:effectLst>
            </a:endParaRPr>
          </a:p>
        </p:txBody>
      </p:sp>
      <p:sp>
        <p:nvSpPr>
          <p:cNvPr id="7" name="TextBox 6"/>
          <p:cNvSpPr txBox="1"/>
          <p:nvPr/>
        </p:nvSpPr>
        <p:spPr>
          <a:xfrm>
            <a:off x="269094" y="3432364"/>
            <a:ext cx="8644882" cy="492443"/>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Relativizing of obligations and commitments</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252382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64711" y="483518"/>
            <a:ext cx="8644882" cy="892552"/>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Have you met Jesus’ condition for discipleship?  </a:t>
            </a:r>
          </a:p>
          <a:p>
            <a:r>
              <a:rPr lang="en-CA" sz="2600" b="1" dirty="0" smtClean="0">
                <a:solidFill>
                  <a:schemeClr val="bg1"/>
                </a:solidFill>
                <a:effectLst>
                  <a:outerShdw blurRad="38100" dist="38100" dir="2700000" algn="tl">
                    <a:srgbClr val="000000">
                      <a:alpha val="43137"/>
                    </a:srgbClr>
                  </a:outerShdw>
                </a:effectLst>
              </a:rPr>
              <a:t>Have you transferred your allegiance to him?</a:t>
            </a:r>
            <a:endParaRPr lang="en-CA" sz="2600" b="1" dirty="0">
              <a:solidFill>
                <a:schemeClr val="bg1"/>
              </a:solidFill>
              <a:effectLst>
                <a:outerShdw blurRad="38100" dist="38100" dir="2700000" algn="tl">
                  <a:srgbClr val="000000">
                    <a:alpha val="43137"/>
                  </a:srgbClr>
                </a:outerShdw>
              </a:effectLst>
            </a:endParaRPr>
          </a:p>
        </p:txBody>
      </p:sp>
      <p:sp>
        <p:nvSpPr>
          <p:cNvPr id="8" name="TextBox 7"/>
          <p:cNvSpPr txBox="1"/>
          <p:nvPr/>
        </p:nvSpPr>
        <p:spPr>
          <a:xfrm>
            <a:off x="264711" y="1634997"/>
            <a:ext cx="8644882" cy="892552"/>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   Ongoing challenge of the ever changing nature of life and life-roles . . .</a:t>
            </a:r>
            <a:endParaRPr lang="en-CA" sz="2600" b="1" dirty="0">
              <a:solidFill>
                <a:schemeClr val="bg1"/>
              </a:solidFill>
              <a:effectLst>
                <a:outerShdw blurRad="38100" dist="38100" dir="2700000" algn="tl">
                  <a:srgbClr val="000000">
                    <a:alpha val="43137"/>
                  </a:srgbClr>
                </a:outerShdw>
              </a:effectLst>
            </a:endParaRPr>
          </a:p>
        </p:txBody>
      </p:sp>
      <p:sp>
        <p:nvSpPr>
          <p:cNvPr id="10" name="TextBox 9"/>
          <p:cNvSpPr txBox="1"/>
          <p:nvPr/>
        </p:nvSpPr>
        <p:spPr>
          <a:xfrm>
            <a:off x="264711" y="2787774"/>
            <a:ext cx="8644882" cy="1692771"/>
          </a:xfrm>
          <a:prstGeom prst="rect">
            <a:avLst/>
          </a:prstGeom>
          <a:solidFill>
            <a:srgbClr val="10253F">
              <a:alpha val="69804"/>
            </a:srgbClr>
          </a:solidFill>
          <a:ln w="76200">
            <a:solidFill>
              <a:srgbClr val="00B050"/>
            </a:solid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Genuine disciples of Jesus transfer their allegiance to Jesus and his mission, an umbrella under which all other obligations and commitments of their ever changing lives are continually relativized.  </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104579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48633" y="845299"/>
            <a:ext cx="8644882" cy="1292662"/>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Is there a commitment or obligation you need to take a fresh look at to make sure it is not threatening your primary allegiance to Jesus? </a:t>
            </a:r>
            <a:endParaRPr lang="en-CA" sz="2600" b="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264711" y="2571750"/>
            <a:ext cx="8644882" cy="1292662"/>
          </a:xfrm>
          <a:prstGeom prst="rect">
            <a:avLst/>
          </a:prstGeom>
          <a:solidFill>
            <a:srgbClr val="10253F">
              <a:alpha val="69804"/>
            </a:srgbClr>
          </a:solidFill>
        </p:spPr>
        <p:txBody>
          <a:bodyPr wrap="square" rtlCol="0">
            <a:spAutoFit/>
          </a:bodyPr>
          <a:lstStyle/>
          <a:p>
            <a:r>
              <a:rPr lang="en-CA" sz="2600" b="1" dirty="0" smtClean="0">
                <a:solidFill>
                  <a:srgbClr val="FFC000"/>
                </a:solidFill>
                <a:effectLst>
                  <a:outerShdw blurRad="38100" dist="38100" dir="2700000" algn="tl">
                    <a:srgbClr val="000000">
                      <a:alpha val="43137"/>
                    </a:srgbClr>
                  </a:outerShdw>
                </a:effectLst>
              </a:rPr>
              <a:t>What criteria would you use to properly relativize existing or new commitments or obligations under you primary allegiance to Christ and his mission? </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802571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47598" y="1071195"/>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1.  Transfer Allegiance to Jesus (25-27)</a:t>
            </a:r>
          </a:p>
        </p:txBody>
      </p:sp>
      <p:sp>
        <p:nvSpPr>
          <p:cNvPr id="10" name="TextBox 9"/>
          <p:cNvSpPr txBox="1"/>
          <p:nvPr/>
        </p:nvSpPr>
        <p:spPr>
          <a:xfrm>
            <a:off x="247598" y="1563638"/>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2.  Transfer of Everything to Jesus (28-33)</a:t>
            </a:r>
          </a:p>
        </p:txBody>
      </p:sp>
      <p:sp>
        <p:nvSpPr>
          <p:cNvPr id="12" name="TextBox 11"/>
          <p:cNvSpPr txBox="1"/>
          <p:nvPr/>
        </p:nvSpPr>
        <p:spPr>
          <a:xfrm>
            <a:off x="263831" y="339502"/>
            <a:ext cx="8644882" cy="492443"/>
          </a:xfrm>
          <a:prstGeom prst="rect">
            <a:avLst/>
          </a:prstGeom>
          <a:solidFill>
            <a:srgbClr val="10253F">
              <a:alpha val="69804"/>
            </a:srgbClr>
          </a:solidFill>
        </p:spPr>
        <p:txBody>
          <a:bodyPr wrap="square" rtlCol="0">
            <a:spAutoFit/>
          </a:bodyPr>
          <a:lstStyle/>
          <a:p>
            <a:pPr algn="ctr"/>
            <a:r>
              <a:rPr lang="en-CA" sz="2600" b="1" dirty="0" smtClean="0">
                <a:solidFill>
                  <a:schemeClr val="bg1"/>
                </a:solidFill>
                <a:effectLst>
                  <a:outerShdw blurRad="38100" dist="38100" dir="2700000" algn="tl">
                    <a:srgbClr val="000000">
                      <a:alpha val="43137"/>
                    </a:srgbClr>
                  </a:outerShdw>
                </a:effectLst>
              </a:rPr>
              <a:t>Jesus’ Discipleship Conditions</a:t>
            </a:r>
          </a:p>
        </p:txBody>
      </p:sp>
    </p:spTree>
    <p:extLst>
      <p:ext uri="{BB962C8B-B14F-4D97-AF65-F5344CB8AC3E}">
        <p14:creationId xmlns:p14="http://schemas.microsoft.com/office/powerpoint/2010/main" xmlns="" val="34062391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324261"/>
          </a:xfrm>
          <a:prstGeom prst="rect">
            <a:avLst/>
          </a:prstGeom>
          <a:solidFill>
            <a:srgbClr val="10253F">
              <a:alpha val="69804"/>
            </a:srgbClr>
          </a:solidFill>
        </p:spPr>
        <p:txBody>
          <a:bodyPr wrap="square" rtlCol="0">
            <a:spAutoFit/>
          </a:bodyPr>
          <a:lstStyle/>
          <a:p>
            <a:r>
              <a:rPr lang="en-CA" sz="2500" b="1" dirty="0" smtClean="0">
                <a:solidFill>
                  <a:prstClr val="white"/>
                </a:solidFill>
                <a:effectLst>
                  <a:outerShdw blurRad="38100" dist="38100" dir="2700000" algn="tl">
                    <a:srgbClr val="000000">
                      <a:alpha val="43137"/>
                    </a:srgbClr>
                  </a:outerShdw>
                </a:effectLst>
              </a:rPr>
              <a:t>28 ‘Suppose one of you wants to build a tower. Won’t you first sit down and estimate the cost to see if you have enough money to complete it? 29 For if you lay the foundation and are not able to finish it, everyone who sees it will ridicule you, 30 saying, “This person began to build and wasn’t able to finish.” 31 ‘Or suppose a king is about to go to war against another king. Won’t he first sit down and consider whether he is able with ten thousand men to oppose the one coming against him with twenty thousand? 32 If he is not able, he will send a delegation while the other is still a long way off and will ask for terms of peace. </a:t>
            </a:r>
            <a:endParaRPr lang="en-CA" sz="25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359301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324261"/>
          </a:xfrm>
          <a:prstGeom prst="rect">
            <a:avLst/>
          </a:prstGeom>
          <a:solidFill>
            <a:srgbClr val="10253F">
              <a:alpha val="69804"/>
            </a:srgbClr>
          </a:solidFill>
        </p:spPr>
        <p:txBody>
          <a:bodyPr wrap="square" rtlCol="0">
            <a:spAutoFit/>
          </a:bodyPr>
          <a:lstStyle/>
          <a:p>
            <a:r>
              <a:rPr lang="en-CA" sz="2500" b="1" dirty="0" smtClean="0">
                <a:solidFill>
                  <a:prstClr val="white"/>
                </a:solidFill>
                <a:effectLst>
                  <a:outerShdw blurRad="38100" dist="38100" dir="2700000" algn="tl">
                    <a:srgbClr val="000000">
                      <a:alpha val="43137"/>
                    </a:srgbClr>
                  </a:outerShdw>
                </a:effectLst>
              </a:rPr>
              <a:t>28 ‘Suppose one of you wants to build a tower. Won’t you </a:t>
            </a:r>
            <a:r>
              <a:rPr lang="en-CA" sz="2500" b="1" dirty="0" smtClean="0">
                <a:solidFill>
                  <a:srgbClr val="FFC000"/>
                </a:solidFill>
                <a:effectLst>
                  <a:outerShdw blurRad="38100" dist="38100" dir="2700000" algn="tl">
                    <a:srgbClr val="000000">
                      <a:alpha val="43137"/>
                    </a:srgbClr>
                  </a:outerShdw>
                </a:effectLst>
              </a:rPr>
              <a:t>first sit down and estimate the cost to see if you </a:t>
            </a:r>
            <a:r>
              <a:rPr lang="en-CA" sz="2500" b="1" u="sng" dirty="0" smtClean="0">
                <a:solidFill>
                  <a:srgbClr val="FFC000"/>
                </a:solidFill>
                <a:effectLst>
                  <a:outerShdw blurRad="38100" dist="38100" dir="2700000" algn="tl">
                    <a:srgbClr val="000000">
                      <a:alpha val="43137"/>
                    </a:srgbClr>
                  </a:outerShdw>
                </a:effectLst>
              </a:rPr>
              <a:t>have enough </a:t>
            </a:r>
            <a:r>
              <a:rPr lang="en-CA" sz="2500" b="1" dirty="0" smtClean="0">
                <a:solidFill>
                  <a:srgbClr val="FFC000"/>
                </a:solidFill>
                <a:effectLst>
                  <a:outerShdw blurRad="38100" dist="38100" dir="2700000" algn="tl">
                    <a:srgbClr val="000000">
                      <a:alpha val="43137"/>
                    </a:srgbClr>
                  </a:outerShdw>
                </a:effectLst>
              </a:rPr>
              <a:t>money to complete it</a:t>
            </a:r>
            <a:r>
              <a:rPr lang="en-CA" sz="2500" b="1" dirty="0" smtClean="0">
                <a:solidFill>
                  <a:prstClr val="white"/>
                </a:solidFill>
                <a:effectLst>
                  <a:outerShdw blurRad="38100" dist="38100" dir="2700000" algn="tl">
                    <a:srgbClr val="000000">
                      <a:alpha val="43137"/>
                    </a:srgbClr>
                  </a:outerShdw>
                </a:effectLst>
              </a:rPr>
              <a:t>? 29 For if you lay the foundation and are not able to finish it, everyone who sees it will ridicule you, 30 saying, “This person began to build and wasn’t able to finish.” 31 ‘Or suppose a king is about to go to war against another king. Won’t he </a:t>
            </a:r>
            <a:r>
              <a:rPr lang="en-CA" sz="2500" b="1" dirty="0" smtClean="0">
                <a:solidFill>
                  <a:srgbClr val="FFC000"/>
                </a:solidFill>
                <a:effectLst>
                  <a:outerShdw blurRad="38100" dist="38100" dir="2700000" algn="tl">
                    <a:srgbClr val="000000">
                      <a:alpha val="43137"/>
                    </a:srgbClr>
                  </a:outerShdw>
                </a:effectLst>
              </a:rPr>
              <a:t>first sit down and consider whether he is </a:t>
            </a:r>
            <a:r>
              <a:rPr lang="en-CA" sz="2500" b="1" u="sng" dirty="0" smtClean="0">
                <a:solidFill>
                  <a:srgbClr val="FFC000"/>
                </a:solidFill>
                <a:effectLst>
                  <a:outerShdw blurRad="38100" dist="38100" dir="2700000" algn="tl">
                    <a:srgbClr val="000000">
                      <a:alpha val="43137"/>
                    </a:srgbClr>
                  </a:outerShdw>
                </a:effectLst>
              </a:rPr>
              <a:t>able</a:t>
            </a:r>
            <a:r>
              <a:rPr lang="en-CA" sz="2500" b="1" dirty="0" smtClean="0">
                <a:solidFill>
                  <a:srgbClr val="FFC000"/>
                </a:solidFill>
                <a:effectLst>
                  <a:outerShdw blurRad="38100" dist="38100" dir="2700000" algn="tl">
                    <a:srgbClr val="000000">
                      <a:alpha val="43137"/>
                    </a:srgbClr>
                  </a:outerShdw>
                </a:effectLst>
              </a:rPr>
              <a:t> with ten thousand men to oppose </a:t>
            </a:r>
            <a:r>
              <a:rPr lang="en-CA" sz="2500" b="1" dirty="0" smtClean="0">
                <a:solidFill>
                  <a:prstClr val="white"/>
                </a:solidFill>
                <a:effectLst>
                  <a:outerShdw blurRad="38100" dist="38100" dir="2700000" algn="tl">
                    <a:srgbClr val="000000">
                      <a:alpha val="43137"/>
                    </a:srgbClr>
                  </a:outerShdw>
                </a:effectLst>
              </a:rPr>
              <a:t>the one coming against him with twenty thousand? 32 If he is not able, he will send a delegation while the other is still a long way off and will ask for terms of peace. </a:t>
            </a:r>
            <a:endParaRPr lang="en-CA" sz="2500" b="1" dirty="0">
              <a:solidFill>
                <a:prstClr val="white"/>
              </a:solidFill>
              <a:effectLst>
                <a:outerShdw blurRad="38100" dist="38100" dir="2700000" algn="tl">
                  <a:srgbClr val="000000">
                    <a:alpha val="43137"/>
                  </a:srgbClr>
                </a:outerShdw>
              </a:effectLst>
            </a:endParaRPr>
          </a:p>
        </p:txBody>
      </p:sp>
      <p:sp>
        <p:nvSpPr>
          <p:cNvPr id="5" name="TextBox 4"/>
          <p:cNvSpPr txBox="1"/>
          <p:nvPr/>
        </p:nvSpPr>
        <p:spPr>
          <a:xfrm>
            <a:off x="427618" y="1347614"/>
            <a:ext cx="8284841" cy="523220"/>
          </a:xfrm>
          <a:prstGeom prst="rect">
            <a:avLst/>
          </a:prstGeom>
          <a:solidFill>
            <a:srgbClr val="F0B134"/>
          </a:solidFill>
          <a:ln>
            <a:no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 </a:t>
            </a:r>
            <a:r>
              <a:rPr lang="en-CA" sz="2800" b="1" dirty="0" smtClean="0">
                <a:solidFill>
                  <a:schemeClr val="bg1"/>
                </a:solidFill>
                <a:effectLst>
                  <a:outerShdw blurRad="38100" dist="38100" dir="2700000" algn="tl">
                    <a:srgbClr val="000000">
                      <a:alpha val="43137"/>
                    </a:srgbClr>
                  </a:outerShdw>
                </a:effectLst>
              </a:rPr>
              <a:t>Do you have what it takes to finish what you start? </a:t>
            </a:r>
          </a:p>
        </p:txBody>
      </p:sp>
      <p:sp>
        <p:nvSpPr>
          <p:cNvPr id="6" name="TextBox 5"/>
          <p:cNvSpPr txBox="1"/>
          <p:nvPr/>
        </p:nvSpPr>
        <p:spPr>
          <a:xfrm>
            <a:off x="427617" y="1870832"/>
            <a:ext cx="8284841" cy="954107"/>
          </a:xfrm>
          <a:prstGeom prst="rect">
            <a:avLst/>
          </a:prstGeom>
          <a:solidFill>
            <a:srgbClr val="F0B134"/>
          </a:solidFill>
          <a:ln>
            <a:noFill/>
          </a:ln>
        </p:spPr>
        <p:txBody>
          <a:bodyPr wrap="square" rtlCol="0">
            <a:spAutoFit/>
          </a:bodyPr>
          <a:lstStyle/>
          <a:p>
            <a:r>
              <a:rPr lang="en-CA" sz="2800" b="1" dirty="0" smtClean="0">
                <a:solidFill>
                  <a:schemeClr val="bg1"/>
                </a:solidFill>
                <a:effectLst>
                  <a:outerShdw blurRad="38100" dist="38100" dir="2700000" algn="tl">
                    <a:srgbClr val="000000">
                      <a:alpha val="43137"/>
                    </a:srgbClr>
                  </a:outerShdw>
                </a:effectLst>
              </a:rPr>
              <a:t>Do you have what it takes to finish the journey of  following Jesus?  </a:t>
            </a:r>
          </a:p>
        </p:txBody>
      </p:sp>
    </p:spTree>
    <p:extLst>
      <p:ext uri="{BB962C8B-B14F-4D97-AF65-F5344CB8AC3E}">
        <p14:creationId xmlns:p14="http://schemas.microsoft.com/office/powerpoint/2010/main" xmlns="" val="11320809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861774"/>
          </a:xfrm>
          <a:prstGeom prst="rect">
            <a:avLst/>
          </a:prstGeom>
          <a:solidFill>
            <a:srgbClr val="10253F">
              <a:alpha val="69804"/>
            </a:srgbClr>
          </a:solidFill>
        </p:spPr>
        <p:txBody>
          <a:bodyPr wrap="square" rtlCol="0">
            <a:spAutoFit/>
          </a:bodyPr>
          <a:lstStyle/>
          <a:p>
            <a:r>
              <a:rPr lang="en-CA" sz="2500" b="1" dirty="0" smtClean="0">
                <a:solidFill>
                  <a:srgbClr val="FFC000"/>
                </a:solidFill>
                <a:effectLst>
                  <a:outerShdw blurRad="38100" dist="38100" dir="2700000" algn="tl">
                    <a:srgbClr val="000000">
                      <a:alpha val="43137"/>
                    </a:srgbClr>
                  </a:outerShdw>
                </a:effectLst>
              </a:rPr>
              <a:t>33 </a:t>
            </a:r>
            <a:r>
              <a:rPr lang="en-CA" sz="2500" b="1" dirty="0">
                <a:solidFill>
                  <a:srgbClr val="FFC000"/>
                </a:solidFill>
                <a:effectLst>
                  <a:outerShdw blurRad="38100" dist="38100" dir="2700000" algn="tl">
                    <a:srgbClr val="000000">
                      <a:alpha val="43137"/>
                    </a:srgbClr>
                  </a:outerShdw>
                </a:effectLst>
              </a:rPr>
              <a:t>In the same way</a:t>
            </a:r>
            <a:r>
              <a:rPr lang="en-CA" sz="2500" b="1" dirty="0">
                <a:solidFill>
                  <a:schemeClr val="bg1"/>
                </a:solidFill>
                <a:effectLst>
                  <a:outerShdw blurRad="38100" dist="38100" dir="2700000" algn="tl">
                    <a:srgbClr val="000000">
                      <a:alpha val="43137"/>
                    </a:srgbClr>
                  </a:outerShdw>
                </a:effectLst>
              </a:rPr>
              <a:t>, those of you who do not </a:t>
            </a:r>
            <a:r>
              <a:rPr lang="en-CA" sz="2500" b="1" u="sng" dirty="0">
                <a:solidFill>
                  <a:srgbClr val="FFC000"/>
                </a:solidFill>
                <a:effectLst>
                  <a:outerShdw blurRad="38100" dist="38100" dir="2700000" algn="tl">
                    <a:srgbClr val="000000">
                      <a:alpha val="43137"/>
                    </a:srgbClr>
                  </a:outerShdw>
                </a:effectLst>
              </a:rPr>
              <a:t>give up everything</a:t>
            </a:r>
            <a:r>
              <a:rPr lang="en-CA" sz="2500" b="1" dirty="0">
                <a:solidFill>
                  <a:srgbClr val="FFC000"/>
                </a:solidFill>
                <a:effectLst>
                  <a:outerShdw blurRad="38100" dist="38100" dir="2700000" algn="tl">
                    <a:srgbClr val="000000">
                      <a:alpha val="43137"/>
                    </a:srgbClr>
                  </a:outerShdw>
                </a:effectLst>
              </a:rPr>
              <a:t> </a:t>
            </a:r>
            <a:r>
              <a:rPr lang="en-CA" sz="2500" b="1" dirty="0">
                <a:solidFill>
                  <a:schemeClr val="bg1"/>
                </a:solidFill>
                <a:effectLst>
                  <a:outerShdw blurRad="38100" dist="38100" dir="2700000" algn="tl">
                    <a:srgbClr val="000000">
                      <a:alpha val="43137"/>
                    </a:srgbClr>
                  </a:outerShdw>
                </a:effectLst>
              </a:rPr>
              <a:t>you have cannot be my disciples. </a:t>
            </a:r>
          </a:p>
        </p:txBody>
      </p:sp>
      <p:sp>
        <p:nvSpPr>
          <p:cNvPr id="7" name="TextBox 6"/>
          <p:cNvSpPr txBox="1"/>
          <p:nvPr/>
        </p:nvSpPr>
        <p:spPr>
          <a:xfrm>
            <a:off x="247598" y="2170632"/>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Sell everything you have and give it to the poor so you can join a monastery? </a:t>
            </a:r>
            <a:endParaRPr lang="en-CA" sz="2600" b="1" dirty="0">
              <a:solidFill>
                <a:schemeClr val="bg1"/>
              </a:solidFill>
              <a:effectLst>
                <a:outerShdw blurRad="38100" dist="38100" dir="2700000" algn="tl">
                  <a:srgbClr val="000000">
                    <a:alpha val="43137"/>
                  </a:srgbClr>
                </a:outerShdw>
              </a:effectLst>
            </a:endParaRPr>
          </a:p>
        </p:txBody>
      </p:sp>
      <p:sp>
        <p:nvSpPr>
          <p:cNvPr id="9" name="TextBox 8"/>
          <p:cNvSpPr txBox="1"/>
          <p:nvPr/>
        </p:nvSpPr>
        <p:spPr>
          <a:xfrm>
            <a:off x="247598" y="1275606"/>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If we do not give up everything we will not be able to finish the journey as his disciple. </a:t>
            </a:r>
            <a:endParaRPr lang="en-CA" sz="2600" b="1" dirty="0">
              <a:solidFill>
                <a:schemeClr val="bg1"/>
              </a:solidFill>
              <a:effectLst>
                <a:outerShdw blurRad="38100" dist="38100" dir="2700000" algn="tl">
                  <a:srgbClr val="000000">
                    <a:alpha val="43137"/>
                  </a:srgbClr>
                </a:outerShdw>
              </a:effectLst>
            </a:endParaRPr>
          </a:p>
        </p:txBody>
      </p:sp>
      <p:sp>
        <p:nvSpPr>
          <p:cNvPr id="8" name="TextBox 7"/>
          <p:cNvSpPr txBox="1"/>
          <p:nvPr/>
        </p:nvSpPr>
        <p:spPr>
          <a:xfrm>
            <a:off x="263831" y="3034661"/>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Give up everything that could interfere with your allegiance to Jesus? </a:t>
            </a:r>
            <a:endParaRPr lang="en-CA" sz="2600" b="1" dirty="0">
              <a:solidFill>
                <a:schemeClr val="bg1"/>
              </a:solidFill>
              <a:effectLst>
                <a:outerShdw blurRad="38100" dist="38100" dir="2700000" algn="tl">
                  <a:srgbClr val="000000">
                    <a:alpha val="43137"/>
                  </a:srgbClr>
                </a:outerShdw>
              </a:effectLst>
            </a:endParaRPr>
          </a:p>
        </p:txBody>
      </p:sp>
      <p:sp>
        <p:nvSpPr>
          <p:cNvPr id="10" name="TextBox 9"/>
          <p:cNvSpPr txBox="1"/>
          <p:nvPr/>
        </p:nvSpPr>
        <p:spPr>
          <a:xfrm>
            <a:off x="278739" y="3927213"/>
            <a:ext cx="8644882" cy="492443"/>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schemeClr val="bg1"/>
                </a:solidFill>
                <a:effectLst>
                  <a:outerShdw blurRad="38100" dist="38100" dir="2700000" algn="tl">
                    <a:srgbClr val="000000">
                      <a:alpha val="43137"/>
                    </a:srgbClr>
                  </a:outerShdw>
                </a:effectLst>
              </a:rPr>
              <a:t>Give up everything to the Lord . . . </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211428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8"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2.   Transfer of Everything to Jesus (25-27)</a:t>
            </a:r>
          </a:p>
        </p:txBody>
      </p:sp>
      <p:sp>
        <p:nvSpPr>
          <p:cNvPr id="5" name="TextBox 4"/>
          <p:cNvSpPr txBox="1"/>
          <p:nvPr/>
        </p:nvSpPr>
        <p:spPr>
          <a:xfrm>
            <a:off x="247598" y="915566"/>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a:solidFill>
                  <a:schemeClr val="bg1"/>
                </a:solidFill>
                <a:effectLst>
                  <a:outerShdw blurRad="38100" dist="38100" dir="2700000" algn="tl">
                    <a:srgbClr val="000000">
                      <a:alpha val="43137"/>
                    </a:srgbClr>
                  </a:outerShdw>
                </a:effectLst>
              </a:rPr>
              <a:t>Those who transfer everything to Jesus (knowing those things are insufficient to finish the journey with Jesus) could become Jesus’ disciples. </a:t>
            </a:r>
          </a:p>
        </p:txBody>
      </p:sp>
      <p:sp>
        <p:nvSpPr>
          <p:cNvPr id="8" name="TextBox 7"/>
          <p:cNvSpPr txBox="1"/>
          <p:nvPr/>
        </p:nvSpPr>
        <p:spPr>
          <a:xfrm>
            <a:off x="231157" y="2427734"/>
            <a:ext cx="8644882" cy="892552"/>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  Relinquishing </a:t>
            </a:r>
            <a:r>
              <a:rPr lang="en-CA" sz="2600" b="1" dirty="0">
                <a:solidFill>
                  <a:schemeClr val="bg1"/>
                </a:solidFill>
                <a:effectLst>
                  <a:outerShdw blurRad="38100" dist="38100" dir="2700000" algn="tl">
                    <a:srgbClr val="000000">
                      <a:alpha val="43137"/>
                    </a:srgbClr>
                  </a:outerShdw>
                </a:effectLst>
              </a:rPr>
              <a:t>everything into </a:t>
            </a:r>
            <a:r>
              <a:rPr lang="en-CA" sz="2600" b="1" dirty="0" smtClean="0">
                <a:solidFill>
                  <a:schemeClr val="bg1"/>
                </a:solidFill>
                <a:effectLst>
                  <a:outerShdw blurRad="38100" dist="38100" dir="2700000" algn="tl">
                    <a:srgbClr val="000000">
                      <a:alpha val="43137"/>
                    </a:srgbClr>
                  </a:outerShdw>
                </a:effectLst>
              </a:rPr>
              <a:t>Jesus’ hands; relinquish </a:t>
            </a:r>
            <a:r>
              <a:rPr lang="en-CA" sz="2600" b="1" dirty="0">
                <a:solidFill>
                  <a:schemeClr val="bg1"/>
                </a:solidFill>
                <a:effectLst>
                  <a:outerShdw blurRad="38100" dist="38100" dir="2700000" algn="tl">
                    <a:srgbClr val="000000">
                      <a:alpha val="43137"/>
                    </a:srgbClr>
                  </a:outerShdw>
                </a:effectLst>
              </a:rPr>
              <a:t>everything </a:t>
            </a:r>
            <a:r>
              <a:rPr lang="en-CA" sz="2600" b="1" dirty="0" smtClean="0">
                <a:solidFill>
                  <a:schemeClr val="bg1"/>
                </a:solidFill>
                <a:effectLst>
                  <a:outerShdw blurRad="38100" dist="38100" dir="2700000" algn="tl">
                    <a:srgbClr val="000000">
                      <a:alpha val="43137"/>
                    </a:srgbClr>
                  </a:outerShdw>
                </a:effectLst>
              </a:rPr>
              <a:t>to </a:t>
            </a:r>
            <a:r>
              <a:rPr lang="en-CA" sz="2600" b="1" dirty="0">
                <a:solidFill>
                  <a:schemeClr val="bg1"/>
                </a:solidFill>
                <a:effectLst>
                  <a:outerShdw blurRad="38100" dist="38100" dir="2700000" algn="tl">
                    <a:srgbClr val="000000">
                      <a:alpha val="43137"/>
                    </a:srgbClr>
                  </a:outerShdw>
                </a:effectLst>
              </a:rPr>
              <a:t>his control </a:t>
            </a:r>
            <a:r>
              <a:rPr lang="en-CA" sz="2600" b="1" dirty="0" smtClean="0">
                <a:solidFill>
                  <a:schemeClr val="bg1"/>
                </a:solidFill>
                <a:effectLst>
                  <a:outerShdw blurRad="38100" dist="38100" dir="2700000" algn="tl">
                    <a:srgbClr val="000000">
                      <a:alpha val="43137"/>
                    </a:srgbClr>
                  </a:outerShdw>
                </a:effectLst>
              </a:rPr>
              <a:t>.  . . continually</a:t>
            </a:r>
            <a:endParaRPr lang="en-CA" sz="2600" b="1" dirty="0">
              <a:solidFill>
                <a:schemeClr val="bg1"/>
              </a:solidFill>
              <a:effectLst>
                <a:outerShdw blurRad="38100" dist="38100" dir="2700000" algn="tl">
                  <a:srgbClr val="000000">
                    <a:alpha val="43137"/>
                  </a:srgbClr>
                </a:outerShdw>
              </a:effectLst>
            </a:endParaRPr>
          </a:p>
        </p:txBody>
      </p:sp>
      <p:sp>
        <p:nvSpPr>
          <p:cNvPr id="9" name="TextBox 8"/>
          <p:cNvSpPr txBox="1"/>
          <p:nvPr/>
        </p:nvSpPr>
        <p:spPr>
          <a:xfrm>
            <a:off x="263831" y="3507854"/>
            <a:ext cx="8644882" cy="1292662"/>
          </a:xfrm>
          <a:prstGeom prst="rect">
            <a:avLst/>
          </a:prstGeom>
          <a:solidFill>
            <a:srgbClr val="10253F">
              <a:alpha val="69804"/>
            </a:srgbClr>
          </a:solidFill>
          <a:ln w="76200">
            <a:solidFill>
              <a:srgbClr val="00B050"/>
            </a:solidFill>
          </a:ln>
        </p:spPr>
        <p:txBody>
          <a:bodyPr wrap="square" rtlCol="0">
            <a:spAutoFit/>
          </a:bodyPr>
          <a:lstStyle/>
          <a:p>
            <a:r>
              <a:rPr lang="en-CA" sz="2600" b="1" dirty="0">
                <a:solidFill>
                  <a:schemeClr val="bg1"/>
                </a:solidFill>
                <a:effectLst>
                  <a:outerShdw blurRad="38100" dist="38100" dir="2700000" algn="tl">
                    <a:srgbClr val="000000">
                      <a:alpha val="43137"/>
                    </a:srgbClr>
                  </a:outerShdw>
                </a:effectLst>
              </a:rPr>
              <a:t>Following Jesus requires continual transfer of control over everything to Jesus, knowing that with him at the wheel we will finish our life-journey with him</a:t>
            </a:r>
            <a:r>
              <a:rPr lang="en-CA" sz="2600" b="1" dirty="0" smtClean="0">
                <a:solidFill>
                  <a:schemeClr val="bg1"/>
                </a:solidFill>
                <a:effectLst>
                  <a:outerShdw blurRad="38100" dist="38100" dir="2700000" algn="tl">
                    <a:srgbClr val="000000">
                      <a:alpha val="43137"/>
                    </a:srgbClr>
                  </a:outerShdw>
                </a:effectLst>
              </a:rPr>
              <a:t>.</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787855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image of a school of human fish"/>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267494"/>
            <a:ext cx="8631616" cy="46085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83642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31157" y="250651"/>
            <a:ext cx="8644882" cy="1384995"/>
          </a:xfrm>
          <a:prstGeom prst="rect">
            <a:avLst/>
          </a:prstGeom>
          <a:solidFill>
            <a:srgbClr val="10253F">
              <a:alpha val="69804"/>
            </a:srgbClr>
          </a:solidFill>
        </p:spPr>
        <p:txBody>
          <a:bodyPr wrap="square" rtlCol="0">
            <a:spAutoFit/>
          </a:bodyPr>
          <a:lstStyle/>
          <a:p>
            <a:r>
              <a:rPr lang="en-CA" sz="2800" b="1" dirty="0" smtClean="0">
                <a:solidFill>
                  <a:srgbClr val="FFC000"/>
                </a:solidFill>
                <a:effectLst>
                  <a:outerShdw blurRad="38100" dist="38100" dir="2700000" algn="tl">
                    <a:srgbClr val="000000">
                      <a:alpha val="43137"/>
                    </a:srgbClr>
                  </a:outerShdw>
                </a:effectLst>
              </a:rPr>
              <a:t>What is the logic behind this command?  Other than being a command, why is it a smart idea to transfer everything to Jesus’ control? </a:t>
            </a:r>
          </a:p>
        </p:txBody>
      </p:sp>
      <p:sp>
        <p:nvSpPr>
          <p:cNvPr id="3" name="TextBox 2"/>
          <p:cNvSpPr txBox="1"/>
          <p:nvPr/>
        </p:nvSpPr>
        <p:spPr>
          <a:xfrm>
            <a:off x="231157" y="1886510"/>
            <a:ext cx="8641568" cy="1477328"/>
          </a:xfrm>
          <a:prstGeom prst="rect">
            <a:avLst/>
          </a:prstGeom>
          <a:solidFill>
            <a:srgbClr val="17375E">
              <a:alpha val="69804"/>
            </a:srgbClr>
          </a:solidFill>
        </p:spPr>
        <p:txBody>
          <a:bodyPr wrap="square" rtlCol="0">
            <a:spAutoFit/>
          </a:bodyPr>
          <a:lstStyle/>
          <a:p>
            <a:r>
              <a:rPr lang="en-CA" sz="3000" b="1" dirty="0" smtClean="0">
                <a:solidFill>
                  <a:schemeClr val="bg1"/>
                </a:solidFill>
                <a:effectLst>
                  <a:outerShdw blurRad="38100" dist="38100" dir="2700000" algn="tl">
                    <a:srgbClr val="000000">
                      <a:alpha val="43137"/>
                    </a:srgbClr>
                  </a:outerShdw>
                </a:effectLst>
              </a:rPr>
              <a:t>1 Cor. 6:19-20  You </a:t>
            </a:r>
            <a:r>
              <a:rPr lang="en-CA" sz="3000" b="1" dirty="0">
                <a:solidFill>
                  <a:schemeClr val="bg1"/>
                </a:solidFill>
                <a:effectLst>
                  <a:outerShdw blurRad="38100" dist="38100" dir="2700000" algn="tl">
                    <a:srgbClr val="000000">
                      <a:alpha val="43137"/>
                    </a:srgbClr>
                  </a:outerShdw>
                </a:effectLst>
              </a:rPr>
              <a:t>are not your own; </a:t>
            </a:r>
            <a:r>
              <a:rPr lang="en-CA" sz="3000" b="1" dirty="0" smtClean="0">
                <a:solidFill>
                  <a:schemeClr val="bg1"/>
                </a:solidFill>
                <a:effectLst>
                  <a:outerShdw blurRad="38100" dist="38100" dir="2700000" algn="tl">
                    <a:srgbClr val="000000">
                      <a:alpha val="43137"/>
                    </a:srgbClr>
                  </a:outerShdw>
                </a:effectLst>
              </a:rPr>
              <a:t>you </a:t>
            </a:r>
            <a:r>
              <a:rPr lang="en-CA" sz="3000" b="1" dirty="0">
                <a:solidFill>
                  <a:schemeClr val="bg1"/>
                </a:solidFill>
                <a:effectLst>
                  <a:outerShdw blurRad="38100" dist="38100" dir="2700000" algn="tl">
                    <a:srgbClr val="000000">
                      <a:alpha val="43137"/>
                    </a:srgbClr>
                  </a:outerShdw>
                </a:effectLst>
              </a:rPr>
              <a:t>were bought at a price. Therefore honour God with your bodies</a:t>
            </a:r>
            <a:r>
              <a:rPr lang="en-CA" sz="3000"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9173101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261243" y="627534"/>
            <a:ext cx="8644882" cy="954107"/>
          </a:xfrm>
          <a:prstGeom prst="rect">
            <a:avLst/>
          </a:prstGeom>
          <a:solidFill>
            <a:srgbClr val="10253F">
              <a:alpha val="69804"/>
            </a:srgbClr>
          </a:solidFill>
        </p:spPr>
        <p:txBody>
          <a:bodyPr wrap="square" rtlCol="0">
            <a:spAutoFit/>
          </a:bodyPr>
          <a:lstStyle/>
          <a:p>
            <a:r>
              <a:rPr lang="en-CA" sz="2800" b="1" dirty="0" smtClean="0">
                <a:solidFill>
                  <a:srgbClr val="FFC000"/>
                </a:solidFill>
                <a:effectLst>
                  <a:outerShdw blurRad="38100" dist="38100" dir="2700000" algn="tl">
                    <a:srgbClr val="000000">
                      <a:alpha val="43137"/>
                    </a:srgbClr>
                  </a:outerShdw>
                </a:effectLst>
              </a:rPr>
              <a:t>What are all the  different “every” things we have that make up everything? </a:t>
            </a:r>
            <a:endParaRPr lang="en-CA" sz="2800" b="1" dirty="0">
              <a:solidFill>
                <a:srgbClr val="FFC000"/>
              </a:solidFill>
              <a:effectLst>
                <a:outerShdw blurRad="38100" dist="38100" dir="2700000" algn="tl">
                  <a:srgbClr val="000000">
                    <a:alpha val="43137"/>
                  </a:srgbClr>
                </a:outerShdw>
              </a:effectLst>
            </a:endParaRPr>
          </a:p>
        </p:txBody>
      </p:sp>
      <p:sp>
        <p:nvSpPr>
          <p:cNvPr id="6" name="TextBox 5"/>
          <p:cNvSpPr txBox="1"/>
          <p:nvPr/>
        </p:nvSpPr>
        <p:spPr>
          <a:xfrm>
            <a:off x="261243" y="2283718"/>
            <a:ext cx="8644882" cy="1384995"/>
          </a:xfrm>
          <a:prstGeom prst="rect">
            <a:avLst/>
          </a:prstGeom>
          <a:solidFill>
            <a:srgbClr val="10253F">
              <a:alpha val="69804"/>
            </a:srgbClr>
          </a:solidFill>
        </p:spPr>
        <p:txBody>
          <a:bodyPr wrap="square" rtlCol="0">
            <a:spAutoFit/>
          </a:bodyPr>
          <a:lstStyle/>
          <a:p>
            <a:r>
              <a:rPr lang="en-CA" sz="2800" b="1" dirty="0" smtClean="0">
                <a:solidFill>
                  <a:srgbClr val="FFC000"/>
                </a:solidFill>
                <a:effectLst>
                  <a:outerShdw blurRad="38100" dist="38100" dir="2700000" algn="tl">
                    <a:srgbClr val="000000">
                      <a:alpha val="43137"/>
                    </a:srgbClr>
                  </a:outerShdw>
                </a:effectLst>
              </a:rPr>
              <a:t>We are just stewards of these “every” things. How do you determine what the Lord wants us to do with these things? </a:t>
            </a:r>
            <a:endParaRPr lang="en-CA" sz="2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084538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pic>
        <p:nvPicPr>
          <p:cNvPr id="8196" name="Picture 4" descr="http://www.websecurify.com/uploads/vortex.screenshot00.pn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8738" b="9053"/>
          <a:stretch/>
        </p:blipFill>
        <p:spPr bwMode="auto">
          <a:xfrm>
            <a:off x="3707904" y="519523"/>
            <a:ext cx="2160587" cy="37429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04" name="Text Box 12"/>
          <p:cNvSpPr txBox="1">
            <a:spLocks noChangeArrowheads="1"/>
          </p:cNvSpPr>
          <p:nvPr/>
        </p:nvSpPr>
        <p:spPr bwMode="auto">
          <a:xfrm>
            <a:off x="179388" y="694488"/>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Prayer</a:t>
            </a:r>
          </a:p>
        </p:txBody>
      </p:sp>
      <p:sp>
        <p:nvSpPr>
          <p:cNvPr id="8205" name="Text Box 13"/>
          <p:cNvSpPr txBox="1">
            <a:spLocks noChangeArrowheads="1"/>
          </p:cNvSpPr>
          <p:nvPr/>
        </p:nvSpPr>
        <p:spPr bwMode="auto">
          <a:xfrm>
            <a:off x="168101" y="1761660"/>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Loving Service </a:t>
            </a:r>
          </a:p>
        </p:txBody>
      </p:sp>
      <p:sp>
        <p:nvSpPr>
          <p:cNvPr id="8206" name="Text Box 14"/>
          <p:cNvSpPr txBox="1">
            <a:spLocks noChangeArrowheads="1"/>
          </p:cNvSpPr>
          <p:nvPr/>
        </p:nvSpPr>
        <p:spPr bwMode="auto">
          <a:xfrm>
            <a:off x="168101" y="2260662"/>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Inviting</a:t>
            </a:r>
          </a:p>
        </p:txBody>
      </p:sp>
      <p:sp>
        <p:nvSpPr>
          <p:cNvPr id="8207" name="Text Box 15"/>
          <p:cNvSpPr txBox="1">
            <a:spLocks noChangeArrowheads="1"/>
          </p:cNvSpPr>
          <p:nvPr/>
        </p:nvSpPr>
        <p:spPr bwMode="auto">
          <a:xfrm>
            <a:off x="159743" y="2800722"/>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Sharing Testimony</a:t>
            </a:r>
          </a:p>
        </p:txBody>
      </p:sp>
      <p:sp>
        <p:nvSpPr>
          <p:cNvPr id="8208" name="Text Box 16"/>
          <p:cNvSpPr txBox="1">
            <a:spLocks noChangeArrowheads="1"/>
          </p:cNvSpPr>
          <p:nvPr/>
        </p:nvSpPr>
        <p:spPr bwMode="auto">
          <a:xfrm>
            <a:off x="159743" y="3340782"/>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Explaining Gospel</a:t>
            </a:r>
          </a:p>
        </p:txBody>
      </p:sp>
      <p:sp>
        <p:nvSpPr>
          <p:cNvPr id="8210" name="Text Box 18"/>
          <p:cNvSpPr txBox="1">
            <a:spLocks noChangeArrowheads="1"/>
          </p:cNvSpPr>
          <p:nvPr/>
        </p:nvSpPr>
        <p:spPr bwMode="auto">
          <a:xfrm>
            <a:off x="159746" y="3880842"/>
            <a:ext cx="3419475"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Answering questions</a:t>
            </a:r>
          </a:p>
        </p:txBody>
      </p:sp>
      <p:sp>
        <p:nvSpPr>
          <p:cNvPr id="8211" name="Text Box 19"/>
          <p:cNvSpPr txBox="1">
            <a:spLocks noChangeArrowheads="1"/>
          </p:cNvSpPr>
          <p:nvPr/>
        </p:nvSpPr>
        <p:spPr bwMode="auto">
          <a:xfrm>
            <a:off x="179391" y="4370497"/>
            <a:ext cx="3419475"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smtClean="0">
                <a:solidFill>
                  <a:srgbClr val="000000"/>
                </a:solidFill>
                <a:effectLst>
                  <a:outerShdw blurRad="38100" dist="38100" dir="2700000" algn="tl">
                    <a:srgbClr val="C0C0C0"/>
                  </a:outerShdw>
                </a:effectLst>
                <a:latin typeface="Baskerville Old Face" pitchFamily="18" charset="0"/>
              </a:rPr>
              <a:t>Call to Commitment </a:t>
            </a:r>
            <a:endParaRPr lang="en-CA" altLang="en-US" sz="3000" b="1" dirty="0">
              <a:solidFill>
                <a:srgbClr val="000000"/>
              </a:solidFill>
              <a:effectLst>
                <a:outerShdw blurRad="38100" dist="38100" dir="2700000" algn="tl">
                  <a:srgbClr val="C0C0C0"/>
                </a:outerShdw>
              </a:effectLst>
              <a:latin typeface="Baskerville Old Face" pitchFamily="18" charset="0"/>
            </a:endParaRPr>
          </a:p>
        </p:txBody>
      </p:sp>
      <p:sp>
        <p:nvSpPr>
          <p:cNvPr id="8213" name="Text Box 21"/>
          <p:cNvSpPr txBox="1">
            <a:spLocks noChangeArrowheads="1"/>
          </p:cNvSpPr>
          <p:nvPr/>
        </p:nvSpPr>
        <p:spPr bwMode="auto">
          <a:xfrm>
            <a:off x="5940426" y="2180241"/>
            <a:ext cx="3096070" cy="553998"/>
          </a:xfrm>
          <a:prstGeom prst="rect">
            <a:avLst/>
          </a:prstGeom>
          <a:solidFill>
            <a:schemeClr val="bg1"/>
          </a:solidFill>
          <a:ln w="9525">
            <a:solidFill>
              <a:srgbClr val="000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Curiosity</a:t>
            </a:r>
          </a:p>
        </p:txBody>
      </p:sp>
      <p:sp>
        <p:nvSpPr>
          <p:cNvPr id="8214" name="Text Box 22"/>
          <p:cNvSpPr txBox="1">
            <a:spLocks noChangeArrowheads="1"/>
          </p:cNvSpPr>
          <p:nvPr/>
        </p:nvSpPr>
        <p:spPr bwMode="auto">
          <a:xfrm>
            <a:off x="5940426" y="2902353"/>
            <a:ext cx="3059186" cy="553998"/>
          </a:xfrm>
          <a:prstGeom prst="rect">
            <a:avLst/>
          </a:prstGeom>
          <a:solidFill>
            <a:srgbClr val="FFC000"/>
          </a:solidFill>
          <a:ln w="9525">
            <a:solidFill>
              <a:schemeClr val="accent2"/>
            </a:solidFill>
            <a:miter lim="800000"/>
            <a:headEnd/>
            <a:tailEnd/>
          </a:ln>
          <a:effectLst/>
          <a:extLst/>
        </p:spPr>
        <p:txBody>
          <a:bodyPr wrap="square">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Open to change</a:t>
            </a:r>
          </a:p>
        </p:txBody>
      </p:sp>
      <p:sp>
        <p:nvSpPr>
          <p:cNvPr id="8215" name="Text Box 23"/>
          <p:cNvSpPr txBox="1">
            <a:spLocks noChangeArrowheads="1"/>
          </p:cNvSpPr>
          <p:nvPr/>
        </p:nvSpPr>
        <p:spPr bwMode="auto">
          <a:xfrm>
            <a:off x="5940426" y="3612849"/>
            <a:ext cx="3059186" cy="553998"/>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Seeking after God</a:t>
            </a:r>
          </a:p>
        </p:txBody>
      </p:sp>
      <p:sp>
        <p:nvSpPr>
          <p:cNvPr id="8216" name="Text Box 24"/>
          <p:cNvSpPr txBox="1">
            <a:spLocks noChangeArrowheads="1"/>
          </p:cNvSpPr>
          <p:nvPr/>
        </p:nvSpPr>
        <p:spPr bwMode="auto">
          <a:xfrm>
            <a:off x="5940428" y="4327732"/>
            <a:ext cx="3096071" cy="553998"/>
          </a:xfrm>
          <a:prstGeom prst="rect">
            <a:avLst/>
          </a:prstGeom>
          <a:noFill/>
          <a:ln w="9525">
            <a:solidFill>
              <a:schemeClr val="accent2"/>
            </a:solidFill>
            <a:miter lim="800000"/>
            <a:headEnd/>
            <a:tailEnd/>
          </a:ln>
          <a:effectLst/>
          <a:extLst/>
        </p:spPr>
        <p:txBody>
          <a:bodyPr wrap="square">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Entering Kingdom</a:t>
            </a:r>
          </a:p>
        </p:txBody>
      </p:sp>
      <p:sp>
        <p:nvSpPr>
          <p:cNvPr id="2" name="TextBox 1"/>
          <p:cNvSpPr txBox="1"/>
          <p:nvPr/>
        </p:nvSpPr>
        <p:spPr>
          <a:xfrm>
            <a:off x="179388" y="141480"/>
            <a:ext cx="3384550" cy="523220"/>
          </a:xfrm>
          <a:prstGeom prst="rect">
            <a:avLst/>
          </a:prstGeom>
          <a:noFill/>
        </p:spPr>
        <p:txBody>
          <a:bodyPr wrap="square" rtlCol="0">
            <a:spAutoFit/>
          </a:bodyPr>
          <a:lstStyle/>
          <a:p>
            <a:pPr algn="ctr"/>
            <a:r>
              <a:rPr lang="en-CA" sz="2800" b="1" dirty="0">
                <a:solidFill>
                  <a:srgbClr val="000000"/>
                </a:solidFill>
              </a:rPr>
              <a:t>Believers’ Roles</a:t>
            </a:r>
          </a:p>
        </p:txBody>
      </p:sp>
      <p:sp>
        <p:nvSpPr>
          <p:cNvPr id="19" name="Text Box 21"/>
          <p:cNvSpPr txBox="1">
            <a:spLocks noChangeArrowheads="1"/>
          </p:cNvSpPr>
          <p:nvPr/>
        </p:nvSpPr>
        <p:spPr bwMode="auto">
          <a:xfrm>
            <a:off x="5940426" y="1437624"/>
            <a:ext cx="3059186" cy="553998"/>
          </a:xfrm>
          <a:prstGeom prst="rect">
            <a:avLst/>
          </a:prstGeom>
          <a:solidFill>
            <a:schemeClr val="bg1"/>
          </a:solidFill>
          <a:ln w="9525">
            <a:solidFill>
              <a:srgbClr val="000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CA" altLang="en-US" sz="3000" b="1" dirty="0">
                <a:solidFill>
                  <a:srgbClr val="000000"/>
                </a:solidFill>
                <a:effectLst>
                  <a:outerShdw blurRad="38100" dist="38100" dir="2700000" algn="tl">
                    <a:srgbClr val="C0C0C0"/>
                  </a:outerShdw>
                </a:effectLst>
                <a:latin typeface="Baskerville Old Face" pitchFamily="18" charset="0"/>
              </a:rPr>
              <a:t>Trust Believer</a:t>
            </a:r>
          </a:p>
        </p:txBody>
      </p:sp>
      <p:sp>
        <p:nvSpPr>
          <p:cNvPr id="24" name="Text Box 21"/>
          <p:cNvSpPr txBox="1">
            <a:spLocks noChangeArrowheads="1"/>
          </p:cNvSpPr>
          <p:nvPr/>
        </p:nvSpPr>
        <p:spPr bwMode="auto">
          <a:xfrm>
            <a:off x="5940428" y="734121"/>
            <a:ext cx="3059187" cy="523220"/>
          </a:xfrm>
          <a:prstGeom prst="rect">
            <a:avLst/>
          </a:prstGeom>
          <a:solidFill>
            <a:schemeClr val="bg1"/>
          </a:solidFill>
          <a:ln w="9525">
            <a:solidFill>
              <a:srgbClr val="000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CA" altLang="en-US" sz="2800" b="1" dirty="0">
                <a:solidFill>
                  <a:srgbClr val="000000"/>
                </a:solidFill>
                <a:effectLst>
                  <a:outerShdw blurRad="38100" dist="38100" dir="2700000" algn="tl">
                    <a:srgbClr val="C0C0C0"/>
                  </a:outerShdw>
                </a:effectLst>
                <a:latin typeface="Baskerville Old Face" pitchFamily="18" charset="0"/>
              </a:rPr>
              <a:t>Disinterest /Mistrust</a:t>
            </a:r>
          </a:p>
        </p:txBody>
      </p:sp>
      <p:sp>
        <p:nvSpPr>
          <p:cNvPr id="26" name="TextBox 25"/>
          <p:cNvSpPr txBox="1"/>
          <p:nvPr/>
        </p:nvSpPr>
        <p:spPr>
          <a:xfrm>
            <a:off x="5365322" y="140085"/>
            <a:ext cx="3743185" cy="523220"/>
          </a:xfrm>
          <a:prstGeom prst="rect">
            <a:avLst/>
          </a:prstGeom>
          <a:noFill/>
        </p:spPr>
        <p:txBody>
          <a:bodyPr wrap="square" rtlCol="0">
            <a:spAutoFit/>
          </a:bodyPr>
          <a:lstStyle/>
          <a:p>
            <a:pPr algn="ctr"/>
            <a:r>
              <a:rPr lang="en-CA" sz="2800" b="1" dirty="0">
                <a:solidFill>
                  <a:srgbClr val="000000"/>
                </a:solidFill>
              </a:rPr>
              <a:t>Thresholds </a:t>
            </a:r>
            <a:r>
              <a:rPr lang="en-CA" sz="2800" b="1" dirty="0" smtClean="0">
                <a:solidFill>
                  <a:srgbClr val="000000"/>
                </a:solidFill>
              </a:rPr>
              <a:t>to Cross</a:t>
            </a:r>
            <a:endParaRPr lang="en-CA" sz="2800" b="1" dirty="0">
              <a:solidFill>
                <a:srgbClr val="000000"/>
              </a:solidFill>
            </a:endParaRPr>
          </a:p>
        </p:txBody>
      </p:sp>
      <p:sp>
        <p:nvSpPr>
          <p:cNvPr id="27" name="Text Box 12"/>
          <p:cNvSpPr txBox="1">
            <a:spLocks noChangeArrowheads="1"/>
          </p:cNvSpPr>
          <p:nvPr/>
        </p:nvSpPr>
        <p:spPr bwMode="auto">
          <a:xfrm>
            <a:off x="168101" y="1234548"/>
            <a:ext cx="3384550" cy="553998"/>
          </a:xfrm>
          <a:prstGeom prst="rect">
            <a:avLst/>
          </a:prstGeom>
          <a:solidFill>
            <a:schemeClr val="bg1"/>
          </a:solidFill>
          <a:ln w="9525">
            <a:solidFill>
              <a:srgbClr val="99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CA" altLang="en-US" sz="3000" b="1" dirty="0" smtClean="0">
                <a:solidFill>
                  <a:srgbClr val="000000"/>
                </a:solidFill>
                <a:effectLst>
                  <a:outerShdw blurRad="38100" dist="38100" dir="2700000" algn="tl">
                    <a:srgbClr val="C0C0C0"/>
                  </a:outerShdw>
                </a:effectLst>
                <a:latin typeface="Baskerville Old Face" pitchFamily="18" charset="0"/>
              </a:rPr>
              <a:t>Friendship</a:t>
            </a:r>
            <a:endParaRPr lang="en-CA" altLang="en-US" sz="3000" b="1" dirty="0">
              <a:solidFill>
                <a:srgbClr val="000000"/>
              </a:solidFill>
              <a:effectLst>
                <a:outerShdw blurRad="38100" dist="38100" dir="2700000" algn="tl">
                  <a:srgbClr val="C0C0C0"/>
                </a:outerShdw>
              </a:effectLst>
              <a:latin typeface="Baskerville Old Face" pitchFamily="18" charset="0"/>
            </a:endParaRPr>
          </a:p>
        </p:txBody>
      </p:sp>
      <p:pic>
        <p:nvPicPr>
          <p:cNvPr id="2050" name="Picture 2" descr="C:\Users\Paul\AppData\Local\Microsoft\Windows\INetCache\IE\4IY0OOFR\stick-man-tired-11590-large[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303498"/>
            <a:ext cx="432048" cy="911598"/>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Paul\AppData\Local\Microsoft\Windows\INetCache\IE\4IY0OOFR\nicubunu-Stickman-2[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70478" y="4285699"/>
            <a:ext cx="705578" cy="71632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Down Arrow 2"/>
          <p:cNvSpPr/>
          <p:nvPr/>
        </p:nvSpPr>
        <p:spPr bwMode="auto">
          <a:xfrm>
            <a:off x="7236914" y="1248486"/>
            <a:ext cx="277826" cy="189138"/>
          </a:xfrm>
          <a:prstGeom prst="downArrow">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CA" sz="3000" b="1" smtClean="0">
              <a:solidFill>
                <a:srgbClr val="000000"/>
              </a:solidFill>
              <a:effectLst>
                <a:outerShdw blurRad="38100" dist="38100" dir="2700000" algn="tl">
                  <a:srgbClr val="000000">
                    <a:alpha val="43137"/>
                  </a:srgbClr>
                </a:outerShdw>
              </a:effectLst>
              <a:latin typeface="Baskerville Old Face" pitchFamily="18" charset="0"/>
            </a:endParaRPr>
          </a:p>
        </p:txBody>
      </p:sp>
      <p:sp>
        <p:nvSpPr>
          <p:cNvPr id="28" name="Down Arrow 27"/>
          <p:cNvSpPr/>
          <p:nvPr/>
        </p:nvSpPr>
        <p:spPr bwMode="auto">
          <a:xfrm>
            <a:off x="7236914" y="1995686"/>
            <a:ext cx="277826" cy="189138"/>
          </a:xfrm>
          <a:prstGeom prst="downArrow">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CA" sz="3000" b="1" smtClean="0">
              <a:solidFill>
                <a:srgbClr val="000000"/>
              </a:solidFill>
              <a:effectLst>
                <a:outerShdw blurRad="38100" dist="38100" dir="2700000" algn="tl">
                  <a:srgbClr val="000000">
                    <a:alpha val="43137"/>
                  </a:srgbClr>
                </a:outerShdw>
              </a:effectLst>
              <a:latin typeface="Baskerville Old Face" pitchFamily="18" charset="0"/>
            </a:endParaRPr>
          </a:p>
        </p:txBody>
      </p:sp>
      <p:sp>
        <p:nvSpPr>
          <p:cNvPr id="29" name="Down Arrow 28"/>
          <p:cNvSpPr/>
          <p:nvPr/>
        </p:nvSpPr>
        <p:spPr bwMode="auto">
          <a:xfrm>
            <a:off x="7236914" y="2734239"/>
            <a:ext cx="277826" cy="189138"/>
          </a:xfrm>
          <a:prstGeom prst="downArrow">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CA" sz="3000" b="1" smtClean="0">
              <a:solidFill>
                <a:srgbClr val="000000"/>
              </a:solidFill>
              <a:effectLst>
                <a:outerShdw blurRad="38100" dist="38100" dir="2700000" algn="tl">
                  <a:srgbClr val="000000">
                    <a:alpha val="43137"/>
                  </a:srgbClr>
                </a:outerShdw>
              </a:effectLst>
              <a:latin typeface="Baskerville Old Face" pitchFamily="18" charset="0"/>
            </a:endParaRPr>
          </a:p>
        </p:txBody>
      </p:sp>
      <p:sp>
        <p:nvSpPr>
          <p:cNvPr id="30" name="Down Arrow 29"/>
          <p:cNvSpPr/>
          <p:nvPr/>
        </p:nvSpPr>
        <p:spPr bwMode="auto">
          <a:xfrm>
            <a:off x="7236914" y="3458567"/>
            <a:ext cx="277826" cy="189138"/>
          </a:xfrm>
          <a:prstGeom prst="downArrow">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CA" sz="3000" b="1" smtClean="0">
              <a:solidFill>
                <a:srgbClr val="000000"/>
              </a:solidFill>
              <a:effectLst>
                <a:outerShdw blurRad="38100" dist="38100" dir="2700000" algn="tl">
                  <a:srgbClr val="000000">
                    <a:alpha val="43137"/>
                  </a:srgbClr>
                </a:outerShdw>
              </a:effectLst>
              <a:latin typeface="Baskerville Old Face" pitchFamily="18" charset="0"/>
            </a:endParaRPr>
          </a:p>
        </p:txBody>
      </p:sp>
      <p:sp>
        <p:nvSpPr>
          <p:cNvPr id="31" name="Down Arrow 30"/>
          <p:cNvSpPr/>
          <p:nvPr/>
        </p:nvSpPr>
        <p:spPr bwMode="auto">
          <a:xfrm>
            <a:off x="7236914" y="4143894"/>
            <a:ext cx="277826" cy="189138"/>
          </a:xfrm>
          <a:prstGeom prst="downArrow">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CA" sz="3000" b="1" smtClean="0">
              <a:solidFill>
                <a:srgbClr val="000000"/>
              </a:solidFill>
              <a:effectLst>
                <a:outerShdw blurRad="38100" dist="38100" dir="2700000" algn="tl">
                  <a:srgbClr val="000000">
                    <a:alpha val="43137"/>
                  </a:srgbClr>
                </a:outerShdw>
              </a:effectLst>
              <a:latin typeface="Baskerville Old Face" pitchFamily="18" charset="0"/>
            </a:endParaRPr>
          </a:p>
        </p:txBody>
      </p:sp>
    </p:spTree>
    <p:extLst>
      <p:ext uri="{BB962C8B-B14F-4D97-AF65-F5344CB8AC3E}">
        <p14:creationId xmlns:p14="http://schemas.microsoft.com/office/powerpoint/2010/main" xmlns="" val="385205654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539551" y="555526"/>
            <a:ext cx="8064897" cy="1015663"/>
          </a:xfrm>
          <a:prstGeom prst="rect">
            <a:avLst/>
          </a:prstGeom>
          <a:solidFill>
            <a:srgbClr val="10253F">
              <a:alpha val="69804"/>
            </a:srgbClr>
          </a:solidFill>
        </p:spPr>
        <p:txBody>
          <a:bodyPr wrap="square" rtlCol="0">
            <a:spAutoFit/>
          </a:bodyPr>
          <a:lstStyle/>
          <a:p>
            <a:r>
              <a:rPr lang="en-CA" sz="3000" b="1" dirty="0">
                <a:solidFill>
                  <a:schemeClr val="bg1"/>
                </a:solidFill>
                <a:effectLst>
                  <a:outerShdw blurRad="38100" dist="38100" dir="2700000" algn="tl">
                    <a:srgbClr val="000000">
                      <a:alpha val="43137"/>
                    </a:srgbClr>
                  </a:outerShdw>
                </a:effectLst>
              </a:rPr>
              <a:t>Have you transferred control of everything to the Lord Jesus? </a:t>
            </a:r>
            <a:endParaRPr lang="en-CA" sz="3000" b="1" dirty="0" smtClean="0">
              <a:solidFill>
                <a:schemeClr val="bg1"/>
              </a:solidFill>
              <a:effectLst>
                <a:outerShdw blurRad="38100" dist="38100" dir="2700000" algn="tl">
                  <a:srgbClr val="000000">
                    <a:alpha val="43137"/>
                  </a:srgbClr>
                </a:outerShdw>
              </a:effectLst>
            </a:endParaRPr>
          </a:p>
        </p:txBody>
      </p:sp>
      <p:sp>
        <p:nvSpPr>
          <p:cNvPr id="8" name="TextBox 7"/>
          <p:cNvSpPr txBox="1"/>
          <p:nvPr/>
        </p:nvSpPr>
        <p:spPr>
          <a:xfrm>
            <a:off x="539551" y="2427734"/>
            <a:ext cx="8064897" cy="1015663"/>
          </a:xfrm>
          <a:prstGeom prst="rect">
            <a:avLst/>
          </a:prstGeom>
          <a:solidFill>
            <a:srgbClr val="10253F">
              <a:alpha val="69804"/>
            </a:srgbClr>
          </a:solidFill>
        </p:spPr>
        <p:txBody>
          <a:bodyPr wrap="square" rtlCol="0">
            <a:spAutoFit/>
          </a:bodyPr>
          <a:lstStyle/>
          <a:p>
            <a:r>
              <a:rPr lang="en-CA" sz="3000" b="1" dirty="0">
                <a:solidFill>
                  <a:schemeClr val="bg1"/>
                </a:solidFill>
                <a:effectLst>
                  <a:outerShdw blurRad="38100" dist="38100" dir="2700000" algn="tl">
                    <a:srgbClr val="000000">
                      <a:alpha val="43137"/>
                    </a:srgbClr>
                  </a:outerShdw>
                </a:effectLst>
              </a:rPr>
              <a:t>Is there something that you are still hanging onto control of</a:t>
            </a:r>
            <a:r>
              <a:rPr lang="en-CA" sz="3000" b="1" dirty="0" smtClean="0">
                <a:solidFill>
                  <a:schemeClr val="bg1"/>
                </a:solidFill>
                <a:effectLst>
                  <a:outerShdw blurRad="38100" dist="38100" dir="2700000" algn="tl">
                    <a:srgbClr val="000000">
                      <a:alpha val="43137"/>
                    </a:srgbClr>
                  </a:outerShdw>
                </a:effectLst>
              </a:rPr>
              <a:t>? </a:t>
            </a:r>
            <a:endParaRPr lang="en-CA" sz="3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22023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47598" y="1071195"/>
            <a:ext cx="8644882" cy="492443"/>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1.  Transfer Allegiance to Jesus (25-27)</a:t>
            </a:r>
          </a:p>
        </p:txBody>
      </p:sp>
      <p:sp>
        <p:nvSpPr>
          <p:cNvPr id="10" name="TextBox 9"/>
          <p:cNvSpPr txBox="1"/>
          <p:nvPr/>
        </p:nvSpPr>
        <p:spPr>
          <a:xfrm>
            <a:off x="247598" y="1563638"/>
            <a:ext cx="8644882" cy="492443"/>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2.  Transfer of Everything to Jesus (28-33)</a:t>
            </a:r>
          </a:p>
        </p:txBody>
      </p:sp>
      <p:sp>
        <p:nvSpPr>
          <p:cNvPr id="12" name="TextBox 11"/>
          <p:cNvSpPr txBox="1"/>
          <p:nvPr/>
        </p:nvSpPr>
        <p:spPr>
          <a:xfrm>
            <a:off x="263831" y="339502"/>
            <a:ext cx="8644882" cy="492443"/>
          </a:xfrm>
          <a:prstGeom prst="rect">
            <a:avLst/>
          </a:prstGeom>
          <a:solidFill>
            <a:srgbClr val="10253F">
              <a:alpha val="69804"/>
            </a:srgbClr>
          </a:solidFill>
        </p:spPr>
        <p:txBody>
          <a:bodyPr wrap="square" rtlCol="0">
            <a:spAutoFit/>
          </a:bodyPr>
          <a:lstStyle/>
          <a:p>
            <a:pPr algn="ctr"/>
            <a:r>
              <a:rPr lang="en-CA" sz="2600" b="1" dirty="0" smtClean="0">
                <a:solidFill>
                  <a:prstClr val="white"/>
                </a:solidFill>
                <a:effectLst>
                  <a:outerShdw blurRad="38100" dist="38100" dir="2700000" algn="tl">
                    <a:srgbClr val="000000">
                      <a:alpha val="43137"/>
                    </a:srgbClr>
                  </a:outerShdw>
                </a:effectLst>
              </a:rPr>
              <a:t>Jesus’ Discipleship Conditions</a:t>
            </a:r>
          </a:p>
        </p:txBody>
      </p:sp>
      <p:sp>
        <p:nvSpPr>
          <p:cNvPr id="6" name="TextBox 5"/>
          <p:cNvSpPr txBox="1"/>
          <p:nvPr/>
        </p:nvSpPr>
        <p:spPr>
          <a:xfrm>
            <a:off x="557468" y="2557433"/>
            <a:ext cx="8064897" cy="1015663"/>
          </a:xfrm>
          <a:prstGeom prst="rect">
            <a:avLst/>
          </a:prstGeom>
          <a:solidFill>
            <a:srgbClr val="10253F">
              <a:alpha val="69804"/>
            </a:srgbClr>
          </a:solidFill>
        </p:spPr>
        <p:txBody>
          <a:bodyPr wrap="square" rtlCol="0">
            <a:spAutoFit/>
          </a:bodyPr>
          <a:lstStyle/>
          <a:p>
            <a:r>
              <a:rPr lang="en-CA" sz="3000" b="1" dirty="0" smtClean="0">
                <a:solidFill>
                  <a:schemeClr val="bg1"/>
                </a:solidFill>
                <a:effectLst>
                  <a:outerShdw blurRad="38100" dist="38100" dir="2700000" algn="tl">
                    <a:srgbClr val="000000">
                      <a:alpha val="43137"/>
                    </a:srgbClr>
                  </a:outerShdw>
                </a:effectLst>
              </a:rPr>
              <a:t>What happens if one does not meet the criteria for being Jesus’ disciple? </a:t>
            </a:r>
          </a:p>
        </p:txBody>
      </p:sp>
    </p:spTree>
    <p:extLst>
      <p:ext uri="{BB962C8B-B14F-4D97-AF65-F5344CB8AC3E}">
        <p14:creationId xmlns:p14="http://schemas.microsoft.com/office/powerpoint/2010/main" xmlns="" val="3172715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2092881"/>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Luke 14: </a:t>
            </a:r>
          </a:p>
          <a:p>
            <a:r>
              <a:rPr lang="en-CA" sz="2600" b="1" dirty="0">
                <a:solidFill>
                  <a:prstClr val="white"/>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Salt is good, but if it loses its saltiness, how can it be made salty again</a:t>
            </a:r>
            <a:r>
              <a:rPr lang="en-CA" sz="2600" b="1" dirty="0">
                <a:solidFill>
                  <a:prstClr val="white"/>
                </a:solidFill>
                <a:effectLst>
                  <a:outerShdw blurRad="38100" dist="38100" dir="2700000" algn="tl">
                    <a:srgbClr val="000000">
                      <a:alpha val="43137"/>
                    </a:srgbClr>
                  </a:outerShdw>
                </a:effectLst>
              </a:rPr>
              <a:t>? 35 It is fit neither for the soil nor for the manure heap; it is thrown out. </a:t>
            </a:r>
          </a:p>
          <a:p>
            <a:r>
              <a:rPr lang="en-CA" sz="2600" b="1" dirty="0">
                <a:solidFill>
                  <a:prstClr val="white"/>
                </a:solidFill>
                <a:effectLst>
                  <a:outerShdw blurRad="38100" dist="38100" dir="2700000" algn="tl">
                    <a:srgbClr val="000000">
                      <a:alpha val="43137"/>
                    </a:srgbClr>
                  </a:outerShdw>
                </a:effectLst>
              </a:rPr>
              <a:t>‘Whoever has ears to hear, let them hear.’</a:t>
            </a:r>
          </a:p>
        </p:txBody>
      </p:sp>
      <p:sp>
        <p:nvSpPr>
          <p:cNvPr id="5" name="TextBox 4"/>
          <p:cNvSpPr txBox="1"/>
          <p:nvPr/>
        </p:nvSpPr>
        <p:spPr>
          <a:xfrm>
            <a:off x="263831" y="2427734"/>
            <a:ext cx="8644882" cy="492443"/>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prstClr val="white"/>
                </a:solidFill>
                <a:effectLst>
                  <a:outerShdw blurRad="38100" dist="38100" dir="2700000" algn="tl">
                    <a:srgbClr val="000000">
                      <a:alpha val="43137"/>
                    </a:srgbClr>
                  </a:outerShdw>
                </a:effectLst>
              </a:rPr>
              <a:t>Salt that is no longer salt is not salt  </a:t>
            </a:r>
          </a:p>
        </p:txBody>
      </p:sp>
      <p:sp>
        <p:nvSpPr>
          <p:cNvPr id="6" name="TextBox 5"/>
          <p:cNvSpPr txBox="1"/>
          <p:nvPr/>
        </p:nvSpPr>
        <p:spPr>
          <a:xfrm>
            <a:off x="267137" y="2904001"/>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prstClr val="white"/>
                </a:solidFill>
                <a:effectLst>
                  <a:outerShdw blurRad="38100" dist="38100" dir="2700000" algn="tl">
                    <a:srgbClr val="000000">
                      <a:alpha val="43137"/>
                    </a:srgbClr>
                  </a:outerShdw>
                </a:effectLst>
              </a:rPr>
              <a:t>Those who do not meet the criteria of discipleship are not Jesus’ disciples</a:t>
            </a:r>
          </a:p>
        </p:txBody>
      </p:sp>
      <p:sp>
        <p:nvSpPr>
          <p:cNvPr id="7" name="TextBox 6"/>
          <p:cNvSpPr txBox="1"/>
          <p:nvPr/>
        </p:nvSpPr>
        <p:spPr>
          <a:xfrm>
            <a:off x="267137" y="3796553"/>
            <a:ext cx="8644882" cy="492443"/>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prstClr val="white"/>
                </a:solidFill>
                <a:effectLst>
                  <a:outerShdw blurRad="38100" dist="38100" dir="2700000" algn="tl">
                    <a:srgbClr val="000000">
                      <a:alpha val="43137"/>
                    </a:srgbClr>
                  </a:outerShdw>
                </a:effectLst>
              </a:rPr>
              <a:t>Those who meet it are transformed to be ‘salty’</a:t>
            </a:r>
          </a:p>
        </p:txBody>
      </p:sp>
    </p:spTree>
    <p:extLst>
      <p:ext uri="{BB962C8B-B14F-4D97-AF65-F5344CB8AC3E}">
        <p14:creationId xmlns:p14="http://schemas.microsoft.com/office/powerpoint/2010/main" xmlns="" val="22541366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2092881"/>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Luke 14: </a:t>
            </a:r>
          </a:p>
          <a:p>
            <a:r>
              <a:rPr lang="en-CA" sz="2600" b="1" dirty="0">
                <a:solidFill>
                  <a:prstClr val="white"/>
                </a:solidFill>
                <a:effectLst>
                  <a:outerShdw blurRad="38100" dist="38100" dir="2700000" algn="tl">
                    <a:srgbClr val="000000">
                      <a:alpha val="43137"/>
                    </a:srgbClr>
                  </a:outerShdw>
                </a:effectLst>
              </a:rPr>
              <a:t>‘Salt is good, but if it loses its saltiness, how can it be made salty again? 35 </a:t>
            </a:r>
            <a:r>
              <a:rPr lang="en-CA" sz="2600" b="1" dirty="0">
                <a:solidFill>
                  <a:srgbClr val="FFC000"/>
                </a:solidFill>
                <a:effectLst>
                  <a:outerShdw blurRad="38100" dist="38100" dir="2700000" algn="tl">
                    <a:srgbClr val="000000">
                      <a:alpha val="43137"/>
                    </a:srgbClr>
                  </a:outerShdw>
                </a:effectLst>
              </a:rPr>
              <a:t>It is fit neither for the soil nor for the manure heap; it is thrown out. </a:t>
            </a:r>
          </a:p>
          <a:p>
            <a:r>
              <a:rPr lang="en-CA" sz="2600" b="1" dirty="0">
                <a:solidFill>
                  <a:prstClr val="white"/>
                </a:solidFill>
                <a:effectLst>
                  <a:outerShdw blurRad="38100" dist="38100" dir="2700000" algn="tl">
                    <a:srgbClr val="000000">
                      <a:alpha val="43137"/>
                    </a:srgbClr>
                  </a:outerShdw>
                </a:effectLst>
              </a:rPr>
              <a:t>‘Whoever has ears to hear, let them hear.’</a:t>
            </a:r>
          </a:p>
        </p:txBody>
      </p:sp>
      <p:sp>
        <p:nvSpPr>
          <p:cNvPr id="5" name="TextBox 4"/>
          <p:cNvSpPr txBox="1"/>
          <p:nvPr/>
        </p:nvSpPr>
        <p:spPr>
          <a:xfrm>
            <a:off x="263831" y="2427734"/>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prstClr val="white"/>
                </a:solidFill>
                <a:effectLst>
                  <a:outerShdw blurRad="38100" dist="38100" dir="2700000" algn="tl">
                    <a:srgbClr val="000000">
                      <a:alpha val="43137"/>
                    </a:srgbClr>
                  </a:outerShdw>
                </a:effectLst>
              </a:rPr>
              <a:t>Those who do not meet criteria to become Jesus’ disciples have a tragic end</a:t>
            </a:r>
          </a:p>
        </p:txBody>
      </p:sp>
    </p:spTree>
    <p:extLst>
      <p:ext uri="{BB962C8B-B14F-4D97-AF65-F5344CB8AC3E}">
        <p14:creationId xmlns:p14="http://schemas.microsoft.com/office/powerpoint/2010/main" xmlns="" val="38190752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2092881"/>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Luke 14: </a:t>
            </a:r>
          </a:p>
          <a:p>
            <a:r>
              <a:rPr lang="en-CA" sz="2600" b="1" dirty="0">
                <a:solidFill>
                  <a:prstClr val="white"/>
                </a:solidFill>
                <a:effectLst>
                  <a:outerShdw blurRad="38100" dist="38100" dir="2700000" algn="tl">
                    <a:srgbClr val="000000">
                      <a:alpha val="43137"/>
                    </a:srgbClr>
                  </a:outerShdw>
                </a:effectLst>
              </a:rPr>
              <a:t>‘Salt is good, but if it loses its saltiness, how can it be made salty again? 35 It is fit neither for the soil nor for the manure heap; it is thrown out. </a:t>
            </a:r>
          </a:p>
          <a:p>
            <a:r>
              <a:rPr lang="en-CA" sz="2600" b="1" dirty="0">
                <a:solidFill>
                  <a:prstClr val="white"/>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Whoever has ears to hear, let them hear.’</a:t>
            </a:r>
          </a:p>
        </p:txBody>
      </p:sp>
      <p:sp>
        <p:nvSpPr>
          <p:cNvPr id="5" name="TextBox 4"/>
          <p:cNvSpPr txBox="1"/>
          <p:nvPr/>
        </p:nvSpPr>
        <p:spPr>
          <a:xfrm>
            <a:off x="263831" y="2427734"/>
            <a:ext cx="8644882" cy="892552"/>
          </a:xfrm>
          <a:prstGeom prst="rect">
            <a:avLst/>
          </a:prstGeom>
          <a:solidFill>
            <a:srgbClr val="10253F">
              <a:alpha val="69804"/>
            </a:srgbClr>
          </a:solidFill>
        </p:spPr>
        <p:txBody>
          <a:bodyPr wrap="square" rtlCol="0">
            <a:spAutoFit/>
          </a:bodyPr>
          <a:lstStyle/>
          <a:p>
            <a:pPr marL="457200" indent="-457200">
              <a:buFont typeface="Arial" panose="020B0604020202020204" pitchFamily="34" charset="0"/>
              <a:buChar char="•"/>
            </a:pPr>
            <a:r>
              <a:rPr lang="en-CA" sz="2600" b="1" dirty="0" smtClean="0">
                <a:solidFill>
                  <a:prstClr val="white"/>
                </a:solidFill>
                <a:effectLst>
                  <a:outerShdw blurRad="38100" dist="38100" dir="2700000" algn="tl">
                    <a:srgbClr val="000000">
                      <a:alpha val="43137"/>
                    </a:srgbClr>
                  </a:outerShdw>
                </a:effectLst>
              </a:rPr>
              <a:t>Jesus wanted those who were just familiar with him and his mission to escape the tragic end they were headed for </a:t>
            </a:r>
          </a:p>
        </p:txBody>
      </p:sp>
    </p:spTree>
    <p:extLst>
      <p:ext uri="{BB962C8B-B14F-4D97-AF65-F5344CB8AC3E}">
        <p14:creationId xmlns:p14="http://schemas.microsoft.com/office/powerpoint/2010/main" xmlns="" val="4647028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47598" y="411510"/>
            <a:ext cx="8644882" cy="492443"/>
          </a:xfrm>
          <a:prstGeom prst="rect">
            <a:avLst/>
          </a:prstGeom>
          <a:solidFill>
            <a:srgbClr val="10253F">
              <a:alpha val="69804"/>
            </a:srgbClr>
          </a:solidFill>
        </p:spPr>
        <p:txBody>
          <a:bodyPr wrap="square" rtlCol="0">
            <a:spAutoFit/>
          </a:bodyPr>
          <a:lstStyle/>
          <a:p>
            <a:r>
              <a:rPr lang="en-CA" sz="2600" b="1" dirty="0" smtClean="0">
                <a:solidFill>
                  <a:prstClr val="white"/>
                </a:solidFill>
                <a:effectLst>
                  <a:outerShdw blurRad="38100" dist="38100" dir="2700000" algn="tl">
                    <a:srgbClr val="000000">
                      <a:alpha val="43137"/>
                    </a:srgbClr>
                  </a:outerShdw>
                </a:effectLst>
              </a:rPr>
              <a:t>3.  Transfer of Destiny (25-27)</a:t>
            </a:r>
          </a:p>
        </p:txBody>
      </p:sp>
      <p:sp>
        <p:nvSpPr>
          <p:cNvPr id="7" name="TextBox 6"/>
          <p:cNvSpPr txBox="1"/>
          <p:nvPr/>
        </p:nvSpPr>
        <p:spPr>
          <a:xfrm>
            <a:off x="263831" y="1131590"/>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a:solidFill>
                  <a:schemeClr val="bg1"/>
                </a:solidFill>
                <a:effectLst>
                  <a:outerShdw blurRad="38100" dist="38100" dir="2700000" algn="tl">
                    <a:srgbClr val="000000">
                      <a:alpha val="43137"/>
                    </a:srgbClr>
                  </a:outerShdw>
                </a:effectLst>
              </a:rPr>
              <a:t>Jesus wanted those familiar with him and his mission to meet the criteria of his discipleship so they would </a:t>
            </a:r>
            <a:r>
              <a:rPr lang="en-CA" sz="2600" b="1" dirty="0" smtClean="0">
                <a:solidFill>
                  <a:schemeClr val="bg1"/>
                </a:solidFill>
                <a:effectLst>
                  <a:outerShdw blurRad="38100" dist="38100" dir="2700000" algn="tl">
                    <a:srgbClr val="000000">
                      <a:alpha val="43137"/>
                    </a:srgbClr>
                  </a:outerShdw>
                </a:effectLst>
              </a:rPr>
              <a:t>not have a tragic end. </a:t>
            </a:r>
            <a:endParaRPr lang="en-CA" sz="2600" b="1" dirty="0">
              <a:solidFill>
                <a:schemeClr val="bg1"/>
              </a:solidFill>
              <a:effectLst>
                <a:outerShdw blurRad="38100" dist="38100" dir="2700000" algn="tl">
                  <a:srgbClr val="000000">
                    <a:alpha val="43137"/>
                  </a:srgbClr>
                </a:outerShdw>
              </a:effectLst>
            </a:endParaRPr>
          </a:p>
        </p:txBody>
      </p:sp>
      <p:sp>
        <p:nvSpPr>
          <p:cNvPr id="8" name="TextBox 7"/>
          <p:cNvSpPr txBox="1"/>
          <p:nvPr/>
        </p:nvSpPr>
        <p:spPr>
          <a:xfrm>
            <a:off x="263831" y="2861523"/>
            <a:ext cx="8644882" cy="1292662"/>
          </a:xfrm>
          <a:prstGeom prst="rect">
            <a:avLst/>
          </a:prstGeom>
          <a:solidFill>
            <a:srgbClr val="10253F">
              <a:alpha val="69804"/>
            </a:srgbClr>
          </a:solidFill>
          <a:ln w="76200">
            <a:solidFill>
              <a:srgbClr val="00B050"/>
            </a:solidFill>
          </a:ln>
        </p:spPr>
        <p:txBody>
          <a:bodyPr wrap="square" rtlCol="0">
            <a:spAutoFit/>
          </a:bodyPr>
          <a:lstStyle/>
          <a:p>
            <a:r>
              <a:rPr lang="en-CA" sz="2600" b="1" dirty="0">
                <a:solidFill>
                  <a:schemeClr val="bg1"/>
                </a:solidFill>
                <a:effectLst>
                  <a:outerShdw blurRad="38100" dist="38100" dir="2700000" algn="tl">
                    <a:srgbClr val="000000">
                      <a:alpha val="43137"/>
                    </a:srgbClr>
                  </a:outerShdw>
                </a:effectLst>
              </a:rPr>
              <a:t>By meeting Jesus’ discipleship criteria we become true disciples whose ending transfers from tragedy to the glory shared with him in his kingdom. </a:t>
            </a:r>
          </a:p>
        </p:txBody>
      </p:sp>
    </p:spTree>
    <p:extLst>
      <p:ext uri="{BB962C8B-B14F-4D97-AF65-F5344CB8AC3E}">
        <p14:creationId xmlns:p14="http://schemas.microsoft.com/office/powerpoint/2010/main" xmlns="" val="41210081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374306"/>
            <a:ext cx="8597496" cy="435768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pic>
        <p:nvPicPr>
          <p:cNvPr id="2052" name="Picture 4" descr="Image result for image of swimming fish"/>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16805" t="36887" r="31025" b="8891"/>
          <a:stretch/>
        </p:blipFill>
        <p:spPr bwMode="auto">
          <a:xfrm>
            <a:off x="5867400" y="2841171"/>
            <a:ext cx="1338943" cy="925286"/>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Image result for image of swimming fish"/>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16805" t="36887" r="31025" b="8891"/>
          <a:stretch/>
        </p:blipFill>
        <p:spPr bwMode="auto">
          <a:xfrm>
            <a:off x="3779912" y="3324047"/>
            <a:ext cx="1338943" cy="92528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Curved Down Arrow 1"/>
          <p:cNvSpPr/>
          <p:nvPr/>
        </p:nvSpPr>
        <p:spPr>
          <a:xfrm>
            <a:off x="4355976" y="1977084"/>
            <a:ext cx="2180895" cy="1152128"/>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black"/>
              </a:solidFill>
            </a:endParaRPr>
          </a:p>
        </p:txBody>
      </p:sp>
    </p:spTree>
    <p:extLst>
      <p:ext uri="{BB962C8B-B14F-4D97-AF65-F5344CB8AC3E}">
        <p14:creationId xmlns:p14="http://schemas.microsoft.com/office/powerpoint/2010/main" xmlns="" val="33976259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2"/>
                                        </p:tgtEl>
                                      </p:cBhvr>
                                    </p:animEffect>
                                    <p:set>
                                      <p:cBhvr>
                                        <p:cTn id="7" dur="1" fill="hold">
                                          <p:stCondLst>
                                            <p:cond delay="499"/>
                                          </p:stCondLst>
                                        </p:cTn>
                                        <p:tgtEl>
                                          <p:spTgt spid="205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374306"/>
            <a:ext cx="8597496" cy="435768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pic>
        <p:nvPicPr>
          <p:cNvPr id="2052" name="Picture 4" descr="Image result for image of swimming fish"/>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6805" t="36887" r="31025" b="8891"/>
          <a:stretch/>
        </p:blipFill>
        <p:spPr bwMode="auto">
          <a:xfrm>
            <a:off x="5867400" y="2841171"/>
            <a:ext cx="1338943" cy="925286"/>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Image result for image of swimming fish"/>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6805" t="36887" r="31025" b="8891"/>
          <a:stretch/>
        </p:blipFill>
        <p:spPr bwMode="auto">
          <a:xfrm>
            <a:off x="3779912" y="3324047"/>
            <a:ext cx="1338943" cy="92528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Curved Down Arrow 1"/>
          <p:cNvSpPr/>
          <p:nvPr/>
        </p:nvSpPr>
        <p:spPr>
          <a:xfrm>
            <a:off x="4355976" y="1977084"/>
            <a:ext cx="2180895" cy="1152128"/>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xmlns="" val="25936382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2"/>
                                        </p:tgtEl>
                                      </p:cBhvr>
                                    </p:animEffect>
                                    <p:set>
                                      <p:cBhvr>
                                        <p:cTn id="7" dur="1" fill="hold">
                                          <p:stCondLst>
                                            <p:cond delay="499"/>
                                          </p:stCondLst>
                                        </p:cTn>
                                        <p:tgtEl>
                                          <p:spTgt spid="205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90489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374306"/>
            <a:ext cx="8597496" cy="435768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539552" y="3312147"/>
            <a:ext cx="7416824" cy="1138773"/>
          </a:xfrm>
          <a:prstGeom prst="rect">
            <a:avLst/>
          </a:prstGeom>
          <a:solidFill>
            <a:srgbClr val="10253F">
              <a:alpha val="50196"/>
            </a:srgbClr>
          </a:solidFill>
        </p:spPr>
        <p:txBody>
          <a:bodyPr wrap="square" rtlCol="0">
            <a:spAutoFit/>
          </a:bodyPr>
          <a:lstStyle/>
          <a:p>
            <a:r>
              <a:rPr lang="en-CA" sz="3400" b="1" dirty="0" smtClean="0">
                <a:solidFill>
                  <a:schemeClr val="bg1"/>
                </a:solidFill>
                <a:effectLst>
                  <a:outerShdw blurRad="38100" dist="38100" dir="2700000" algn="tl">
                    <a:srgbClr val="000000">
                      <a:alpha val="43137"/>
                    </a:srgbClr>
                  </a:outerShdw>
                </a:effectLst>
              </a:rPr>
              <a:t>Have you met the required condition for being a disciple of Jesus?</a:t>
            </a:r>
            <a:endParaRPr lang="en-CA" sz="3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692774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3416320"/>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Luke 14</a:t>
            </a:r>
          </a:p>
          <a:p>
            <a:r>
              <a:rPr lang="en-CA" sz="2600" b="1" dirty="0" smtClean="0">
                <a:solidFill>
                  <a:schemeClr val="bg1"/>
                </a:solidFill>
                <a:effectLst>
                  <a:outerShdw blurRad="38100" dist="38100" dir="2700000" algn="tl">
                    <a:srgbClr val="000000">
                      <a:alpha val="43137"/>
                    </a:srgbClr>
                  </a:outerShdw>
                </a:effectLst>
              </a:rPr>
              <a:t>25 Large crowds were travelling with Jesus, and turning to them he said: </a:t>
            </a:r>
          </a:p>
          <a:p>
            <a:r>
              <a:rPr lang="en-CA" sz="2600" b="1" dirty="0" smtClean="0">
                <a:solidFill>
                  <a:schemeClr val="bg1"/>
                </a:solidFill>
                <a:effectLst>
                  <a:outerShdw blurRad="38100" dist="38100" dir="2700000" algn="tl">
                    <a:srgbClr val="000000">
                      <a:alpha val="43137"/>
                    </a:srgbClr>
                  </a:outerShdw>
                </a:effectLst>
              </a:rPr>
              <a:t>26 ‘If anyone comes to me and does </a:t>
            </a:r>
            <a:r>
              <a:rPr lang="en-CA" sz="2600" b="1" dirty="0">
                <a:solidFill>
                  <a:schemeClr val="bg1"/>
                </a:solidFill>
                <a:effectLst>
                  <a:outerShdw blurRad="38100" dist="38100" dir="2700000" algn="tl">
                    <a:srgbClr val="000000">
                      <a:alpha val="43137"/>
                    </a:srgbClr>
                  </a:outerShdw>
                </a:effectLst>
              </a:rPr>
              <a:t>not hate </a:t>
            </a:r>
            <a:r>
              <a:rPr lang="en-CA" sz="2600" b="1" dirty="0" smtClean="0">
                <a:solidFill>
                  <a:schemeClr val="bg1"/>
                </a:solidFill>
                <a:effectLst>
                  <a:outerShdw blurRad="38100" dist="38100" dir="2700000" algn="tl">
                    <a:srgbClr val="000000">
                      <a:alpha val="43137"/>
                    </a:srgbClr>
                  </a:outerShdw>
                </a:effectLst>
              </a:rPr>
              <a:t>father and mother, wife and children, brothers and sisters – yes, even their own life – such a person cannot be my disciple. </a:t>
            </a:r>
          </a:p>
          <a:p>
            <a:r>
              <a:rPr lang="en-CA" sz="2600" b="1" dirty="0" smtClean="0">
                <a:solidFill>
                  <a:schemeClr val="bg1"/>
                </a:solidFill>
                <a:effectLst>
                  <a:outerShdw blurRad="38100" dist="38100" dir="2700000" algn="tl">
                    <a:srgbClr val="000000">
                      <a:alpha val="43137"/>
                    </a:srgbClr>
                  </a:outerShdw>
                </a:effectLst>
              </a:rPr>
              <a:t>27 And whoever does not carry their cross and follow me cannot be my disciple. </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250866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3416320"/>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Luke 14 </a:t>
            </a:r>
          </a:p>
          <a:p>
            <a:r>
              <a:rPr lang="en-CA" sz="2600" b="1" dirty="0" smtClean="0">
                <a:solidFill>
                  <a:schemeClr val="bg1"/>
                </a:solidFill>
                <a:effectLst>
                  <a:outerShdw blurRad="38100" dist="38100" dir="2700000" algn="tl">
                    <a:srgbClr val="000000">
                      <a:alpha val="43137"/>
                    </a:srgbClr>
                  </a:outerShdw>
                </a:effectLst>
              </a:rPr>
              <a:t>25 Large crowds were travelling with Jesus, and turning to them he said: </a:t>
            </a:r>
          </a:p>
          <a:p>
            <a:r>
              <a:rPr lang="en-CA" sz="2600" b="1" dirty="0" smtClean="0">
                <a:solidFill>
                  <a:schemeClr val="bg1"/>
                </a:solidFill>
                <a:effectLst>
                  <a:outerShdw blurRad="38100" dist="38100" dir="2700000" algn="tl">
                    <a:srgbClr val="000000">
                      <a:alpha val="43137"/>
                    </a:srgbClr>
                  </a:outerShdw>
                </a:effectLst>
              </a:rPr>
              <a:t>26 ‘If anyone comes to me and does not </a:t>
            </a:r>
            <a:r>
              <a:rPr lang="en-CA" sz="2600" b="1" dirty="0" smtClean="0">
                <a:solidFill>
                  <a:srgbClr val="FFC000"/>
                </a:solidFill>
                <a:effectLst>
                  <a:outerShdw blurRad="38100" dist="38100" dir="2700000" algn="tl">
                    <a:srgbClr val="000000">
                      <a:alpha val="43137"/>
                    </a:srgbClr>
                  </a:outerShdw>
                </a:effectLst>
              </a:rPr>
              <a:t>hate</a:t>
            </a:r>
            <a:r>
              <a:rPr lang="en-CA" sz="2600" b="1" dirty="0">
                <a:solidFill>
                  <a:srgbClr val="FFC000"/>
                </a:solidFill>
                <a:effectLst>
                  <a:outerShdw blurRad="38100" dist="38100" dir="2700000" algn="tl">
                    <a:srgbClr val="000000">
                      <a:alpha val="43137"/>
                    </a:srgbClr>
                  </a:outerShdw>
                </a:effectLst>
              </a:rPr>
              <a:t> father and mother, wife and children, brothers and sisters </a:t>
            </a:r>
            <a:r>
              <a:rPr lang="en-CA" sz="2600" b="1" dirty="0" smtClean="0">
                <a:solidFill>
                  <a:schemeClr val="bg1"/>
                </a:solidFill>
                <a:effectLst>
                  <a:outerShdw blurRad="38100" dist="38100" dir="2700000" algn="tl">
                    <a:srgbClr val="000000">
                      <a:alpha val="43137"/>
                    </a:srgbClr>
                  </a:outerShdw>
                </a:effectLst>
              </a:rPr>
              <a:t>– yes, even their own life – such a person cannot be my disciple. </a:t>
            </a:r>
          </a:p>
          <a:p>
            <a:r>
              <a:rPr lang="en-CA" sz="2600" b="1" dirty="0" smtClean="0">
                <a:solidFill>
                  <a:schemeClr val="bg1"/>
                </a:solidFill>
                <a:effectLst>
                  <a:outerShdw blurRad="38100" dist="38100" dir="2700000" algn="tl">
                    <a:srgbClr val="000000">
                      <a:alpha val="43137"/>
                    </a:srgbClr>
                  </a:outerShdw>
                </a:effectLst>
              </a:rPr>
              <a:t>27 And whoever does not carry their cross and follow me cannot be my disciple. </a:t>
            </a:r>
            <a:endParaRPr lang="en-CA" sz="2600" b="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282959" y="3611806"/>
            <a:ext cx="8644882" cy="492443"/>
          </a:xfrm>
          <a:prstGeom prst="rect">
            <a:avLst/>
          </a:prstGeom>
          <a:solidFill>
            <a:srgbClr val="10253F">
              <a:alpha val="69804"/>
            </a:srgbClr>
          </a:solidFill>
        </p:spPr>
        <p:txBody>
          <a:bodyPr wrap="square" rtlCol="0">
            <a:spAutoFit/>
          </a:bodyPr>
          <a:lstStyle/>
          <a:p>
            <a:pPr marL="457200" indent="-457200">
              <a:buFont typeface="Wingdings" panose="05000000000000000000" pitchFamily="2" charset="2"/>
              <a:buChar char="§"/>
            </a:pPr>
            <a:r>
              <a:rPr lang="en-CA" sz="2600" b="1" dirty="0" smtClean="0">
                <a:solidFill>
                  <a:schemeClr val="bg1"/>
                </a:solidFill>
                <a:effectLst>
                  <a:outerShdw blurRad="38100" dist="38100" dir="2700000" algn="tl">
                    <a:srgbClr val="000000">
                      <a:alpha val="43137"/>
                    </a:srgbClr>
                  </a:outerShdw>
                </a:effectLst>
              </a:rPr>
              <a:t>Significance of extended family in Jesus’ day</a:t>
            </a:r>
            <a:endParaRPr lang="en-CA" sz="2600" b="1" dirty="0">
              <a:solidFill>
                <a:schemeClr val="bg1"/>
              </a:solidFill>
              <a:effectLst>
                <a:outerShdw blurRad="38100" dist="38100" dir="2700000" algn="tl">
                  <a:srgbClr val="000000">
                    <a:alpha val="43137"/>
                  </a:srgbClr>
                </a:outerShdw>
              </a:effectLst>
            </a:endParaRPr>
          </a:p>
        </p:txBody>
      </p:sp>
      <p:sp>
        <p:nvSpPr>
          <p:cNvPr id="6" name="TextBox 5"/>
          <p:cNvSpPr txBox="1"/>
          <p:nvPr/>
        </p:nvSpPr>
        <p:spPr>
          <a:xfrm>
            <a:off x="284040" y="4104249"/>
            <a:ext cx="8644882" cy="892552"/>
          </a:xfrm>
          <a:prstGeom prst="rect">
            <a:avLst/>
          </a:prstGeom>
          <a:solidFill>
            <a:srgbClr val="10253F">
              <a:alpha val="69804"/>
            </a:srgbClr>
          </a:solidFill>
        </p:spPr>
        <p:txBody>
          <a:bodyPr wrap="square" rtlCol="0">
            <a:spAutoFit/>
          </a:bodyPr>
          <a:lstStyle/>
          <a:p>
            <a:pPr marL="457200" indent="-457200">
              <a:buFont typeface="Wingdings" panose="05000000000000000000" pitchFamily="2" charset="2"/>
              <a:buChar char="§"/>
            </a:pPr>
            <a:r>
              <a:rPr lang="en-CA" sz="2600" b="1" dirty="0" smtClean="0">
                <a:solidFill>
                  <a:schemeClr val="bg1"/>
                </a:solidFill>
                <a:effectLst>
                  <a:outerShdw blurRad="38100" dist="38100" dir="2700000" algn="tl">
                    <a:srgbClr val="000000">
                      <a:alpha val="43137"/>
                    </a:srgbClr>
                  </a:outerShdw>
                </a:effectLst>
              </a:rPr>
              <a:t>Disavowal of primary allegiance to family/transfer allegiance to Jesus</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48559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3416320"/>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Luke 14</a:t>
            </a:r>
          </a:p>
          <a:p>
            <a:r>
              <a:rPr lang="en-CA" sz="2600" b="1" dirty="0" smtClean="0">
                <a:solidFill>
                  <a:schemeClr val="bg1"/>
                </a:solidFill>
                <a:effectLst>
                  <a:outerShdw blurRad="38100" dist="38100" dir="2700000" algn="tl">
                    <a:srgbClr val="000000">
                      <a:alpha val="43137"/>
                    </a:srgbClr>
                  </a:outerShdw>
                </a:effectLst>
              </a:rPr>
              <a:t>25 Large crowds were travelling with Jesus, and turning to them he said: </a:t>
            </a:r>
          </a:p>
          <a:p>
            <a:r>
              <a:rPr lang="en-CA" sz="2600" b="1" dirty="0" smtClean="0">
                <a:solidFill>
                  <a:schemeClr val="bg1"/>
                </a:solidFill>
                <a:effectLst>
                  <a:outerShdw blurRad="38100" dist="38100" dir="2700000" algn="tl">
                    <a:srgbClr val="000000">
                      <a:alpha val="43137"/>
                    </a:srgbClr>
                  </a:outerShdw>
                </a:effectLst>
              </a:rPr>
              <a:t>26 ‘If anyone comes to me and does not </a:t>
            </a:r>
            <a:r>
              <a:rPr lang="en-CA" sz="2600" b="1" dirty="0" smtClean="0">
                <a:solidFill>
                  <a:srgbClr val="FFC000"/>
                </a:solidFill>
                <a:effectLst>
                  <a:outerShdw blurRad="38100" dist="38100" dir="2700000" algn="tl">
                    <a:srgbClr val="000000">
                      <a:alpha val="43137"/>
                    </a:srgbClr>
                  </a:outerShdw>
                </a:effectLst>
              </a:rPr>
              <a:t>hate</a:t>
            </a:r>
            <a:r>
              <a:rPr lang="en-CA" sz="2600" b="1" dirty="0" smtClean="0">
                <a:solidFill>
                  <a:schemeClr val="bg1"/>
                </a:solidFill>
                <a:effectLst>
                  <a:outerShdw blurRad="38100" dist="38100" dir="2700000" algn="tl">
                    <a:srgbClr val="000000">
                      <a:alpha val="43137"/>
                    </a:srgbClr>
                  </a:outerShdw>
                </a:effectLst>
              </a:rPr>
              <a:t> father and mother, wife and children, brothers and sisters – yes, even </a:t>
            </a:r>
            <a:r>
              <a:rPr lang="en-CA" sz="2600" b="1" dirty="0">
                <a:solidFill>
                  <a:srgbClr val="FFC000"/>
                </a:solidFill>
                <a:effectLst>
                  <a:outerShdw blurRad="38100" dist="38100" dir="2700000" algn="tl">
                    <a:srgbClr val="000000">
                      <a:alpha val="43137"/>
                    </a:srgbClr>
                  </a:outerShdw>
                </a:effectLst>
              </a:rPr>
              <a:t>their own life </a:t>
            </a:r>
            <a:r>
              <a:rPr lang="en-CA" sz="2600" b="1" dirty="0" smtClean="0">
                <a:solidFill>
                  <a:schemeClr val="bg1"/>
                </a:solidFill>
                <a:effectLst>
                  <a:outerShdw blurRad="38100" dist="38100" dir="2700000" algn="tl">
                    <a:srgbClr val="000000">
                      <a:alpha val="43137"/>
                    </a:srgbClr>
                  </a:outerShdw>
                </a:effectLst>
              </a:rPr>
              <a:t>– such a person cannot be my disciple. </a:t>
            </a:r>
          </a:p>
          <a:p>
            <a:r>
              <a:rPr lang="en-CA" sz="2600" b="1" dirty="0" smtClean="0">
                <a:solidFill>
                  <a:schemeClr val="bg1"/>
                </a:solidFill>
                <a:effectLst>
                  <a:outerShdw blurRad="38100" dist="38100" dir="2700000" algn="tl">
                    <a:srgbClr val="000000">
                      <a:alpha val="43137"/>
                    </a:srgbClr>
                  </a:outerShdw>
                </a:effectLst>
              </a:rPr>
              <a:t>27 And whoever does not carry their cross and follow me cannot be my disciple. </a:t>
            </a:r>
            <a:endParaRPr lang="en-CA" sz="2600" b="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263831" y="3612770"/>
            <a:ext cx="8644882" cy="492443"/>
          </a:xfrm>
          <a:prstGeom prst="rect">
            <a:avLst/>
          </a:prstGeom>
          <a:solidFill>
            <a:srgbClr val="10253F">
              <a:alpha val="69804"/>
            </a:srgbClr>
          </a:solidFill>
        </p:spPr>
        <p:txBody>
          <a:bodyPr wrap="square" rtlCol="0">
            <a:spAutoFit/>
          </a:bodyPr>
          <a:lstStyle/>
          <a:p>
            <a:pPr marL="457200" indent="-457200">
              <a:buFont typeface="Wingdings" panose="05000000000000000000" pitchFamily="2" charset="2"/>
              <a:buChar char="§"/>
            </a:pPr>
            <a:r>
              <a:rPr lang="en-CA" sz="2600" b="1" dirty="0" smtClean="0">
                <a:solidFill>
                  <a:schemeClr val="bg1"/>
                </a:solidFill>
                <a:effectLst>
                  <a:outerShdw blurRad="38100" dist="38100" dir="2700000" algn="tl">
                    <a:srgbClr val="000000">
                      <a:alpha val="43137"/>
                    </a:srgbClr>
                  </a:outerShdw>
                </a:effectLst>
              </a:rPr>
              <a:t>Allegiance to self is a human thing  </a:t>
            </a:r>
            <a:endParaRPr lang="en-CA" sz="2600" b="1" dirty="0">
              <a:solidFill>
                <a:schemeClr val="bg1"/>
              </a:solidFill>
              <a:effectLst>
                <a:outerShdw blurRad="38100" dist="38100" dir="2700000" algn="tl">
                  <a:srgbClr val="000000">
                    <a:alpha val="43137"/>
                  </a:srgbClr>
                </a:outerShdw>
              </a:effectLst>
            </a:endParaRPr>
          </a:p>
        </p:txBody>
      </p:sp>
      <p:sp>
        <p:nvSpPr>
          <p:cNvPr id="7" name="TextBox 6"/>
          <p:cNvSpPr txBox="1"/>
          <p:nvPr/>
        </p:nvSpPr>
        <p:spPr>
          <a:xfrm>
            <a:off x="282959" y="4105213"/>
            <a:ext cx="8644882" cy="892552"/>
          </a:xfrm>
          <a:prstGeom prst="rect">
            <a:avLst/>
          </a:prstGeom>
          <a:solidFill>
            <a:srgbClr val="10253F">
              <a:alpha val="69804"/>
            </a:srgbClr>
          </a:solidFill>
        </p:spPr>
        <p:txBody>
          <a:bodyPr wrap="square" rtlCol="0">
            <a:spAutoFit/>
          </a:bodyPr>
          <a:lstStyle/>
          <a:p>
            <a:pPr marL="457200" indent="-457200">
              <a:buFont typeface="Wingdings" panose="05000000000000000000" pitchFamily="2" charset="2"/>
              <a:buChar char="§"/>
            </a:pPr>
            <a:r>
              <a:rPr lang="en-CA" sz="2600" b="1" dirty="0" smtClean="0">
                <a:solidFill>
                  <a:schemeClr val="bg1"/>
                </a:solidFill>
                <a:effectLst>
                  <a:outerShdw blurRad="38100" dist="38100" dir="2700000" algn="tl">
                    <a:srgbClr val="000000">
                      <a:alpha val="43137"/>
                    </a:srgbClr>
                  </a:outerShdw>
                </a:effectLst>
              </a:rPr>
              <a:t>Disavowal of allegiance to self/transfer of allegiance to Jesus </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320108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3416320"/>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Luke 14 </a:t>
            </a:r>
          </a:p>
          <a:p>
            <a:r>
              <a:rPr lang="en-CA" sz="2600" b="1" dirty="0" smtClean="0">
                <a:solidFill>
                  <a:schemeClr val="bg1"/>
                </a:solidFill>
                <a:effectLst>
                  <a:outerShdw blurRad="38100" dist="38100" dir="2700000" algn="tl">
                    <a:srgbClr val="000000">
                      <a:alpha val="43137"/>
                    </a:srgbClr>
                  </a:outerShdw>
                </a:effectLst>
              </a:rPr>
              <a:t>25 Large crowds were travelling with Jesus, and turning to them he said: </a:t>
            </a:r>
          </a:p>
          <a:p>
            <a:r>
              <a:rPr lang="en-CA" sz="2600" b="1" dirty="0" smtClean="0">
                <a:solidFill>
                  <a:schemeClr val="bg1"/>
                </a:solidFill>
                <a:effectLst>
                  <a:outerShdw blurRad="38100" dist="38100" dir="2700000" algn="tl">
                    <a:srgbClr val="000000">
                      <a:alpha val="43137"/>
                    </a:srgbClr>
                  </a:outerShdw>
                </a:effectLst>
              </a:rPr>
              <a:t>26 ‘If </a:t>
            </a:r>
            <a:r>
              <a:rPr lang="en-CA" sz="2600" b="1" dirty="0">
                <a:solidFill>
                  <a:schemeClr val="bg1"/>
                </a:solidFill>
                <a:effectLst>
                  <a:outerShdw blurRad="38100" dist="38100" dir="2700000" algn="tl">
                    <a:srgbClr val="000000">
                      <a:alpha val="43137"/>
                    </a:srgbClr>
                  </a:outerShdw>
                </a:effectLst>
              </a:rPr>
              <a:t>anyone comes to me and does not hate father and mother, wife and children, brothers and sisters – yes, even their own life </a:t>
            </a:r>
            <a:r>
              <a:rPr lang="en-CA" sz="2600" b="1" dirty="0" smtClean="0">
                <a:solidFill>
                  <a:schemeClr val="bg1"/>
                </a:solidFill>
                <a:effectLst>
                  <a:outerShdw blurRad="38100" dist="38100" dir="2700000" algn="tl">
                    <a:srgbClr val="000000">
                      <a:alpha val="43137"/>
                    </a:srgbClr>
                  </a:outerShdw>
                </a:effectLst>
              </a:rPr>
              <a:t>– such a person cannot be my disciple. </a:t>
            </a:r>
          </a:p>
          <a:p>
            <a:r>
              <a:rPr lang="en-CA" sz="2600" b="1" dirty="0" smtClean="0">
                <a:solidFill>
                  <a:schemeClr val="bg1"/>
                </a:solidFill>
                <a:effectLst>
                  <a:outerShdw blurRad="38100" dist="38100" dir="2700000" algn="tl">
                    <a:srgbClr val="000000">
                      <a:alpha val="43137"/>
                    </a:srgbClr>
                  </a:outerShdw>
                </a:effectLst>
              </a:rPr>
              <a:t>27 And </a:t>
            </a:r>
            <a:r>
              <a:rPr lang="en-CA" sz="2600" b="1" dirty="0">
                <a:solidFill>
                  <a:srgbClr val="FFC000"/>
                </a:solidFill>
                <a:effectLst>
                  <a:outerShdw blurRad="38100" dist="38100" dir="2700000" algn="tl">
                    <a:srgbClr val="000000">
                      <a:alpha val="43137"/>
                    </a:srgbClr>
                  </a:outerShdw>
                </a:effectLst>
              </a:rPr>
              <a:t>whoever does not carry their cross and follow me cannot be my disciple. </a:t>
            </a:r>
          </a:p>
        </p:txBody>
      </p:sp>
      <p:sp>
        <p:nvSpPr>
          <p:cNvPr id="5" name="TextBox 4"/>
          <p:cNvSpPr txBox="1"/>
          <p:nvPr/>
        </p:nvSpPr>
        <p:spPr>
          <a:xfrm>
            <a:off x="268151" y="3612770"/>
            <a:ext cx="8644882" cy="492443"/>
          </a:xfrm>
          <a:prstGeom prst="rect">
            <a:avLst/>
          </a:prstGeom>
          <a:solidFill>
            <a:srgbClr val="10253F">
              <a:alpha val="69804"/>
            </a:srgbClr>
          </a:solidFill>
        </p:spPr>
        <p:txBody>
          <a:bodyPr wrap="square" rtlCol="0">
            <a:spAutoFit/>
          </a:bodyPr>
          <a:lstStyle/>
          <a:p>
            <a:pPr marL="457200" indent="-457200">
              <a:buFont typeface="Wingdings" panose="05000000000000000000" pitchFamily="2" charset="2"/>
              <a:buChar char="§"/>
            </a:pPr>
            <a:r>
              <a:rPr lang="en-CA" sz="2600" b="1" dirty="0" smtClean="0">
                <a:solidFill>
                  <a:schemeClr val="bg1"/>
                </a:solidFill>
                <a:effectLst>
                  <a:outerShdw blurRad="38100" dist="38100" dir="2700000" algn="tl">
                    <a:srgbClr val="000000">
                      <a:alpha val="43137"/>
                    </a:srgbClr>
                  </a:outerShdw>
                </a:effectLst>
              </a:rPr>
              <a:t>Allegiance to Jesus’ mission </a:t>
            </a:r>
            <a:endParaRPr lang="en-CA"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009896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mage of a traw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3478"/>
            <a:ext cx="8957536" cy="4896544"/>
          </a:xfrm>
          <a:prstGeom prst="rect">
            <a:avLst/>
          </a:prstGeom>
          <a:noFill/>
          <a:ln w="63500">
            <a:solidFill>
              <a:schemeClr val="accent1"/>
            </a:solidFill>
          </a:ln>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47598" y="195486"/>
            <a:ext cx="8644882" cy="492443"/>
          </a:xfrm>
          <a:prstGeom prst="rect">
            <a:avLst/>
          </a:prstGeom>
          <a:solidFill>
            <a:srgbClr val="10253F">
              <a:alpha val="69804"/>
            </a:srgbClr>
          </a:solidFill>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1.  Transfer Allegiance to Jesus (25-27)</a:t>
            </a:r>
          </a:p>
        </p:txBody>
      </p:sp>
      <p:sp>
        <p:nvSpPr>
          <p:cNvPr id="5" name="TextBox 4"/>
          <p:cNvSpPr txBox="1"/>
          <p:nvPr/>
        </p:nvSpPr>
        <p:spPr>
          <a:xfrm>
            <a:off x="247598" y="771550"/>
            <a:ext cx="8644882" cy="1292662"/>
          </a:xfrm>
          <a:prstGeom prst="rect">
            <a:avLst/>
          </a:prstGeom>
          <a:solidFill>
            <a:srgbClr val="10253F">
              <a:alpha val="69804"/>
            </a:srgbClr>
          </a:solidFill>
          <a:ln w="76200">
            <a:solidFill>
              <a:srgbClr val="FFC000"/>
            </a:solidFill>
          </a:ln>
        </p:spPr>
        <p:txBody>
          <a:bodyPr wrap="square" rtlCol="0">
            <a:spAutoFit/>
          </a:bodyPr>
          <a:lstStyle/>
          <a:p>
            <a:r>
              <a:rPr lang="en-CA" sz="2600" b="1" dirty="0" smtClean="0">
                <a:solidFill>
                  <a:schemeClr val="bg1"/>
                </a:solidFill>
                <a:effectLst>
                  <a:outerShdw blurRad="38100" dist="38100" dir="2700000" algn="tl">
                    <a:srgbClr val="000000">
                      <a:alpha val="43137"/>
                    </a:srgbClr>
                  </a:outerShdw>
                </a:effectLst>
              </a:rPr>
              <a:t>Those who transferred their primary allegiance to family (the societal norm of Jesus’ day) and self (a human thing) to Jesus and his mission could become Jesus’ disciples. </a:t>
            </a:r>
            <a:endParaRPr lang="en-CA" sz="2600" b="1" dirty="0">
              <a:solidFill>
                <a:schemeClr val="bg1"/>
              </a:solidFill>
              <a:effectLst>
                <a:outerShdw blurRad="38100" dist="38100" dir="2700000" algn="tl">
                  <a:srgbClr val="000000">
                    <a:alpha val="43137"/>
                  </a:srgbClr>
                </a:outerShdw>
              </a:effectLst>
            </a:endParaRPr>
          </a:p>
        </p:txBody>
      </p:sp>
      <p:sp>
        <p:nvSpPr>
          <p:cNvPr id="6" name="TextBox 5"/>
          <p:cNvSpPr txBox="1"/>
          <p:nvPr/>
        </p:nvSpPr>
        <p:spPr>
          <a:xfrm>
            <a:off x="280553" y="2283718"/>
            <a:ext cx="8644882" cy="892552"/>
          </a:xfrm>
          <a:prstGeom prst="rect">
            <a:avLst/>
          </a:prstGeom>
          <a:solidFill>
            <a:srgbClr val="10253F">
              <a:alpha val="69804"/>
            </a:srgbClr>
          </a:solidFill>
        </p:spPr>
        <p:txBody>
          <a:bodyPr wrap="square" rtlCol="0">
            <a:spAutoFit/>
          </a:bodyPr>
          <a:lstStyle/>
          <a:p>
            <a:r>
              <a:rPr lang="en-CA" sz="2600" b="1" dirty="0" smtClean="0">
                <a:solidFill>
                  <a:srgbClr val="FFC000"/>
                </a:solidFill>
                <a:effectLst>
                  <a:outerShdw blurRad="38100" dist="38100" dir="2700000" algn="tl">
                    <a:srgbClr val="000000">
                      <a:alpha val="43137"/>
                    </a:srgbClr>
                  </a:outerShdw>
                </a:effectLst>
              </a:rPr>
              <a:t>What are the perceived cons of transferring one’s allegiance to Jesus ? </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778440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3000" b="1" i="0" u="none" strike="noStrike" cap="none" normalizeH="0" baseline="0" smtClean="0">
            <a:ln>
              <a:noFill/>
            </a:ln>
            <a:solidFill>
              <a:schemeClr val="tx1"/>
            </a:solidFill>
            <a:effectLst>
              <a:outerShdw blurRad="38100" dist="38100" dir="2700000" algn="tl">
                <a:srgbClr val="000000">
                  <a:alpha val="43137"/>
                </a:srgbClr>
              </a:outerShdw>
            </a:effectLst>
            <a:latin typeface="Baskerville Old Face"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3000" b="1" i="0" u="none" strike="noStrike" cap="none" normalizeH="0" baseline="0" smtClean="0">
            <a:ln>
              <a:noFill/>
            </a:ln>
            <a:solidFill>
              <a:schemeClr val="tx1"/>
            </a:solidFill>
            <a:effectLst>
              <a:outerShdw blurRad="38100" dist="38100" dir="2700000" algn="tl">
                <a:srgbClr val="000000">
                  <a:alpha val="43137"/>
                </a:srgbClr>
              </a:outerShdw>
            </a:effectLst>
            <a:latin typeface="Baskerville Old Face" pitchFamily="18"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1671</Words>
  <Application>Microsoft Office PowerPoint</Application>
  <PresentationFormat>On-screen Show (16:9)</PresentationFormat>
  <Paragraphs>101</Paragraphs>
  <Slides>30</Slides>
  <Notes>1</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Office Theme</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Windows User</cp:lastModifiedBy>
  <cp:revision>42</cp:revision>
  <dcterms:created xsi:type="dcterms:W3CDTF">2019-02-08T15:27:44Z</dcterms:created>
  <dcterms:modified xsi:type="dcterms:W3CDTF">2019-02-12T13:17:23Z</dcterms:modified>
</cp:coreProperties>
</file>