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92" r:id="rId2"/>
    <p:sldId id="293" r:id="rId3"/>
    <p:sldId id="294" r:id="rId4"/>
    <p:sldId id="295" r:id="rId5"/>
    <p:sldId id="296" r:id="rId6"/>
    <p:sldId id="297" r:id="rId7"/>
    <p:sldId id="330" r:id="rId8"/>
    <p:sldId id="305" r:id="rId9"/>
    <p:sldId id="307" r:id="rId10"/>
    <p:sldId id="308" r:id="rId11"/>
    <p:sldId id="298" r:id="rId12"/>
    <p:sldId id="309" r:id="rId13"/>
    <p:sldId id="313" r:id="rId14"/>
    <p:sldId id="310" r:id="rId15"/>
    <p:sldId id="311" r:id="rId16"/>
    <p:sldId id="314" r:id="rId17"/>
    <p:sldId id="315" r:id="rId18"/>
    <p:sldId id="316" r:id="rId19"/>
    <p:sldId id="326" r:id="rId20"/>
    <p:sldId id="327" r:id="rId21"/>
    <p:sldId id="299" r:id="rId22"/>
    <p:sldId id="317" r:id="rId23"/>
    <p:sldId id="318" r:id="rId24"/>
    <p:sldId id="320" r:id="rId25"/>
    <p:sldId id="319" r:id="rId26"/>
    <p:sldId id="325" r:id="rId27"/>
    <p:sldId id="324" r:id="rId28"/>
    <p:sldId id="321" r:id="rId29"/>
    <p:sldId id="301" r:id="rId30"/>
    <p:sldId id="300" r:id="rId31"/>
    <p:sldId id="302" r:id="rId32"/>
    <p:sldId id="328" r:id="rId33"/>
    <p:sldId id="306" r:id="rId34"/>
    <p:sldId id="331" r:id="rId35"/>
    <p:sldId id="304" r:id="rId3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6C0A"/>
    <a:srgbClr val="1E1C11"/>
    <a:srgbClr val="4A452A"/>
    <a:srgbClr val="98480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p:scale>
          <a:sx n="64" d="100"/>
          <a:sy n="64" d="100"/>
        </p:scale>
        <p:origin x="-1254" y="-1200"/>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4B23A-AD7C-4275-8700-CC97C373E88F}" type="datetimeFigureOut">
              <a:rPr lang="en-CA" smtClean="0"/>
              <a:pPr/>
              <a:t>2019-02-26</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55898-D871-41D6-A7EA-23223179D18F}" type="slidenum">
              <a:rPr lang="en-CA" smtClean="0"/>
              <a:pPr/>
              <a:t>‹#›</a:t>
            </a:fld>
            <a:endParaRPr lang="en-CA"/>
          </a:p>
        </p:txBody>
      </p:sp>
    </p:spTree>
    <p:extLst>
      <p:ext uri="{BB962C8B-B14F-4D97-AF65-F5344CB8AC3E}">
        <p14:creationId xmlns:p14="http://schemas.microsoft.com/office/powerpoint/2010/main" xmlns="" val="4186394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solidFill>
                  <a:prstClr val="black"/>
                </a:solidFill>
              </a:rPr>
              <a:pPr/>
              <a:t>1</a:t>
            </a:fld>
            <a:endParaRPr lang="en-CA">
              <a:solidFill>
                <a:prstClr val="black"/>
              </a:solidFill>
            </a:endParaRPr>
          </a:p>
        </p:txBody>
      </p:sp>
    </p:spTree>
    <p:extLst>
      <p:ext uri="{BB962C8B-B14F-4D97-AF65-F5344CB8AC3E}">
        <p14:creationId xmlns:p14="http://schemas.microsoft.com/office/powerpoint/2010/main" xmlns="" val="85419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solidFill>
                  <a:prstClr val="black"/>
                </a:solidFill>
              </a:rPr>
              <a:pPr/>
              <a:t>2</a:t>
            </a:fld>
            <a:endParaRPr lang="en-CA">
              <a:solidFill>
                <a:prstClr val="black"/>
              </a:solidFill>
            </a:endParaRPr>
          </a:p>
        </p:txBody>
      </p:sp>
    </p:spTree>
    <p:extLst>
      <p:ext uri="{BB962C8B-B14F-4D97-AF65-F5344CB8AC3E}">
        <p14:creationId xmlns:p14="http://schemas.microsoft.com/office/powerpoint/2010/main" xmlns="" val="85419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036AB4C8-5C29-4B3B-8022-0A18CB0DB617}" type="datetimeFigureOut">
              <a:rPr lang="en-CA" smtClean="0"/>
              <a:pPr/>
              <a:t>2019-02-26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2253742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36AB4C8-5C29-4B3B-8022-0A18CB0DB617}" type="datetimeFigureOut">
              <a:rPr lang="en-CA" smtClean="0"/>
              <a:pPr/>
              <a:t>2019-02-26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41874149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2"/>
            <a:ext cx="2057400" cy="329088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54782"/>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36AB4C8-5C29-4B3B-8022-0A18CB0DB617}" type="datetimeFigureOut">
              <a:rPr lang="en-CA" smtClean="0"/>
              <a:pPr/>
              <a:t>2019-02-26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22877582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36AB4C8-5C29-4B3B-8022-0A18CB0DB617}" type="datetimeFigureOut">
              <a:rPr lang="en-CA" smtClean="0"/>
              <a:pPr/>
              <a:t>2019-02-26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8134161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6AB4C8-5C29-4B3B-8022-0A18CB0DB617}" type="datetimeFigureOut">
              <a:rPr lang="en-CA" smtClean="0"/>
              <a:pPr/>
              <a:t>2019-02-26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23341736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036AB4C8-5C29-4B3B-8022-0A18CB0DB617}" type="datetimeFigureOut">
              <a:rPr lang="en-CA" smtClean="0"/>
              <a:pPr/>
              <a:t>2019-02-26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394295159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036AB4C8-5C29-4B3B-8022-0A18CB0DB617}" type="datetimeFigureOut">
              <a:rPr lang="en-CA" smtClean="0"/>
              <a:pPr/>
              <a:t>2019-02-26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38543439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036AB4C8-5C29-4B3B-8022-0A18CB0DB617}" type="datetimeFigureOut">
              <a:rPr lang="en-CA" smtClean="0"/>
              <a:pPr/>
              <a:t>2019-02-26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27692087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AB4C8-5C29-4B3B-8022-0A18CB0DB617}" type="datetimeFigureOut">
              <a:rPr lang="en-CA" smtClean="0"/>
              <a:pPr/>
              <a:t>2019-02-26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3617111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6AB4C8-5C29-4B3B-8022-0A18CB0DB617}" type="datetimeFigureOut">
              <a:rPr lang="en-CA" smtClean="0"/>
              <a:pPr/>
              <a:t>2019-02-26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2612717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6AB4C8-5C29-4B3B-8022-0A18CB0DB617}" type="datetimeFigureOut">
              <a:rPr lang="en-CA" smtClean="0"/>
              <a:pPr/>
              <a:t>2019-02-26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40062688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36AB4C8-5C29-4B3B-8022-0A18CB0DB617}" type="datetimeFigureOut">
              <a:rPr lang="en-CA" smtClean="0"/>
              <a:pPr/>
              <a:t>2019-02-26</a:t>
            </a:fld>
            <a:endParaRPr lang="en-CA"/>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264038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60849" y="339502"/>
            <a:ext cx="8784976" cy="1754326"/>
          </a:xfrm>
          <a:prstGeom prst="rect">
            <a:avLst/>
          </a:prstGeom>
          <a:solidFill>
            <a:srgbClr val="1E1C11">
              <a:alpha val="69804"/>
            </a:srgbClr>
          </a:solidFill>
        </p:spPr>
        <p:txBody>
          <a:bodyPr wrap="square" rtlCol="0">
            <a:spAutoFit/>
          </a:bodyPr>
          <a:lstStyle/>
          <a:p>
            <a:pPr algn="ctr"/>
            <a:r>
              <a:rPr lang="en-CA" sz="2700" b="1" dirty="0" smtClean="0">
                <a:solidFill>
                  <a:srgbClr val="EEECE1"/>
                </a:solidFill>
                <a:effectLst>
                  <a:outerShdw blurRad="38100" dist="38100" dir="2700000" algn="tl">
                    <a:srgbClr val="000000">
                      <a:alpha val="43137"/>
                    </a:srgbClr>
                  </a:outerShdw>
                </a:effectLst>
              </a:rPr>
              <a:t>Luke 15</a:t>
            </a:r>
          </a:p>
          <a:p>
            <a:r>
              <a:rPr lang="en-CA" sz="2700" b="1" dirty="0" smtClean="0">
                <a:solidFill>
                  <a:srgbClr val="EEECE1"/>
                </a:solidFill>
                <a:effectLst>
                  <a:outerShdw blurRad="38100" dist="38100" dir="2700000" algn="tl">
                    <a:srgbClr val="000000">
                      <a:alpha val="43137"/>
                    </a:srgbClr>
                  </a:outerShdw>
                </a:effectLst>
              </a:rPr>
              <a:t>God’s </a:t>
            </a:r>
            <a:r>
              <a:rPr lang="en-CA" sz="2700" b="1" dirty="0">
                <a:solidFill>
                  <a:srgbClr val="EEECE1"/>
                </a:solidFill>
                <a:effectLst>
                  <a:outerShdw blurRad="38100" dist="38100" dir="2700000" algn="tl">
                    <a:srgbClr val="000000">
                      <a:alpha val="43137"/>
                    </a:srgbClr>
                  </a:outerShdw>
                </a:effectLst>
              </a:rPr>
              <a:t>heart is for us; he </a:t>
            </a:r>
            <a:r>
              <a:rPr lang="en-CA" sz="2700" b="1" u="sng" dirty="0" smtClean="0">
                <a:solidFill>
                  <a:srgbClr val="EEECE1"/>
                </a:solidFill>
                <a:effectLst>
                  <a:outerShdw blurRad="38100" dist="38100" dir="2700000" algn="tl">
                    <a:srgbClr val="000000">
                      <a:alpha val="43137"/>
                    </a:srgbClr>
                  </a:outerShdw>
                </a:effectLst>
              </a:rPr>
              <a:t>wanted</a:t>
            </a:r>
            <a:r>
              <a:rPr lang="en-CA" sz="2700" b="1" dirty="0" smtClean="0">
                <a:solidFill>
                  <a:srgbClr val="EEECE1"/>
                </a:solidFill>
                <a:effectLst>
                  <a:outerShdw blurRad="38100" dist="38100" dir="2700000" algn="tl">
                    <a:srgbClr val="000000">
                      <a:alpha val="43137"/>
                    </a:srgbClr>
                  </a:outerShdw>
                </a:effectLst>
              </a:rPr>
              <a:t> </a:t>
            </a:r>
            <a:r>
              <a:rPr lang="en-CA" sz="2700" b="1" dirty="0">
                <a:solidFill>
                  <a:srgbClr val="EEECE1"/>
                </a:solidFill>
                <a:effectLst>
                  <a:outerShdw blurRad="38100" dist="38100" dir="2700000" algn="tl">
                    <a:srgbClr val="000000">
                      <a:alpha val="43137"/>
                    </a:srgbClr>
                  </a:outerShdw>
                </a:effectLst>
              </a:rPr>
              <a:t>to retrieve us from sin to restore us as his children because of his </a:t>
            </a:r>
            <a:r>
              <a:rPr lang="en-CA" sz="2700" b="1" u="sng" dirty="0">
                <a:solidFill>
                  <a:srgbClr val="EEECE1"/>
                </a:solidFill>
                <a:effectLst>
                  <a:outerShdw blurRad="38100" dist="38100" dir="2700000" algn="tl">
                    <a:srgbClr val="000000">
                      <a:alpha val="43137"/>
                    </a:srgbClr>
                  </a:outerShdw>
                </a:effectLst>
              </a:rPr>
              <a:t>love</a:t>
            </a:r>
            <a:r>
              <a:rPr lang="en-CA" sz="2700" b="1" dirty="0">
                <a:solidFill>
                  <a:srgbClr val="EEECE1"/>
                </a:solidFill>
                <a:effectLst>
                  <a:outerShdw blurRad="38100" dist="38100" dir="2700000" algn="tl">
                    <a:srgbClr val="000000">
                      <a:alpha val="43137"/>
                    </a:srgbClr>
                  </a:outerShdw>
                </a:effectLst>
              </a:rPr>
              <a:t> for us and the </a:t>
            </a:r>
            <a:r>
              <a:rPr lang="en-CA" sz="2700" b="1" u="sng" dirty="0">
                <a:solidFill>
                  <a:srgbClr val="EEECE1"/>
                </a:solidFill>
                <a:effectLst>
                  <a:outerShdw blurRad="38100" dist="38100" dir="2700000" algn="tl">
                    <a:srgbClr val="000000">
                      <a:alpha val="43137"/>
                    </a:srgbClr>
                  </a:outerShdw>
                </a:effectLst>
              </a:rPr>
              <a:t>joy</a:t>
            </a:r>
            <a:r>
              <a:rPr lang="en-CA" sz="2700" b="1" dirty="0">
                <a:solidFill>
                  <a:srgbClr val="EEECE1"/>
                </a:solidFill>
                <a:effectLst>
                  <a:outerShdw blurRad="38100" dist="38100" dir="2700000" algn="tl">
                    <a:srgbClr val="000000">
                      <a:alpha val="43137"/>
                    </a:srgbClr>
                  </a:outerShdw>
                </a:effectLst>
              </a:rPr>
              <a:t> it </a:t>
            </a:r>
            <a:r>
              <a:rPr lang="en-CA" sz="2700" b="1" dirty="0" smtClean="0">
                <a:solidFill>
                  <a:srgbClr val="EEECE1"/>
                </a:solidFill>
                <a:effectLst>
                  <a:outerShdw blurRad="38100" dist="38100" dir="2700000" algn="tl">
                    <a:srgbClr val="000000">
                      <a:alpha val="43137"/>
                    </a:srgbClr>
                  </a:outerShdw>
                </a:effectLst>
              </a:rPr>
              <a:t>brought him. </a:t>
            </a:r>
          </a:p>
        </p:txBody>
      </p:sp>
    </p:spTree>
    <p:extLst>
      <p:ext uri="{BB962C8B-B14F-4D97-AF65-F5344CB8AC3E}">
        <p14:creationId xmlns:p14="http://schemas.microsoft.com/office/powerpoint/2010/main" xmlns="" val="40317733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C:\Users\Paul\AppData\Local\Microsoft\Windows\INetCache\IE\MEPBB7ID\Cifrão_symbol.svg[1].pn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7624" r="18842"/>
          <a:stretch/>
        </p:blipFill>
        <p:spPr bwMode="auto">
          <a:xfrm>
            <a:off x="149902" y="0"/>
            <a:ext cx="3267855" cy="51435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5129028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75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195486"/>
            <a:ext cx="8784976" cy="2893100"/>
          </a:xfrm>
          <a:prstGeom prst="rect">
            <a:avLst/>
          </a:prstGeom>
          <a:solidFill>
            <a:srgbClr val="1E1C11">
              <a:alpha val="80000"/>
            </a:srgbClr>
          </a:solidFill>
        </p:spPr>
        <p:txBody>
          <a:bodyPr wrap="square" rtlCol="0">
            <a:spAutoFit/>
          </a:bodyPr>
          <a:lstStyle/>
          <a:p>
            <a:r>
              <a:rPr lang="en-CA" sz="2600" b="1" dirty="0">
                <a:solidFill>
                  <a:schemeClr val="bg2"/>
                </a:solidFill>
                <a:effectLst>
                  <a:outerShdw blurRad="38100" dist="38100" dir="2700000" algn="tl">
                    <a:srgbClr val="000000">
                      <a:alpha val="43137"/>
                    </a:srgbClr>
                  </a:outerShdw>
                </a:effectLst>
              </a:rPr>
              <a:t>10 ‘Whoever can be trusted with very little can also be trusted with much, and whoever is dishonest with very little will also be dishonest with much. 11 So if you have not been trustworthy in handling worldly wealth, who will trust you with true riches? 12 And if you have not been trustworthy with someone else’s property, who will give you property of your own</a:t>
            </a:r>
            <a:r>
              <a:rPr lang="en-CA" sz="2600" b="1" dirty="0" smtClean="0">
                <a:solidFill>
                  <a:schemeClr val="bg2"/>
                </a:solidFill>
                <a:effectLst>
                  <a:outerShdw blurRad="38100" dist="38100" dir="2700000" algn="tl">
                    <a:srgbClr val="000000">
                      <a:alpha val="43137"/>
                    </a:srgbClr>
                  </a:outerShdw>
                </a:effectLst>
              </a:rPr>
              <a:t>?</a:t>
            </a:r>
            <a:endParaRPr lang="en-CA" sz="26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7063803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206514"/>
            <a:ext cx="8784976" cy="2893100"/>
          </a:xfrm>
          <a:prstGeom prst="rect">
            <a:avLst/>
          </a:prstGeom>
          <a:solidFill>
            <a:srgbClr val="1E1C11">
              <a:alpha val="80000"/>
            </a:srgbClr>
          </a:solidFill>
        </p:spPr>
        <p:txBody>
          <a:bodyPr wrap="square" rtlCol="0">
            <a:spAutoFit/>
          </a:bodyPr>
          <a:lstStyle/>
          <a:p>
            <a:r>
              <a:rPr lang="en-CA" sz="2600" b="1" dirty="0">
                <a:solidFill>
                  <a:schemeClr val="bg2"/>
                </a:solidFill>
                <a:effectLst>
                  <a:outerShdw blurRad="38100" dist="38100" dir="2700000" algn="tl">
                    <a:srgbClr val="000000">
                      <a:alpha val="43137"/>
                    </a:srgbClr>
                  </a:outerShdw>
                </a:effectLst>
              </a:rPr>
              <a:t>10 ‘Whoever can be trusted with very little can also be trusted with much, and whoever is dishonest with very little will also be dishonest with much. </a:t>
            </a:r>
            <a:r>
              <a:rPr lang="en-CA" sz="2600" b="1" dirty="0">
                <a:solidFill>
                  <a:schemeClr val="bg1"/>
                </a:solidFill>
                <a:effectLst>
                  <a:outerShdw blurRad="38100" dist="38100" dir="2700000" algn="tl">
                    <a:srgbClr val="000000">
                      <a:alpha val="43137"/>
                    </a:srgbClr>
                  </a:outerShdw>
                </a:effectLst>
              </a:rPr>
              <a:t>11</a:t>
            </a:r>
            <a:r>
              <a:rPr lang="en-CA" sz="2600" b="1" dirty="0">
                <a:solidFill>
                  <a:srgbClr val="FFC000"/>
                </a:solidFill>
                <a:effectLst>
                  <a:outerShdw blurRad="38100" dist="38100" dir="2700000" algn="tl">
                    <a:srgbClr val="000000">
                      <a:alpha val="43137"/>
                    </a:srgbClr>
                  </a:outerShdw>
                </a:effectLst>
              </a:rPr>
              <a:t> So if you have not been trustworthy in handling worldly wealth, who will trust you with true riches</a:t>
            </a:r>
            <a:r>
              <a:rPr lang="en-CA" sz="2600" b="1" dirty="0">
                <a:solidFill>
                  <a:schemeClr val="bg1"/>
                </a:solidFill>
                <a:effectLst>
                  <a:outerShdw blurRad="38100" dist="38100" dir="2700000" algn="tl">
                    <a:srgbClr val="000000">
                      <a:alpha val="43137"/>
                    </a:srgbClr>
                  </a:outerShdw>
                </a:effectLst>
              </a:rPr>
              <a:t>?</a:t>
            </a:r>
            <a:r>
              <a:rPr lang="en-CA" sz="2600" b="1" dirty="0">
                <a:solidFill>
                  <a:schemeClr val="bg2"/>
                </a:solidFill>
                <a:effectLst>
                  <a:outerShdw blurRad="38100" dist="38100" dir="2700000" algn="tl">
                    <a:srgbClr val="000000">
                      <a:alpha val="43137"/>
                    </a:srgbClr>
                  </a:outerShdw>
                </a:effectLst>
              </a:rPr>
              <a:t> 12 And if you have not been trustworthy with someone else’s property, who will give you property of your own</a:t>
            </a:r>
            <a:r>
              <a:rPr lang="en-CA" sz="2600" b="1" dirty="0" smtClean="0">
                <a:solidFill>
                  <a:schemeClr val="bg2"/>
                </a:solidFill>
                <a:effectLst>
                  <a:outerShdw blurRad="38100" dist="38100" dir="2700000" algn="tl">
                    <a:srgbClr val="000000">
                      <a:alpha val="43137"/>
                    </a:srgbClr>
                  </a:outerShdw>
                </a:effectLst>
              </a:rPr>
              <a:t>?</a:t>
            </a:r>
            <a:endParaRPr lang="en-CA" sz="2600" b="1" dirty="0">
              <a:solidFill>
                <a:schemeClr val="bg2"/>
              </a:solidFill>
              <a:effectLst>
                <a:outerShdw blurRad="38100" dist="38100" dir="2700000" algn="tl">
                  <a:srgbClr val="000000">
                    <a:alpha val="43137"/>
                  </a:srgbClr>
                </a:outerShdw>
              </a:effectLst>
            </a:endParaRPr>
          </a:p>
        </p:txBody>
      </p:sp>
      <p:sp>
        <p:nvSpPr>
          <p:cNvPr id="4" name="TextBox 3"/>
          <p:cNvSpPr txBox="1"/>
          <p:nvPr/>
        </p:nvSpPr>
        <p:spPr>
          <a:xfrm>
            <a:off x="174637" y="3376612"/>
            <a:ext cx="8784976" cy="923330"/>
          </a:xfrm>
          <a:prstGeom prst="rect">
            <a:avLst/>
          </a:prstGeom>
          <a:solidFill>
            <a:srgbClr val="1E1C11">
              <a:alpha val="80000"/>
            </a:srgbClr>
          </a:solidFill>
        </p:spPr>
        <p:txBody>
          <a:bodyPr wrap="square" rtlCol="0">
            <a:spAutoFit/>
          </a:bodyPr>
          <a:lstStyle/>
          <a:p>
            <a:pPr marL="457200" indent="-457200">
              <a:buFont typeface="Arial" panose="020B0604020202020204" pitchFamily="34" charset="0"/>
              <a:buChar char="•"/>
            </a:pPr>
            <a:r>
              <a:rPr lang="en-CA" sz="2700" b="1" dirty="0" smtClean="0">
                <a:solidFill>
                  <a:srgbClr val="E46C0A"/>
                </a:solidFill>
                <a:effectLst>
                  <a:outerShdw blurRad="38100" dist="38100" dir="2700000" algn="tl">
                    <a:srgbClr val="000000">
                      <a:alpha val="43137"/>
                    </a:srgbClr>
                  </a:outerShdw>
                </a:effectLst>
              </a:rPr>
              <a:t>First you must be faithful in stewardship of worldly wealth, then you can be given heavenly riches to steward</a:t>
            </a:r>
            <a:endParaRPr lang="en-CA" sz="2700" b="1" dirty="0">
              <a:solidFill>
                <a:srgbClr val="E46C0A"/>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1132446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97903" y="930553"/>
            <a:ext cx="8784976" cy="1754326"/>
          </a:xfrm>
          <a:prstGeom prst="rect">
            <a:avLst/>
          </a:prstGeom>
          <a:solidFill>
            <a:srgbClr val="1E1C11">
              <a:alpha val="80000"/>
            </a:srgbClr>
          </a:solidFill>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Besides </a:t>
            </a:r>
            <a:r>
              <a:rPr lang="en-CA" sz="2700" b="1" dirty="0" smtClean="0">
                <a:solidFill>
                  <a:schemeClr val="bg2"/>
                </a:solidFill>
                <a:effectLst>
                  <a:outerShdw blurRad="38100" dist="38100" dir="2700000" algn="tl">
                    <a:srgbClr val="000000">
                      <a:alpha val="43137"/>
                    </a:srgbClr>
                  </a:outerShdw>
                </a:effectLst>
              </a:rPr>
              <a:t>material wealth, what </a:t>
            </a:r>
            <a:r>
              <a:rPr lang="en-CA" sz="2700" b="1" dirty="0">
                <a:solidFill>
                  <a:schemeClr val="bg2"/>
                </a:solidFill>
                <a:effectLst>
                  <a:outerShdw blurRad="38100" dist="38100" dir="2700000" algn="tl">
                    <a:srgbClr val="000000">
                      <a:alpha val="43137"/>
                    </a:srgbClr>
                  </a:outerShdw>
                </a:effectLst>
              </a:rPr>
              <a:t>other things could be considered </a:t>
            </a:r>
            <a:r>
              <a:rPr lang="en-CA" sz="2700" b="1" dirty="0" smtClean="0">
                <a:solidFill>
                  <a:schemeClr val="bg2"/>
                </a:solidFill>
                <a:effectLst>
                  <a:outerShdw blurRad="38100" dist="38100" dir="2700000" algn="tl">
                    <a:srgbClr val="000000">
                      <a:alpha val="43137"/>
                    </a:srgbClr>
                  </a:outerShdw>
                </a:effectLst>
              </a:rPr>
              <a:t>earthly wealth </a:t>
            </a:r>
            <a:r>
              <a:rPr lang="en-CA" sz="2700" b="1" dirty="0">
                <a:solidFill>
                  <a:schemeClr val="bg2"/>
                </a:solidFill>
                <a:effectLst>
                  <a:outerShdw blurRad="38100" dist="38100" dir="2700000" algn="tl">
                    <a:srgbClr val="000000">
                      <a:alpha val="43137"/>
                    </a:srgbClr>
                  </a:outerShdw>
                </a:effectLst>
              </a:rPr>
              <a:t>that God has allotted us that we need to steward </a:t>
            </a:r>
            <a:r>
              <a:rPr lang="en-CA" sz="2700" b="1" dirty="0" smtClean="0">
                <a:solidFill>
                  <a:schemeClr val="bg2"/>
                </a:solidFill>
                <a:effectLst>
                  <a:outerShdw blurRad="38100" dist="38100" dir="2700000" algn="tl">
                    <a:srgbClr val="000000">
                      <a:alpha val="43137"/>
                    </a:srgbClr>
                  </a:outerShdw>
                </a:effectLst>
              </a:rPr>
              <a:t>properly (fulfill his saving purposes) before </a:t>
            </a:r>
            <a:r>
              <a:rPr lang="en-CA" sz="2700" b="1" dirty="0">
                <a:solidFill>
                  <a:schemeClr val="bg2"/>
                </a:solidFill>
                <a:effectLst>
                  <a:outerShdw blurRad="38100" dist="38100" dir="2700000" algn="tl">
                    <a:srgbClr val="000000">
                      <a:alpha val="43137"/>
                    </a:srgbClr>
                  </a:outerShdw>
                </a:effectLst>
              </a:rPr>
              <a:t>we are granted a stewardship over true </a:t>
            </a:r>
            <a:r>
              <a:rPr lang="en-CA" sz="2700" b="1" dirty="0" smtClean="0">
                <a:solidFill>
                  <a:schemeClr val="bg2"/>
                </a:solidFill>
                <a:effectLst>
                  <a:outerShdw blurRad="38100" dist="38100" dir="2700000" algn="tl">
                    <a:srgbClr val="000000">
                      <a:alpha val="43137"/>
                    </a:srgbClr>
                  </a:outerShdw>
                </a:effectLst>
              </a:rPr>
              <a:t>riches? </a:t>
            </a:r>
            <a:endParaRPr lang="en-CA" sz="2700" b="1" dirty="0">
              <a:solidFill>
                <a:schemeClr val="bg2"/>
              </a:solidFill>
              <a:effectLst>
                <a:outerShdw blurRad="38100" dist="38100" dir="2700000" algn="tl">
                  <a:srgbClr val="000000">
                    <a:alpha val="43137"/>
                  </a:srgbClr>
                </a:outerShdw>
              </a:effectLst>
            </a:endParaRPr>
          </a:p>
        </p:txBody>
      </p:sp>
      <p:sp>
        <p:nvSpPr>
          <p:cNvPr id="6" name="TextBox 5"/>
          <p:cNvSpPr txBox="1"/>
          <p:nvPr/>
        </p:nvSpPr>
        <p:spPr>
          <a:xfrm>
            <a:off x="158818" y="3295775"/>
            <a:ext cx="8784976" cy="923330"/>
          </a:xfrm>
          <a:prstGeom prst="rect">
            <a:avLst/>
          </a:prstGeom>
          <a:solidFill>
            <a:srgbClr val="1E1C11">
              <a:alpha val="80000"/>
            </a:srgbClr>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What things would qualify as true or heavenly riches that faithful stewards are granted stewardship of? </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9566142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descr="C:\Users\Paul\AppData\Local\Microsoft\Windows\INetCache\IE\MEPBB7ID\Cifrão_symbol.svg[1].pn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7624" r="18842"/>
          <a:stretch/>
        </p:blipFill>
        <p:spPr bwMode="auto">
          <a:xfrm>
            <a:off x="149902" y="0"/>
            <a:ext cx="3267855" cy="51435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342984"/>
            <a:ext cx="8784976" cy="1292662"/>
          </a:xfrm>
          <a:prstGeom prst="rect">
            <a:avLst/>
          </a:prstGeom>
          <a:solidFill>
            <a:srgbClr val="1E1C11">
              <a:alpha val="80000"/>
            </a:srgbClr>
          </a:solidFill>
        </p:spPr>
        <p:txBody>
          <a:bodyPr wrap="square" rtlCol="0">
            <a:spAutoFit/>
          </a:bodyPr>
          <a:lstStyle/>
          <a:p>
            <a:r>
              <a:rPr lang="en-CA" sz="2600" b="1" dirty="0" smtClean="0">
                <a:solidFill>
                  <a:schemeClr val="bg2"/>
                </a:solidFill>
                <a:effectLst>
                  <a:outerShdw blurRad="38100" dist="38100" dir="2700000" algn="tl">
                    <a:srgbClr val="000000">
                      <a:alpha val="43137"/>
                    </a:srgbClr>
                  </a:outerShdw>
                </a:effectLst>
              </a:rPr>
              <a:t>13 </a:t>
            </a:r>
            <a:r>
              <a:rPr lang="en-CA" sz="2600" b="1" dirty="0">
                <a:solidFill>
                  <a:schemeClr val="bg2"/>
                </a:solidFill>
                <a:effectLst>
                  <a:outerShdw blurRad="38100" dist="38100" dir="2700000" algn="tl">
                    <a:srgbClr val="000000">
                      <a:alpha val="43137"/>
                    </a:srgbClr>
                  </a:outerShdw>
                </a:effectLst>
              </a:rPr>
              <a:t>‘No one can serve two masters. Either you will hate the one and love the other, or you will be devoted to the one and despise the other. </a:t>
            </a:r>
            <a:r>
              <a:rPr lang="en-CA" sz="2600" b="1" dirty="0">
                <a:solidFill>
                  <a:srgbClr val="FFC000"/>
                </a:solidFill>
                <a:effectLst>
                  <a:outerShdw blurRad="38100" dist="38100" dir="2700000" algn="tl">
                    <a:srgbClr val="000000">
                      <a:alpha val="43137"/>
                    </a:srgbClr>
                  </a:outerShdw>
                </a:effectLst>
              </a:rPr>
              <a:t>You cannot serve both God and Money</a:t>
            </a:r>
            <a:r>
              <a:rPr lang="en-CA" sz="2600" b="1" dirty="0">
                <a:solidFill>
                  <a:schemeClr val="bg1"/>
                </a:solidFill>
                <a:effectLst>
                  <a:outerShdw blurRad="38100" dist="38100" dir="2700000" algn="tl">
                    <a:srgbClr val="000000">
                      <a:alpha val="43137"/>
                    </a:srgbClr>
                  </a:outerShdw>
                </a:effectLst>
              </a:rPr>
              <a:t>.’</a:t>
            </a:r>
          </a:p>
        </p:txBody>
      </p:sp>
      <p:sp>
        <p:nvSpPr>
          <p:cNvPr id="4" name="TextBox 3"/>
          <p:cNvSpPr txBox="1"/>
          <p:nvPr/>
        </p:nvSpPr>
        <p:spPr>
          <a:xfrm>
            <a:off x="159094" y="2008460"/>
            <a:ext cx="8784976" cy="923330"/>
          </a:xfrm>
          <a:prstGeom prst="rect">
            <a:avLst/>
          </a:prstGeom>
          <a:solidFill>
            <a:srgbClr val="1E1C11">
              <a:alpha val="80000"/>
            </a:srgbClr>
          </a:solidFill>
        </p:spPr>
        <p:txBody>
          <a:bodyPr wrap="square" rtlCol="0">
            <a:spAutoFit/>
          </a:bodyPr>
          <a:lstStyle/>
          <a:p>
            <a:pPr marL="457200" indent="-457200">
              <a:buFont typeface="Arial" panose="020B0604020202020204" pitchFamily="34" charset="0"/>
              <a:buChar char="•"/>
            </a:pPr>
            <a:r>
              <a:rPr lang="en-CA" sz="2700" b="1" dirty="0" smtClean="0">
                <a:solidFill>
                  <a:schemeClr val="bg2"/>
                </a:solidFill>
                <a:effectLst>
                  <a:outerShdw blurRad="38100" dist="38100" dir="2700000" algn="tl">
                    <a:srgbClr val="000000">
                      <a:alpha val="43137"/>
                    </a:srgbClr>
                  </a:outerShdw>
                </a:effectLst>
              </a:rPr>
              <a:t>To serve God, God’s children must control money to make it serve God’s purposes </a:t>
            </a:r>
            <a:endParaRPr lang="en-CA" sz="2700" b="1" dirty="0">
              <a:solidFill>
                <a:schemeClr val="bg2"/>
              </a:solidFill>
              <a:effectLst>
                <a:outerShdw blurRad="38100" dist="38100" dir="2700000" algn="tl">
                  <a:srgbClr val="000000">
                    <a:alpha val="43137"/>
                  </a:srgbClr>
                </a:outerShdw>
              </a:effectLst>
            </a:endParaRPr>
          </a:p>
        </p:txBody>
      </p:sp>
      <p:sp>
        <p:nvSpPr>
          <p:cNvPr id="5" name="TextBox 4"/>
          <p:cNvSpPr txBox="1"/>
          <p:nvPr/>
        </p:nvSpPr>
        <p:spPr>
          <a:xfrm>
            <a:off x="165714" y="3304604"/>
            <a:ext cx="8784976" cy="507831"/>
          </a:xfrm>
          <a:prstGeom prst="rect">
            <a:avLst/>
          </a:prstGeom>
          <a:solidFill>
            <a:srgbClr val="1E1C11">
              <a:alpha val="80000"/>
            </a:srgbClr>
          </a:solidFill>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What </a:t>
            </a:r>
            <a:r>
              <a:rPr lang="en-CA" sz="2700" b="1" dirty="0" smtClean="0">
                <a:solidFill>
                  <a:schemeClr val="bg2"/>
                </a:solidFill>
                <a:effectLst>
                  <a:outerShdw blurRad="38100" dist="38100" dir="2700000" algn="tl">
                    <a:srgbClr val="000000">
                      <a:alpha val="43137"/>
                    </a:srgbClr>
                  </a:outerShdw>
                </a:effectLst>
              </a:rPr>
              <a:t>could </a:t>
            </a:r>
            <a:r>
              <a:rPr lang="en-CA" sz="2700" b="1" dirty="0">
                <a:solidFill>
                  <a:schemeClr val="bg2"/>
                </a:solidFill>
                <a:effectLst>
                  <a:outerShdw blurRad="38100" dist="38100" dir="2700000" algn="tl">
                    <a:srgbClr val="000000">
                      <a:alpha val="43137"/>
                    </a:srgbClr>
                  </a:outerShdw>
                </a:effectLst>
              </a:rPr>
              <a:t>be some signs that </a:t>
            </a:r>
            <a:r>
              <a:rPr lang="en-CA" sz="2700" b="1" dirty="0" smtClean="0">
                <a:solidFill>
                  <a:schemeClr val="bg2"/>
                </a:solidFill>
                <a:effectLst>
                  <a:outerShdw blurRad="38100" dist="38100" dir="2700000" algn="tl">
                    <a:srgbClr val="000000">
                      <a:alpha val="43137"/>
                    </a:srgbClr>
                  </a:outerShdw>
                </a:effectLst>
              </a:rPr>
              <a:t>money is ruling </a:t>
            </a:r>
            <a:r>
              <a:rPr lang="en-CA" sz="2700" b="1" dirty="0">
                <a:solidFill>
                  <a:schemeClr val="bg2"/>
                </a:solidFill>
                <a:effectLst>
                  <a:outerShdw blurRad="38100" dist="38100" dir="2700000" algn="tl">
                    <a:srgbClr val="000000">
                      <a:alpha val="43137"/>
                    </a:srgbClr>
                  </a:outerShdw>
                </a:effectLst>
              </a:rPr>
              <a:t>someone? </a:t>
            </a:r>
          </a:p>
        </p:txBody>
      </p:sp>
    </p:spTree>
    <p:extLst>
      <p:ext uri="{BB962C8B-B14F-4D97-AF65-F5344CB8AC3E}">
        <p14:creationId xmlns:p14="http://schemas.microsoft.com/office/powerpoint/2010/main" xmlns="" val="20858288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97217" y="191711"/>
            <a:ext cx="8784976" cy="507831"/>
          </a:xfrm>
          <a:prstGeom prst="rect">
            <a:avLst/>
          </a:prstGeom>
          <a:solidFill>
            <a:srgbClr val="1E1C11">
              <a:alpha val="80000"/>
            </a:srgbClr>
          </a:solidFill>
        </p:spPr>
        <p:txBody>
          <a:bodyPr wrap="square" rtlCol="0">
            <a:spAutoFit/>
          </a:bodyPr>
          <a:lstStyle/>
          <a:p>
            <a:r>
              <a:rPr lang="en-CA" sz="2700" b="1" dirty="0" smtClean="0">
                <a:solidFill>
                  <a:srgbClr val="EEECE1"/>
                </a:solidFill>
                <a:effectLst>
                  <a:outerShdw blurRad="38100" dist="38100" dir="2700000" algn="tl">
                    <a:srgbClr val="000000">
                      <a:alpha val="43137"/>
                    </a:srgbClr>
                  </a:outerShdw>
                </a:effectLst>
              </a:rPr>
              <a:t>2.  Be </a:t>
            </a:r>
            <a:r>
              <a:rPr lang="en-CA" sz="2700" b="1" dirty="0">
                <a:solidFill>
                  <a:srgbClr val="EEECE1"/>
                </a:solidFill>
                <a:effectLst>
                  <a:outerShdw blurRad="38100" dist="38100" dir="2700000" algn="tl">
                    <a:srgbClr val="000000">
                      <a:alpha val="43137"/>
                    </a:srgbClr>
                  </a:outerShdw>
                </a:effectLst>
              </a:rPr>
              <a:t>Stewards </a:t>
            </a:r>
            <a:r>
              <a:rPr lang="en-CA" sz="2700" b="1" dirty="0" smtClean="0">
                <a:solidFill>
                  <a:srgbClr val="EEECE1"/>
                </a:solidFill>
                <a:effectLst>
                  <a:outerShdw blurRad="38100" dist="38100" dir="2700000" algn="tl">
                    <a:srgbClr val="000000">
                      <a:alpha val="43137"/>
                    </a:srgbClr>
                  </a:outerShdw>
                </a:effectLst>
              </a:rPr>
              <a:t> Vs 10-13</a:t>
            </a:r>
            <a:endParaRPr lang="en-CA" sz="2700" b="1" dirty="0">
              <a:solidFill>
                <a:srgbClr val="EEECE1"/>
              </a:solidFill>
              <a:effectLst>
                <a:outerShdw blurRad="38100" dist="38100" dir="2700000" algn="tl">
                  <a:srgbClr val="000000">
                    <a:alpha val="43137"/>
                  </a:srgbClr>
                </a:outerShdw>
              </a:effectLst>
            </a:endParaRPr>
          </a:p>
        </p:txBody>
      </p:sp>
      <p:sp>
        <p:nvSpPr>
          <p:cNvPr id="5" name="TextBox 4"/>
          <p:cNvSpPr txBox="1"/>
          <p:nvPr/>
        </p:nvSpPr>
        <p:spPr>
          <a:xfrm>
            <a:off x="224989" y="817424"/>
            <a:ext cx="8784976" cy="1754326"/>
          </a:xfrm>
          <a:prstGeom prst="rect">
            <a:avLst/>
          </a:prstGeom>
          <a:solidFill>
            <a:srgbClr val="1E1C11">
              <a:alpha val="80000"/>
            </a:srgbClr>
          </a:solidFill>
          <a:ln w="76200">
            <a:solidFill>
              <a:srgbClr val="E46C0A"/>
            </a:solidFill>
          </a:ln>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Although God’s children cannot serve God and worldly wealth, they use wealth to serve God by stewarding it to fulfill his saving purposes, readying themselves for stewarding true heavenly wealth</a:t>
            </a:r>
            <a:r>
              <a:rPr lang="en-CA" sz="2700" b="1" dirty="0" smtClean="0">
                <a:solidFill>
                  <a:srgbClr val="EEECE1"/>
                </a:solidFill>
                <a:effectLst>
                  <a:outerShdw blurRad="38100" dist="38100" dir="2700000" algn="tl">
                    <a:srgbClr val="000000">
                      <a:alpha val="43137"/>
                    </a:srgbClr>
                  </a:outerShdw>
                </a:effectLst>
              </a:rPr>
              <a:t>. </a:t>
            </a:r>
            <a:endParaRPr lang="en-CA" sz="2700" b="1" dirty="0">
              <a:solidFill>
                <a:srgbClr val="EEECE1"/>
              </a:solidFill>
              <a:effectLst>
                <a:outerShdw blurRad="38100" dist="38100" dir="2700000" algn="tl">
                  <a:srgbClr val="000000">
                    <a:alpha val="43137"/>
                  </a:srgbClr>
                </a:outerShdw>
              </a:effectLst>
            </a:endParaRPr>
          </a:p>
        </p:txBody>
      </p:sp>
      <p:sp>
        <p:nvSpPr>
          <p:cNvPr id="6" name="TextBox 5"/>
          <p:cNvSpPr txBox="1"/>
          <p:nvPr/>
        </p:nvSpPr>
        <p:spPr>
          <a:xfrm>
            <a:off x="197217" y="2817098"/>
            <a:ext cx="8784976" cy="1338828"/>
          </a:xfrm>
          <a:prstGeom prst="rect">
            <a:avLst/>
          </a:prstGeom>
          <a:solidFill>
            <a:srgbClr val="1E1C11">
              <a:alpha val="80000"/>
            </a:srgbClr>
          </a:solidFill>
          <a:ln w="76200">
            <a:solidFill>
              <a:srgbClr val="00B050"/>
            </a:solidFill>
          </a:ln>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God’s children, who faithfully steward the worldly wealth they are allotted to serve God’s saving purposes, are rewarded with a stewardship of true heavenly </a:t>
            </a:r>
            <a:r>
              <a:rPr lang="en-CA" sz="2700" b="1" dirty="0" smtClean="0">
                <a:solidFill>
                  <a:srgbClr val="EEECE1"/>
                </a:solidFill>
                <a:effectLst>
                  <a:outerShdw blurRad="38100" dist="38100" dir="2700000" algn="tl">
                    <a:srgbClr val="000000">
                      <a:alpha val="43137"/>
                    </a:srgbClr>
                  </a:outerShdw>
                </a:effectLst>
              </a:rPr>
              <a:t>riches.  </a:t>
            </a:r>
            <a:endParaRPr lang="en-CA" sz="2700" b="1" dirty="0">
              <a:solidFill>
                <a:srgbClr val="EEECE1"/>
              </a:solidFill>
              <a:effectLst>
                <a:outerShdw blurRad="38100" dist="38100" dir="2700000" algn="tl">
                  <a:srgbClr val="000000">
                    <a:alpha val="43137"/>
                  </a:srgbClr>
                </a:outerShdw>
              </a:effectLst>
            </a:endParaRPr>
          </a:p>
        </p:txBody>
      </p:sp>
      <p:sp>
        <p:nvSpPr>
          <p:cNvPr id="8" name="TextBox 7"/>
          <p:cNvSpPr txBox="1"/>
          <p:nvPr/>
        </p:nvSpPr>
        <p:spPr>
          <a:xfrm>
            <a:off x="148333" y="4240708"/>
            <a:ext cx="8784976" cy="923330"/>
          </a:xfrm>
          <a:prstGeom prst="rect">
            <a:avLst/>
          </a:prstGeom>
          <a:solidFill>
            <a:srgbClr val="1E1C11">
              <a:alpha val="80000"/>
            </a:srgbClr>
          </a:solidFill>
        </p:spPr>
        <p:txBody>
          <a:bodyPr wrap="square" rtlCol="0">
            <a:spAutoFit/>
          </a:bodyPr>
          <a:lstStyle/>
          <a:p>
            <a:pPr marL="457200" indent="-457200">
              <a:buFont typeface="Arial" panose="020B0604020202020204" pitchFamily="34" charset="0"/>
              <a:buChar char="•"/>
            </a:pPr>
            <a:r>
              <a:rPr lang="en-CA" sz="2700" b="1" dirty="0" smtClean="0">
                <a:solidFill>
                  <a:schemeClr val="bg2"/>
                </a:solidFill>
                <a:effectLst>
                  <a:outerShdw blurRad="38100" dist="38100" dir="2700000" algn="tl">
                    <a:srgbClr val="000000">
                      <a:alpha val="43137"/>
                    </a:srgbClr>
                  </a:outerShdw>
                </a:effectLst>
              </a:rPr>
              <a:t>Our incentive </a:t>
            </a:r>
            <a:r>
              <a:rPr lang="en-CA" sz="2700" b="1" dirty="0">
                <a:solidFill>
                  <a:schemeClr val="bg2"/>
                </a:solidFill>
                <a:effectLst>
                  <a:outerShdw blurRad="38100" dist="38100" dir="2700000" algn="tl">
                    <a:srgbClr val="000000">
                      <a:alpha val="43137"/>
                    </a:srgbClr>
                  </a:outerShdw>
                </a:effectLst>
              </a:rPr>
              <a:t>to be a faithful steward over earthly inventory of </a:t>
            </a:r>
            <a:r>
              <a:rPr lang="en-CA" sz="2700" b="1" dirty="0" smtClean="0">
                <a:solidFill>
                  <a:schemeClr val="bg2"/>
                </a:solidFill>
                <a:effectLst>
                  <a:outerShdw blurRad="38100" dist="38100" dir="2700000" algn="tl">
                    <a:srgbClr val="000000">
                      <a:alpha val="43137"/>
                    </a:srgbClr>
                  </a:outerShdw>
                </a:effectLst>
              </a:rPr>
              <a:t>wealth</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2934811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Box 8"/>
          <p:cNvSpPr txBox="1"/>
          <p:nvPr/>
        </p:nvSpPr>
        <p:spPr>
          <a:xfrm>
            <a:off x="1619672" y="547976"/>
            <a:ext cx="3870727" cy="507831"/>
          </a:xfrm>
          <a:prstGeom prst="rect">
            <a:avLst/>
          </a:prstGeom>
          <a:solidFill>
            <a:srgbClr val="1E1C11">
              <a:alpha val="80000"/>
            </a:srgbClr>
          </a:solidFill>
        </p:spPr>
        <p:txBody>
          <a:bodyPr wrap="square" rtlCol="0">
            <a:spAutoFit/>
          </a:bodyPr>
          <a:lstStyle/>
          <a:p>
            <a:r>
              <a:rPr lang="en-CA" sz="2700" b="1" dirty="0" smtClean="0">
                <a:solidFill>
                  <a:srgbClr val="EEECE1"/>
                </a:solidFill>
                <a:effectLst>
                  <a:outerShdw blurRad="38100" dist="38100" dir="2700000" algn="tl">
                    <a:srgbClr val="000000">
                      <a:alpha val="43137"/>
                    </a:srgbClr>
                  </a:outerShdw>
                </a:effectLst>
              </a:rPr>
              <a:t>1</a:t>
            </a:r>
            <a:r>
              <a:rPr lang="en-CA" sz="2700" b="1" dirty="0">
                <a:solidFill>
                  <a:srgbClr val="EEECE1"/>
                </a:solidFill>
                <a:effectLst>
                  <a:outerShdw blurRad="38100" dist="38100" dir="2700000" algn="tl">
                    <a:srgbClr val="000000">
                      <a:alpha val="43137"/>
                    </a:srgbClr>
                  </a:outerShdw>
                </a:effectLst>
              </a:rPr>
              <a:t>. </a:t>
            </a:r>
            <a:r>
              <a:rPr lang="en-CA" sz="2700" b="1" dirty="0" smtClean="0">
                <a:solidFill>
                  <a:srgbClr val="EEECE1"/>
                </a:solidFill>
                <a:effectLst>
                  <a:outerShdw blurRad="38100" dist="38100" dir="2700000" algn="tl">
                    <a:srgbClr val="000000">
                      <a:alpha val="43137"/>
                    </a:srgbClr>
                  </a:outerShdw>
                </a:effectLst>
              </a:rPr>
              <a:t> Be Shrewd</a:t>
            </a:r>
            <a:endParaRPr lang="en-CA" sz="2700" b="1" dirty="0">
              <a:solidFill>
                <a:srgbClr val="EEECE1"/>
              </a:solidFill>
              <a:effectLst>
                <a:outerShdw blurRad="38100" dist="38100" dir="2700000" algn="tl">
                  <a:srgbClr val="000000">
                    <a:alpha val="43137"/>
                  </a:srgbClr>
                </a:outerShdw>
              </a:effectLst>
            </a:endParaRPr>
          </a:p>
        </p:txBody>
      </p:sp>
      <p:sp>
        <p:nvSpPr>
          <p:cNvPr id="10" name="TextBox 9"/>
          <p:cNvSpPr txBox="1"/>
          <p:nvPr/>
        </p:nvSpPr>
        <p:spPr>
          <a:xfrm>
            <a:off x="1619672" y="1055807"/>
            <a:ext cx="3870727" cy="507831"/>
          </a:xfrm>
          <a:prstGeom prst="rect">
            <a:avLst/>
          </a:prstGeom>
          <a:solidFill>
            <a:srgbClr val="1E1C11">
              <a:alpha val="80000"/>
            </a:srgbClr>
          </a:solidFill>
        </p:spPr>
        <p:txBody>
          <a:bodyPr wrap="square" rtlCol="0">
            <a:spAutoFit/>
          </a:bodyPr>
          <a:lstStyle/>
          <a:p>
            <a:r>
              <a:rPr lang="en-CA" sz="2700" b="1" dirty="0" smtClean="0">
                <a:solidFill>
                  <a:srgbClr val="EEECE1"/>
                </a:solidFill>
                <a:effectLst>
                  <a:outerShdw blurRad="38100" dist="38100" dir="2700000" algn="tl">
                    <a:srgbClr val="000000">
                      <a:alpha val="43137"/>
                    </a:srgbClr>
                  </a:outerShdw>
                </a:effectLst>
              </a:rPr>
              <a:t>2.  Be Stewards</a:t>
            </a:r>
            <a:endParaRPr lang="en-CA" sz="2700" b="1" dirty="0">
              <a:solidFill>
                <a:srgbClr val="EEECE1"/>
              </a:solidFill>
              <a:effectLst>
                <a:outerShdw blurRad="38100" dist="38100" dir="2700000" algn="tl">
                  <a:srgbClr val="000000">
                    <a:alpha val="43137"/>
                  </a:srgbClr>
                </a:outerShdw>
              </a:effectLst>
            </a:endParaRPr>
          </a:p>
        </p:txBody>
      </p:sp>
      <p:sp>
        <p:nvSpPr>
          <p:cNvPr id="5" name="TextBox 4"/>
          <p:cNvSpPr txBox="1"/>
          <p:nvPr/>
        </p:nvSpPr>
        <p:spPr>
          <a:xfrm>
            <a:off x="1619672" y="1559863"/>
            <a:ext cx="3870727" cy="507831"/>
          </a:xfrm>
          <a:prstGeom prst="rect">
            <a:avLst/>
          </a:prstGeom>
          <a:solidFill>
            <a:srgbClr val="1E1C11">
              <a:alpha val="80000"/>
            </a:srgbClr>
          </a:solidFill>
        </p:spPr>
        <p:txBody>
          <a:bodyPr wrap="square" rtlCol="0">
            <a:spAutoFit/>
          </a:bodyPr>
          <a:lstStyle/>
          <a:p>
            <a:r>
              <a:rPr lang="en-CA" sz="2700" b="1" dirty="0" smtClean="0">
                <a:solidFill>
                  <a:srgbClr val="EEECE1"/>
                </a:solidFill>
                <a:effectLst>
                  <a:outerShdw blurRad="38100" dist="38100" dir="2700000" algn="tl">
                    <a:srgbClr val="000000">
                      <a:alpha val="43137"/>
                    </a:srgbClr>
                  </a:outerShdw>
                </a:effectLst>
              </a:rPr>
              <a:t>3.  Be Scriptural </a:t>
            </a:r>
            <a:endParaRPr lang="en-CA" sz="27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8080881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5263" b="4621"/>
          <a:stretch/>
        </p:blipFill>
        <p:spPr bwMode="auto">
          <a:xfrm>
            <a:off x="0" y="0"/>
            <a:ext cx="9179410" cy="541801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191711"/>
            <a:ext cx="8784976" cy="507831"/>
          </a:xfrm>
          <a:prstGeom prst="rect">
            <a:avLst/>
          </a:prstGeom>
          <a:solidFill>
            <a:srgbClr val="1E1C11">
              <a:alpha val="80000"/>
            </a:srgbClr>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3. Be Scriptural Vs 14-31</a:t>
            </a:r>
            <a:endParaRPr lang="en-CA" sz="2700" b="1" dirty="0">
              <a:solidFill>
                <a:schemeClr val="bg2"/>
              </a:solidFill>
              <a:effectLst>
                <a:outerShdw blurRad="38100" dist="38100" dir="2700000" algn="tl">
                  <a:srgbClr val="000000">
                    <a:alpha val="43137"/>
                  </a:srgbClr>
                </a:outerShdw>
              </a:effectLst>
            </a:endParaRPr>
          </a:p>
        </p:txBody>
      </p:sp>
      <p:sp>
        <p:nvSpPr>
          <p:cNvPr id="4" name="TextBox 3"/>
          <p:cNvSpPr txBox="1"/>
          <p:nvPr/>
        </p:nvSpPr>
        <p:spPr>
          <a:xfrm>
            <a:off x="197217" y="806971"/>
            <a:ext cx="8767272" cy="1692771"/>
          </a:xfrm>
          <a:prstGeom prst="rect">
            <a:avLst/>
          </a:prstGeom>
          <a:solidFill>
            <a:srgbClr val="1E1C11">
              <a:alpha val="80000"/>
            </a:srgbClr>
          </a:solidFill>
        </p:spPr>
        <p:txBody>
          <a:bodyPr wrap="square" rtlCol="0">
            <a:spAutoFit/>
          </a:bodyPr>
          <a:lstStyle/>
          <a:p>
            <a:r>
              <a:rPr lang="en-CA" sz="2600" b="1" dirty="0" smtClean="0">
                <a:solidFill>
                  <a:schemeClr val="bg2"/>
                </a:solidFill>
                <a:effectLst>
                  <a:outerShdw blurRad="38100" dist="38100" dir="2700000" algn="tl">
                    <a:srgbClr val="000000">
                      <a:alpha val="43137"/>
                    </a:srgbClr>
                  </a:outerShdw>
                </a:effectLst>
              </a:rPr>
              <a:t>These verses are a message </a:t>
            </a:r>
            <a:r>
              <a:rPr lang="en-CA" sz="2600" b="1" dirty="0">
                <a:solidFill>
                  <a:schemeClr val="bg2"/>
                </a:solidFill>
                <a:effectLst>
                  <a:outerShdw blurRad="38100" dist="38100" dir="2700000" algn="tl">
                    <a:srgbClr val="000000">
                      <a:alpha val="43137"/>
                    </a:srgbClr>
                  </a:outerShdw>
                </a:effectLst>
              </a:rPr>
              <a:t>to the Pharisees, </a:t>
            </a:r>
            <a:r>
              <a:rPr lang="en-CA" sz="2600" b="1" dirty="0" smtClean="0">
                <a:solidFill>
                  <a:schemeClr val="bg2"/>
                </a:solidFill>
                <a:effectLst>
                  <a:outerShdw blurRad="38100" dist="38100" dir="2700000" algn="tl">
                    <a:srgbClr val="000000">
                      <a:alpha val="43137"/>
                    </a:srgbClr>
                  </a:outerShdw>
                </a:effectLst>
              </a:rPr>
              <a:t>who </a:t>
            </a:r>
            <a:r>
              <a:rPr lang="en-CA" sz="2600" b="1" dirty="0">
                <a:solidFill>
                  <a:schemeClr val="bg2"/>
                </a:solidFill>
                <a:effectLst>
                  <a:outerShdw blurRad="38100" dist="38100" dir="2700000" algn="tl">
                    <a:srgbClr val="000000">
                      <a:alpha val="43137"/>
                    </a:srgbClr>
                  </a:outerShdw>
                </a:effectLst>
              </a:rPr>
              <a:t>were not shrewd stewards of the earthly </a:t>
            </a:r>
            <a:r>
              <a:rPr lang="en-CA" sz="2600" b="1" dirty="0" smtClean="0">
                <a:solidFill>
                  <a:schemeClr val="bg2"/>
                </a:solidFill>
                <a:effectLst>
                  <a:outerShdw blurRad="38100" dist="38100" dir="2700000" algn="tl">
                    <a:srgbClr val="000000">
                      <a:alpha val="43137"/>
                    </a:srgbClr>
                  </a:outerShdw>
                </a:effectLst>
              </a:rPr>
              <a:t>wealth </a:t>
            </a:r>
            <a:r>
              <a:rPr lang="en-CA" sz="2600" b="1" dirty="0">
                <a:solidFill>
                  <a:schemeClr val="bg2"/>
                </a:solidFill>
                <a:effectLst>
                  <a:outerShdw blurRad="38100" dist="38100" dir="2700000" algn="tl">
                    <a:srgbClr val="000000">
                      <a:alpha val="43137"/>
                    </a:srgbClr>
                  </a:outerShdw>
                </a:effectLst>
              </a:rPr>
              <a:t>God had given </a:t>
            </a:r>
            <a:r>
              <a:rPr lang="en-CA" sz="2600" b="1" dirty="0" smtClean="0">
                <a:solidFill>
                  <a:schemeClr val="bg2"/>
                </a:solidFill>
                <a:effectLst>
                  <a:outerShdw blurRad="38100" dist="38100" dir="2700000" algn="tl">
                    <a:srgbClr val="000000">
                      <a:alpha val="43137"/>
                    </a:srgbClr>
                  </a:outerShdw>
                </a:effectLst>
              </a:rPr>
              <a:t>them, </a:t>
            </a:r>
            <a:r>
              <a:rPr lang="en-CA" sz="2600" b="1" dirty="0">
                <a:solidFill>
                  <a:schemeClr val="bg2"/>
                </a:solidFill>
                <a:effectLst>
                  <a:outerShdw blurRad="38100" dist="38100" dir="2700000" algn="tl">
                    <a:srgbClr val="000000">
                      <a:alpha val="43137"/>
                    </a:srgbClr>
                  </a:outerShdw>
                </a:effectLst>
              </a:rPr>
              <a:t>who allowed wealth to control them rather than controlling it for God’s saving purposes</a:t>
            </a:r>
            <a:r>
              <a:rPr lang="en-CA" sz="2600" b="1" dirty="0" smtClean="0">
                <a:solidFill>
                  <a:schemeClr val="bg2"/>
                </a:solidFill>
                <a:effectLst>
                  <a:outerShdw blurRad="38100" dist="38100" dir="2700000" algn="tl">
                    <a:srgbClr val="000000">
                      <a:alpha val="43137"/>
                    </a:srgbClr>
                  </a:outerShdw>
                </a:effectLst>
              </a:rPr>
              <a:t>.  They were all about gaining status.</a:t>
            </a:r>
            <a:endParaRPr lang="en-CA" sz="2600" b="1" dirty="0">
              <a:solidFill>
                <a:schemeClr val="bg2"/>
              </a:solidFill>
              <a:effectLst>
                <a:outerShdw blurRad="38100" dist="38100" dir="2700000" algn="tl">
                  <a:srgbClr val="000000">
                    <a:alpha val="43137"/>
                  </a:srgbClr>
                </a:outerShdw>
              </a:effectLst>
            </a:endParaRPr>
          </a:p>
        </p:txBody>
      </p:sp>
      <p:sp>
        <p:nvSpPr>
          <p:cNvPr id="5" name="TextBox 4"/>
          <p:cNvSpPr txBox="1"/>
          <p:nvPr/>
        </p:nvSpPr>
        <p:spPr>
          <a:xfrm>
            <a:off x="197903" y="2486382"/>
            <a:ext cx="8784976" cy="1754326"/>
          </a:xfrm>
          <a:prstGeom prst="rect">
            <a:avLst/>
          </a:prstGeom>
          <a:solidFill>
            <a:srgbClr val="1E1C11">
              <a:alpha val="80000"/>
            </a:srgbClr>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Pharisees wrongly thought they were righteous, that God would receive them into heaven as a result of their law keeping; keeping based on misinterpretation of the purpose of the Law, its specific components, and emphasis.</a:t>
            </a:r>
            <a:endParaRPr lang="en-CA" sz="2700" b="1" dirty="0">
              <a:solidFill>
                <a:schemeClr val="bg2"/>
              </a:solidFill>
              <a:effectLst>
                <a:outerShdw blurRad="38100" dist="38100" dir="2700000" algn="tl">
                  <a:srgbClr val="000000">
                    <a:alpha val="43137"/>
                  </a:srgbClr>
                </a:outerShdw>
              </a:effectLst>
            </a:endParaRPr>
          </a:p>
        </p:txBody>
      </p:sp>
      <p:sp>
        <p:nvSpPr>
          <p:cNvPr id="7" name="TextBox 6"/>
          <p:cNvSpPr txBox="1"/>
          <p:nvPr/>
        </p:nvSpPr>
        <p:spPr>
          <a:xfrm>
            <a:off x="197903" y="4240708"/>
            <a:ext cx="8784976" cy="923330"/>
          </a:xfrm>
          <a:prstGeom prst="rect">
            <a:avLst/>
          </a:prstGeom>
          <a:solidFill>
            <a:srgbClr val="1E1C11">
              <a:alpha val="80000"/>
            </a:srgbClr>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Their misinterpretation of the Law and prophets blinded them to Jesus being the Scripture’s fulfillment. </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6300313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157733"/>
            <a:ext cx="8784976" cy="5078313"/>
          </a:xfrm>
          <a:prstGeom prst="rect">
            <a:avLst/>
          </a:prstGeom>
          <a:solidFill>
            <a:srgbClr val="1E1C11">
              <a:alpha val="80000"/>
            </a:srgbClr>
          </a:solidFill>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14 The Pharisees, who loved money, heard all this and were sneering at Jesus. 15 He said to them, ‘You are the ones who </a:t>
            </a:r>
            <a:r>
              <a:rPr lang="en-CA" sz="2700" b="1" dirty="0">
                <a:solidFill>
                  <a:srgbClr val="FFC000"/>
                </a:solidFill>
                <a:effectLst>
                  <a:outerShdw blurRad="38100" dist="38100" dir="2700000" algn="tl">
                    <a:srgbClr val="000000">
                      <a:alpha val="43137"/>
                    </a:srgbClr>
                  </a:outerShdw>
                </a:effectLst>
              </a:rPr>
              <a:t>justify yourselves in the eyes of others</a:t>
            </a:r>
            <a:r>
              <a:rPr lang="en-CA" sz="2700" b="1" dirty="0">
                <a:solidFill>
                  <a:schemeClr val="bg2"/>
                </a:solidFill>
                <a:effectLst>
                  <a:outerShdw blurRad="38100" dist="38100" dir="2700000" algn="tl">
                    <a:srgbClr val="000000">
                      <a:alpha val="43137"/>
                    </a:srgbClr>
                  </a:outerShdw>
                </a:effectLst>
              </a:rPr>
              <a:t>, but God knows your hearts. What people value highly is detestable in God’s sight. 16 ‘The Law and the Prophets were proclaimed until John. Since that time, the good news of the kingdom of God is being preached, and everyone is forcing their way into it. 17 It is easier for heaven and earth to disappear than for the least stroke of a pen to drop out of the </a:t>
            </a:r>
            <a:r>
              <a:rPr lang="en-CA" sz="2700" b="1" dirty="0" smtClean="0">
                <a:solidFill>
                  <a:schemeClr val="bg2"/>
                </a:solidFill>
                <a:effectLst>
                  <a:outerShdw blurRad="38100" dist="38100" dir="2700000" algn="tl">
                    <a:srgbClr val="000000">
                      <a:alpha val="43137"/>
                    </a:srgbClr>
                  </a:outerShdw>
                </a:effectLst>
              </a:rPr>
              <a:t>Law.  18 </a:t>
            </a:r>
            <a:r>
              <a:rPr lang="en-CA" sz="2700" b="1" dirty="0">
                <a:solidFill>
                  <a:schemeClr val="bg2"/>
                </a:solidFill>
                <a:effectLst>
                  <a:outerShdw blurRad="38100" dist="38100" dir="2700000" algn="tl">
                    <a:srgbClr val="000000">
                      <a:alpha val="43137"/>
                    </a:srgbClr>
                  </a:outerShdw>
                </a:effectLst>
              </a:rPr>
              <a:t>‘Anyone who divorces his wife and marries another woman commits adultery, and the man who marries a divorced woman commits adultery.</a:t>
            </a:r>
          </a:p>
        </p:txBody>
      </p:sp>
    </p:spTree>
    <p:extLst>
      <p:ext uri="{BB962C8B-B14F-4D97-AF65-F5344CB8AC3E}">
        <p14:creationId xmlns:p14="http://schemas.microsoft.com/office/powerpoint/2010/main" xmlns="" val="37663918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157733"/>
            <a:ext cx="8784976" cy="5078313"/>
          </a:xfrm>
          <a:prstGeom prst="rect">
            <a:avLst/>
          </a:prstGeom>
          <a:solidFill>
            <a:srgbClr val="1E1C11">
              <a:alpha val="80000"/>
            </a:srgbClr>
          </a:solidFill>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14 The Pharisees, who loved money, heard all this and were sneering at Jesus. 15 He said to them, ‘You are the ones who justify yourselves in the eyes of others, but God knows your hearts. What people value highly is detestable in God’s sight. 16 ‘</a:t>
            </a:r>
            <a:r>
              <a:rPr lang="en-CA" sz="2700" b="1" dirty="0">
                <a:solidFill>
                  <a:srgbClr val="FFC000"/>
                </a:solidFill>
                <a:effectLst>
                  <a:outerShdw blurRad="38100" dist="38100" dir="2700000" algn="tl">
                    <a:srgbClr val="000000">
                      <a:alpha val="43137"/>
                    </a:srgbClr>
                  </a:outerShdw>
                </a:effectLst>
              </a:rPr>
              <a:t>The Law and the Prophets were proclaimed until John</a:t>
            </a:r>
            <a:r>
              <a:rPr lang="en-CA" sz="2700" b="1" dirty="0">
                <a:solidFill>
                  <a:schemeClr val="bg1"/>
                </a:solidFill>
                <a:effectLst>
                  <a:outerShdw blurRad="38100" dist="38100" dir="2700000" algn="tl">
                    <a:srgbClr val="000000">
                      <a:alpha val="43137"/>
                    </a:srgbClr>
                  </a:outerShdw>
                </a:effectLst>
              </a:rPr>
              <a:t>.</a:t>
            </a:r>
            <a:r>
              <a:rPr lang="en-CA" sz="2700" b="1" dirty="0">
                <a:solidFill>
                  <a:schemeClr val="bg2"/>
                </a:solidFill>
                <a:effectLst>
                  <a:outerShdw blurRad="38100" dist="38100" dir="2700000" algn="tl">
                    <a:srgbClr val="000000">
                      <a:alpha val="43137"/>
                    </a:srgbClr>
                  </a:outerShdw>
                </a:effectLst>
              </a:rPr>
              <a:t> Since that time, the good news of the kingdom of God is being preached, and everyone is forcing their way into it. 17 It is easier for heaven and earth to disappear than for the least stroke of a pen to drop out of the </a:t>
            </a:r>
            <a:r>
              <a:rPr lang="en-CA" sz="2700" b="1" dirty="0" smtClean="0">
                <a:solidFill>
                  <a:schemeClr val="bg2"/>
                </a:solidFill>
                <a:effectLst>
                  <a:outerShdw blurRad="38100" dist="38100" dir="2700000" algn="tl">
                    <a:srgbClr val="000000">
                      <a:alpha val="43137"/>
                    </a:srgbClr>
                  </a:outerShdw>
                </a:effectLst>
              </a:rPr>
              <a:t>Law.  18 </a:t>
            </a:r>
            <a:r>
              <a:rPr lang="en-CA" sz="2700" b="1" dirty="0">
                <a:solidFill>
                  <a:schemeClr val="bg2"/>
                </a:solidFill>
                <a:effectLst>
                  <a:outerShdw blurRad="38100" dist="38100" dir="2700000" algn="tl">
                    <a:srgbClr val="000000">
                      <a:alpha val="43137"/>
                    </a:srgbClr>
                  </a:outerShdw>
                </a:effectLst>
              </a:rPr>
              <a:t>‘Anyone who divorces his wife and marries another woman commits adultery, and the man who marries a divorced woman commits adultery.</a:t>
            </a:r>
          </a:p>
        </p:txBody>
      </p:sp>
    </p:spTree>
    <p:extLst>
      <p:ext uri="{BB962C8B-B14F-4D97-AF65-F5344CB8AC3E}">
        <p14:creationId xmlns:p14="http://schemas.microsoft.com/office/powerpoint/2010/main" xmlns="" val="27486318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60849" y="339502"/>
            <a:ext cx="8784976" cy="1754326"/>
          </a:xfrm>
          <a:prstGeom prst="rect">
            <a:avLst/>
          </a:prstGeom>
          <a:solidFill>
            <a:srgbClr val="1E1C11">
              <a:alpha val="69804"/>
            </a:srgbClr>
          </a:solidFill>
        </p:spPr>
        <p:txBody>
          <a:bodyPr wrap="square" rtlCol="0">
            <a:spAutoFit/>
          </a:bodyPr>
          <a:lstStyle/>
          <a:p>
            <a:pPr algn="ctr"/>
            <a:r>
              <a:rPr lang="en-CA" sz="2700" b="1" dirty="0" smtClean="0">
                <a:solidFill>
                  <a:srgbClr val="EEECE1"/>
                </a:solidFill>
                <a:effectLst>
                  <a:outerShdw blurRad="38100" dist="38100" dir="2700000" algn="tl">
                    <a:srgbClr val="000000">
                      <a:alpha val="43137"/>
                    </a:srgbClr>
                  </a:outerShdw>
                </a:effectLst>
              </a:rPr>
              <a:t>Luke 15</a:t>
            </a:r>
          </a:p>
          <a:p>
            <a:r>
              <a:rPr lang="en-CA" sz="2700" b="1" dirty="0" smtClean="0">
                <a:solidFill>
                  <a:srgbClr val="EEECE1"/>
                </a:solidFill>
                <a:effectLst>
                  <a:outerShdw blurRad="38100" dist="38100" dir="2700000" algn="tl">
                    <a:srgbClr val="000000">
                      <a:alpha val="43137"/>
                    </a:srgbClr>
                  </a:outerShdw>
                </a:effectLst>
              </a:rPr>
              <a:t>God’s </a:t>
            </a:r>
            <a:r>
              <a:rPr lang="en-CA" sz="2700" b="1" dirty="0">
                <a:solidFill>
                  <a:srgbClr val="EEECE1"/>
                </a:solidFill>
                <a:effectLst>
                  <a:outerShdw blurRad="38100" dist="38100" dir="2700000" algn="tl">
                    <a:srgbClr val="000000">
                      <a:alpha val="43137"/>
                    </a:srgbClr>
                  </a:outerShdw>
                </a:effectLst>
              </a:rPr>
              <a:t>heart is for us; he </a:t>
            </a:r>
            <a:r>
              <a:rPr lang="en-CA" sz="2700" b="1" u="sng" dirty="0" smtClean="0">
                <a:solidFill>
                  <a:srgbClr val="EEECE1"/>
                </a:solidFill>
                <a:effectLst>
                  <a:outerShdw blurRad="38100" dist="38100" dir="2700000" algn="tl">
                    <a:srgbClr val="000000">
                      <a:alpha val="43137"/>
                    </a:srgbClr>
                  </a:outerShdw>
                </a:effectLst>
              </a:rPr>
              <a:t>wanted</a:t>
            </a:r>
            <a:r>
              <a:rPr lang="en-CA" sz="2700" b="1" dirty="0" smtClean="0">
                <a:solidFill>
                  <a:srgbClr val="EEECE1"/>
                </a:solidFill>
                <a:effectLst>
                  <a:outerShdw blurRad="38100" dist="38100" dir="2700000" algn="tl">
                    <a:srgbClr val="000000">
                      <a:alpha val="43137"/>
                    </a:srgbClr>
                  </a:outerShdw>
                </a:effectLst>
              </a:rPr>
              <a:t> </a:t>
            </a:r>
            <a:r>
              <a:rPr lang="en-CA" sz="2700" b="1" dirty="0">
                <a:solidFill>
                  <a:srgbClr val="EEECE1"/>
                </a:solidFill>
                <a:effectLst>
                  <a:outerShdw blurRad="38100" dist="38100" dir="2700000" algn="tl">
                    <a:srgbClr val="000000">
                      <a:alpha val="43137"/>
                    </a:srgbClr>
                  </a:outerShdw>
                </a:effectLst>
              </a:rPr>
              <a:t>to retrieve us from sin to restore us as his children because of his </a:t>
            </a:r>
            <a:r>
              <a:rPr lang="en-CA" sz="2700" b="1" u="sng" dirty="0">
                <a:solidFill>
                  <a:srgbClr val="EEECE1"/>
                </a:solidFill>
                <a:effectLst>
                  <a:outerShdw blurRad="38100" dist="38100" dir="2700000" algn="tl">
                    <a:srgbClr val="000000">
                      <a:alpha val="43137"/>
                    </a:srgbClr>
                  </a:outerShdw>
                </a:effectLst>
              </a:rPr>
              <a:t>love</a:t>
            </a:r>
            <a:r>
              <a:rPr lang="en-CA" sz="2700" b="1" dirty="0">
                <a:solidFill>
                  <a:srgbClr val="EEECE1"/>
                </a:solidFill>
                <a:effectLst>
                  <a:outerShdw blurRad="38100" dist="38100" dir="2700000" algn="tl">
                    <a:srgbClr val="000000">
                      <a:alpha val="43137"/>
                    </a:srgbClr>
                  </a:outerShdw>
                </a:effectLst>
              </a:rPr>
              <a:t> for us and the </a:t>
            </a:r>
            <a:r>
              <a:rPr lang="en-CA" sz="2700" b="1" u="sng" dirty="0">
                <a:solidFill>
                  <a:srgbClr val="EEECE1"/>
                </a:solidFill>
                <a:effectLst>
                  <a:outerShdw blurRad="38100" dist="38100" dir="2700000" algn="tl">
                    <a:srgbClr val="000000">
                      <a:alpha val="43137"/>
                    </a:srgbClr>
                  </a:outerShdw>
                </a:effectLst>
              </a:rPr>
              <a:t>joy</a:t>
            </a:r>
            <a:r>
              <a:rPr lang="en-CA" sz="2700" b="1" dirty="0">
                <a:solidFill>
                  <a:srgbClr val="EEECE1"/>
                </a:solidFill>
                <a:effectLst>
                  <a:outerShdw blurRad="38100" dist="38100" dir="2700000" algn="tl">
                    <a:srgbClr val="000000">
                      <a:alpha val="43137"/>
                    </a:srgbClr>
                  </a:outerShdw>
                </a:effectLst>
              </a:rPr>
              <a:t> it </a:t>
            </a:r>
            <a:r>
              <a:rPr lang="en-CA" sz="2700" b="1" dirty="0" smtClean="0">
                <a:solidFill>
                  <a:srgbClr val="EEECE1"/>
                </a:solidFill>
                <a:effectLst>
                  <a:outerShdw blurRad="38100" dist="38100" dir="2700000" algn="tl">
                    <a:srgbClr val="000000">
                      <a:alpha val="43137"/>
                    </a:srgbClr>
                  </a:outerShdw>
                </a:effectLst>
              </a:rPr>
              <a:t>brought him. </a:t>
            </a:r>
          </a:p>
        </p:txBody>
      </p:sp>
      <p:sp>
        <p:nvSpPr>
          <p:cNvPr id="2" name="TextBox 1"/>
          <p:cNvSpPr txBox="1"/>
          <p:nvPr/>
        </p:nvSpPr>
        <p:spPr>
          <a:xfrm>
            <a:off x="2195736" y="2283718"/>
            <a:ext cx="4680520" cy="553998"/>
          </a:xfrm>
          <a:prstGeom prst="rect">
            <a:avLst/>
          </a:prstGeom>
          <a:solidFill>
            <a:srgbClr val="002060"/>
          </a:solidFill>
        </p:spPr>
        <p:txBody>
          <a:bodyPr wrap="square" rtlCol="0">
            <a:spAutoFit/>
          </a:bodyPr>
          <a:lstStyle/>
          <a:p>
            <a:r>
              <a:rPr lang="en-CA" sz="3000" b="1" dirty="0" smtClean="0">
                <a:solidFill>
                  <a:schemeClr val="bg1"/>
                </a:solidFill>
              </a:rPr>
              <a:t>‘You are mine’ </a:t>
            </a:r>
            <a:endParaRPr lang="en-CA" sz="3000" b="1" dirty="0">
              <a:solidFill>
                <a:schemeClr val="bg1"/>
              </a:solidFill>
            </a:endParaRPr>
          </a:p>
        </p:txBody>
      </p:sp>
      <p:sp>
        <p:nvSpPr>
          <p:cNvPr id="7" name="TextBox 6"/>
          <p:cNvSpPr txBox="1"/>
          <p:nvPr/>
        </p:nvSpPr>
        <p:spPr>
          <a:xfrm>
            <a:off x="2211962" y="2809840"/>
            <a:ext cx="4664294" cy="553998"/>
          </a:xfrm>
          <a:prstGeom prst="rect">
            <a:avLst/>
          </a:prstGeom>
          <a:solidFill>
            <a:srgbClr val="002060"/>
          </a:solidFill>
        </p:spPr>
        <p:txBody>
          <a:bodyPr wrap="square" rtlCol="0">
            <a:spAutoFit/>
          </a:bodyPr>
          <a:lstStyle/>
          <a:p>
            <a:r>
              <a:rPr lang="en-CA" sz="3000" b="1" dirty="0" smtClean="0">
                <a:solidFill>
                  <a:schemeClr val="bg1"/>
                </a:solidFill>
              </a:rPr>
              <a:t>‘You are my beloved child’ </a:t>
            </a:r>
            <a:endParaRPr lang="en-CA" sz="3000" b="1" dirty="0">
              <a:solidFill>
                <a:schemeClr val="bg1"/>
              </a:solidFill>
            </a:endParaRPr>
          </a:p>
        </p:txBody>
      </p:sp>
      <p:sp>
        <p:nvSpPr>
          <p:cNvPr id="8" name="TextBox 7"/>
          <p:cNvSpPr txBox="1"/>
          <p:nvPr/>
        </p:nvSpPr>
        <p:spPr>
          <a:xfrm>
            <a:off x="2211962" y="3363838"/>
            <a:ext cx="4664294" cy="553998"/>
          </a:xfrm>
          <a:prstGeom prst="rect">
            <a:avLst/>
          </a:prstGeom>
          <a:solidFill>
            <a:srgbClr val="002060"/>
          </a:solidFill>
        </p:spPr>
        <p:txBody>
          <a:bodyPr wrap="square" rtlCol="0">
            <a:spAutoFit/>
          </a:bodyPr>
          <a:lstStyle/>
          <a:p>
            <a:r>
              <a:rPr lang="en-CA" sz="3000" b="1" dirty="0" smtClean="0">
                <a:solidFill>
                  <a:schemeClr val="bg1"/>
                </a:solidFill>
              </a:rPr>
              <a:t>‘You make me sing with joy’</a:t>
            </a:r>
            <a:endParaRPr lang="en-CA" sz="3000" b="1" dirty="0">
              <a:solidFill>
                <a:schemeClr val="bg1"/>
              </a:solidFill>
            </a:endParaRPr>
          </a:p>
        </p:txBody>
      </p:sp>
    </p:spTree>
    <p:extLst>
      <p:ext uri="{BB962C8B-B14F-4D97-AF65-F5344CB8AC3E}">
        <p14:creationId xmlns:p14="http://schemas.microsoft.com/office/powerpoint/2010/main" xmlns="" val="30824629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157733"/>
            <a:ext cx="8784976" cy="5078313"/>
          </a:xfrm>
          <a:prstGeom prst="rect">
            <a:avLst/>
          </a:prstGeom>
          <a:solidFill>
            <a:srgbClr val="1E1C11">
              <a:alpha val="80000"/>
            </a:srgbClr>
          </a:solidFill>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14 The Pharisees, who loved money, heard all this and were sneering at Jesus. 15 He said to them, ‘You are the ones who justify yourselves in the eyes of others, but God knows your hearts. What people value highly is detestable in God’s sight. 16 ‘The Law and the Prophets were proclaimed until John. </a:t>
            </a:r>
            <a:r>
              <a:rPr lang="en-CA" sz="2700" b="1" dirty="0">
                <a:solidFill>
                  <a:srgbClr val="FFC000"/>
                </a:solidFill>
                <a:effectLst>
                  <a:outerShdw blurRad="38100" dist="38100" dir="2700000" algn="tl">
                    <a:srgbClr val="000000">
                      <a:alpha val="43137"/>
                    </a:srgbClr>
                  </a:outerShdw>
                </a:effectLst>
              </a:rPr>
              <a:t>Since that time, the good news of the kingdom of God is being preached, and everyone is forcing their way into it</a:t>
            </a:r>
            <a:r>
              <a:rPr lang="en-CA" sz="2700" b="1" dirty="0">
                <a:solidFill>
                  <a:schemeClr val="bg2"/>
                </a:solidFill>
                <a:effectLst>
                  <a:outerShdw blurRad="38100" dist="38100" dir="2700000" algn="tl">
                    <a:srgbClr val="000000">
                      <a:alpha val="43137"/>
                    </a:srgbClr>
                  </a:outerShdw>
                </a:effectLst>
              </a:rPr>
              <a:t>. 17 It is easier for heaven and earth to disappear than for the least stroke of a pen to drop out of the </a:t>
            </a:r>
            <a:r>
              <a:rPr lang="en-CA" sz="2700" b="1" dirty="0" smtClean="0">
                <a:solidFill>
                  <a:schemeClr val="bg2"/>
                </a:solidFill>
                <a:effectLst>
                  <a:outerShdw blurRad="38100" dist="38100" dir="2700000" algn="tl">
                    <a:srgbClr val="000000">
                      <a:alpha val="43137"/>
                    </a:srgbClr>
                  </a:outerShdw>
                </a:effectLst>
              </a:rPr>
              <a:t>Law.  18 </a:t>
            </a:r>
            <a:r>
              <a:rPr lang="en-CA" sz="2700" b="1" dirty="0">
                <a:solidFill>
                  <a:schemeClr val="bg2"/>
                </a:solidFill>
                <a:effectLst>
                  <a:outerShdw blurRad="38100" dist="38100" dir="2700000" algn="tl">
                    <a:srgbClr val="000000">
                      <a:alpha val="43137"/>
                    </a:srgbClr>
                  </a:outerShdw>
                </a:effectLst>
              </a:rPr>
              <a:t>‘Anyone who divorces his wife and marries another woman commits adultery, and the man who marries a divorced woman commits adultery.</a:t>
            </a:r>
          </a:p>
        </p:txBody>
      </p:sp>
    </p:spTree>
    <p:extLst>
      <p:ext uri="{BB962C8B-B14F-4D97-AF65-F5344CB8AC3E}">
        <p14:creationId xmlns:p14="http://schemas.microsoft.com/office/powerpoint/2010/main" xmlns="" val="17133224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157733"/>
            <a:ext cx="8784976" cy="5078313"/>
          </a:xfrm>
          <a:prstGeom prst="rect">
            <a:avLst/>
          </a:prstGeom>
          <a:solidFill>
            <a:srgbClr val="1E1C11">
              <a:alpha val="80000"/>
            </a:srgbClr>
          </a:solidFill>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14 The Pharisees, who loved money, heard all this and were sneering at Jesus. 15 He said to them, ‘You are the ones who justify yourselves in the eyes of others, but God knows your hearts. What people value highly is detestable in God’s sight. 16 ‘The Law and the Prophets were proclaimed until John. Since that time, the good news of the kingdom of God is being preached, and everyone is forcing their way into it. 17 </a:t>
            </a:r>
            <a:r>
              <a:rPr lang="en-CA" sz="2700" b="1" dirty="0">
                <a:solidFill>
                  <a:srgbClr val="FFC000"/>
                </a:solidFill>
                <a:effectLst>
                  <a:outerShdw blurRad="38100" dist="38100" dir="2700000" algn="tl">
                    <a:srgbClr val="000000">
                      <a:alpha val="43137"/>
                    </a:srgbClr>
                  </a:outerShdw>
                </a:effectLst>
              </a:rPr>
              <a:t>It is easier for heaven and earth to disappear than for the least stroke of a pen to drop out of the Law</a:t>
            </a:r>
            <a:r>
              <a:rPr lang="en-CA" sz="2700" b="1" dirty="0">
                <a:solidFill>
                  <a:schemeClr val="bg1"/>
                </a:solidFill>
                <a:effectLst>
                  <a:outerShdw blurRad="38100" dist="38100" dir="2700000" algn="tl">
                    <a:srgbClr val="000000">
                      <a:alpha val="43137"/>
                    </a:srgbClr>
                  </a:outerShdw>
                </a:effectLst>
              </a:rPr>
              <a:t>. </a:t>
            </a:r>
            <a:r>
              <a:rPr lang="en-CA" sz="2700" b="1" dirty="0">
                <a:solidFill>
                  <a:srgbClr val="FFC000"/>
                </a:solidFill>
                <a:effectLst>
                  <a:outerShdw blurRad="38100" dist="38100" dir="2700000" algn="tl">
                    <a:srgbClr val="000000">
                      <a:alpha val="43137"/>
                    </a:srgbClr>
                  </a:outerShdw>
                </a:effectLst>
              </a:rPr>
              <a:t> </a:t>
            </a:r>
            <a:r>
              <a:rPr lang="en-CA" sz="2700" b="1" dirty="0" smtClean="0">
                <a:solidFill>
                  <a:schemeClr val="bg2"/>
                </a:solidFill>
                <a:effectLst>
                  <a:outerShdw blurRad="38100" dist="38100" dir="2700000" algn="tl">
                    <a:srgbClr val="000000">
                      <a:alpha val="43137"/>
                    </a:srgbClr>
                  </a:outerShdw>
                </a:effectLst>
              </a:rPr>
              <a:t>18 </a:t>
            </a:r>
            <a:r>
              <a:rPr lang="en-CA" sz="2700" b="1" dirty="0">
                <a:solidFill>
                  <a:schemeClr val="bg2"/>
                </a:solidFill>
                <a:effectLst>
                  <a:outerShdw blurRad="38100" dist="38100" dir="2700000" algn="tl">
                    <a:srgbClr val="000000">
                      <a:alpha val="43137"/>
                    </a:srgbClr>
                  </a:outerShdw>
                </a:effectLst>
              </a:rPr>
              <a:t>‘Anyone who divorces his wife and marries another woman commits adultery, and the man who marries a divorced woman commits adultery.</a:t>
            </a:r>
          </a:p>
        </p:txBody>
      </p:sp>
    </p:spTree>
    <p:extLst>
      <p:ext uri="{BB962C8B-B14F-4D97-AF65-F5344CB8AC3E}">
        <p14:creationId xmlns:p14="http://schemas.microsoft.com/office/powerpoint/2010/main" xmlns="" val="252163031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157733"/>
            <a:ext cx="8784976" cy="5078313"/>
          </a:xfrm>
          <a:prstGeom prst="rect">
            <a:avLst/>
          </a:prstGeom>
          <a:solidFill>
            <a:srgbClr val="1E1C11">
              <a:alpha val="80000"/>
            </a:srgbClr>
          </a:solidFill>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14 The Pharisees, who loved money, heard all this and were sneering at Jesus. 15 He said to them, ‘You are the ones who justify yourselves in the eyes of others, but God knows your hearts. What people value highly is detestable in God’s sight. 16 ‘The Law and the Prophets were proclaimed until John. Since that time, the good news of the kingdom of God is being preached, and everyone is forcing their way into it. 17 It is easier for heaven and earth to disappear than for the least stroke of a pen to drop out of the Law.  </a:t>
            </a:r>
            <a:r>
              <a:rPr lang="en-CA" sz="2700" b="1" dirty="0">
                <a:solidFill>
                  <a:schemeClr val="bg1"/>
                </a:solidFill>
                <a:effectLst>
                  <a:outerShdw blurRad="38100" dist="38100" dir="2700000" algn="tl">
                    <a:srgbClr val="000000">
                      <a:alpha val="43137"/>
                    </a:srgbClr>
                  </a:outerShdw>
                </a:effectLst>
              </a:rPr>
              <a:t>18</a:t>
            </a:r>
            <a:r>
              <a:rPr lang="en-CA" sz="2700" b="1" dirty="0">
                <a:solidFill>
                  <a:srgbClr val="FFC000"/>
                </a:solidFill>
                <a:effectLst>
                  <a:outerShdw blurRad="38100" dist="38100" dir="2700000" algn="tl">
                    <a:srgbClr val="000000">
                      <a:alpha val="43137"/>
                    </a:srgbClr>
                  </a:outerShdw>
                </a:effectLst>
              </a:rPr>
              <a:t> ‘Anyone who divorces his wife and marries another woman commits adultery, and the man who marries a divorced woman commits adultery</a:t>
            </a:r>
            <a:r>
              <a:rPr lang="en-CA" sz="2700" b="1" dirty="0">
                <a:solidFill>
                  <a:schemeClr val="bg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xmlns="" val="42798361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4526" b="4621"/>
          <a:stretch/>
        </p:blipFill>
        <p:spPr bwMode="auto">
          <a:xfrm>
            <a:off x="0" y="-92546"/>
            <a:ext cx="9179410" cy="546230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323528" y="45075"/>
            <a:ext cx="8424936" cy="5046955"/>
          </a:xfrm>
          <a:prstGeom prst="rect">
            <a:avLst/>
          </a:prstGeom>
          <a:solidFill>
            <a:schemeClr val="tx2">
              <a:lumMod val="75000"/>
            </a:schemeClr>
          </a:solidFill>
        </p:spPr>
        <p:txBody>
          <a:bodyPr wrap="square" rtlCol="0">
            <a:spAutoFit/>
          </a:bodyPr>
          <a:lstStyle/>
          <a:p>
            <a:pPr marL="457200" indent="-457200">
              <a:buFont typeface="Arial" panose="020B0604020202020204" pitchFamily="34" charset="0"/>
              <a:buChar char="•"/>
            </a:pPr>
            <a:r>
              <a:rPr lang="en-CA" sz="2700" b="1" dirty="0" smtClean="0">
                <a:solidFill>
                  <a:schemeClr val="bg1"/>
                </a:solidFill>
              </a:rPr>
              <a:t>Divorce papers were to be given to wives who were physically abused or were denied conjugal rights to have children or basic physical need fulfillment </a:t>
            </a:r>
          </a:p>
          <a:p>
            <a:pPr marL="457200" indent="-457200">
              <a:buFont typeface="Arial" panose="020B0604020202020204" pitchFamily="34" charset="0"/>
              <a:buChar char="•"/>
            </a:pPr>
            <a:r>
              <a:rPr lang="en-CA" sz="2700" b="1" dirty="0" smtClean="0">
                <a:solidFill>
                  <a:schemeClr val="bg1"/>
                </a:solidFill>
              </a:rPr>
              <a:t>Death penalty, not divorce, is how you dealt with sexual marital unfaithfulness</a:t>
            </a:r>
          </a:p>
          <a:p>
            <a:pPr marL="457200" indent="-457200">
              <a:buFont typeface="Arial" panose="020B0604020202020204" pitchFamily="34" charset="0"/>
              <a:buChar char="•"/>
            </a:pPr>
            <a:r>
              <a:rPr lang="en-CA" sz="2700" b="1" dirty="0" smtClean="0">
                <a:solidFill>
                  <a:schemeClr val="bg1"/>
                </a:solidFill>
              </a:rPr>
              <a:t>Husband could divorce if found something unseemly about his wife </a:t>
            </a:r>
          </a:p>
          <a:p>
            <a:pPr marL="457200" indent="-457200">
              <a:buFont typeface="Arial" panose="020B0604020202020204" pitchFamily="34" charset="0"/>
              <a:buChar char="•"/>
            </a:pPr>
            <a:r>
              <a:rPr lang="en-CA" sz="2700" b="1" dirty="0" smtClean="0">
                <a:solidFill>
                  <a:schemeClr val="bg1"/>
                </a:solidFill>
              </a:rPr>
              <a:t>Divorce granted so women could escape being tied to such men</a:t>
            </a:r>
          </a:p>
          <a:p>
            <a:pPr marL="457200" indent="-457200">
              <a:buFont typeface="Arial" panose="020B0604020202020204" pitchFamily="34" charset="0"/>
              <a:buChar char="•"/>
            </a:pPr>
            <a:r>
              <a:rPr lang="en-CA" sz="2700" b="1" dirty="0" smtClean="0">
                <a:solidFill>
                  <a:schemeClr val="bg1"/>
                </a:solidFill>
              </a:rPr>
              <a:t>Remarriage was allowed and expected; with the exception they could not marry a priest. Priests were only allowed to marry virgins </a:t>
            </a:r>
            <a:endParaRPr lang="en-CA" sz="2700" b="1" dirty="0">
              <a:solidFill>
                <a:schemeClr val="bg1"/>
              </a:solidFill>
            </a:endParaRPr>
          </a:p>
        </p:txBody>
      </p:sp>
    </p:spTree>
    <p:extLst>
      <p:ext uri="{BB962C8B-B14F-4D97-AF65-F5344CB8AC3E}">
        <p14:creationId xmlns:p14="http://schemas.microsoft.com/office/powerpoint/2010/main" xmlns="" val="30415721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00"/>
                                        <p:tgtEl>
                                          <p:spTgt spid="2">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wipe(down)">
                                      <p:cBhvr>
                                        <p:cTn id="10"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771550"/>
            <a:ext cx="8784976" cy="1815882"/>
          </a:xfrm>
          <a:prstGeom prst="rect">
            <a:avLst/>
          </a:prstGeom>
          <a:solidFill>
            <a:schemeClr val="tx2">
              <a:lumMod val="75000"/>
            </a:schemeClr>
          </a:solidFill>
        </p:spPr>
        <p:txBody>
          <a:bodyPr wrap="square" rtlCol="0">
            <a:spAutoFit/>
          </a:bodyPr>
          <a:lstStyle/>
          <a:p>
            <a:r>
              <a:rPr lang="en-CA" sz="2800" b="1" dirty="0" smtClean="0">
                <a:solidFill>
                  <a:schemeClr val="bg1"/>
                </a:solidFill>
              </a:rPr>
              <a:t>Many Pharisees held to divorce for any reason as a means to get rid of the wife of their youth to marry another younger woman they had been lusting after.</a:t>
            </a:r>
          </a:p>
          <a:p>
            <a:r>
              <a:rPr lang="en-CA" sz="2800" b="1" dirty="0" smtClean="0">
                <a:solidFill>
                  <a:schemeClr val="bg1"/>
                </a:solidFill>
              </a:rPr>
              <a:t>They thought they could  avoid the guilt of adultery.</a:t>
            </a:r>
            <a:endParaRPr lang="en-CA" sz="2800" b="1" dirty="0">
              <a:solidFill>
                <a:schemeClr val="bg1"/>
              </a:solidFill>
            </a:endParaRPr>
          </a:p>
        </p:txBody>
      </p:sp>
    </p:spTree>
    <p:extLst>
      <p:ext uri="{BB962C8B-B14F-4D97-AF65-F5344CB8AC3E}">
        <p14:creationId xmlns:p14="http://schemas.microsoft.com/office/powerpoint/2010/main" xmlns="" val="129614532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2131" b="4621"/>
          <a:stretch/>
        </p:blipFill>
        <p:spPr bwMode="auto">
          <a:xfrm>
            <a:off x="0" y="-236562"/>
            <a:ext cx="9179410" cy="5606321"/>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0"/>
            <a:ext cx="8784976" cy="5078313"/>
          </a:xfrm>
          <a:prstGeom prst="rect">
            <a:avLst/>
          </a:prstGeom>
          <a:solidFill>
            <a:srgbClr val="1E1C11">
              <a:alpha val="80000"/>
            </a:srgbClr>
          </a:solidFill>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14 The Pharisees, who loved money, heard all this and were sneering at Jesus. 15 He said to them, ‘You are the ones who justify yourselves in the eyes of others, but God knows your hearts. What people value highly is detestable in God’s sight. 16 ‘The Law and the Prophets were proclaimed until John. Since that time, the good news of the kingdom of God is being preached, and everyone is forcing their way into it. 17 It is easier for heaven and earth to disappear than for the least stroke of a pen to drop out of the Law.  </a:t>
            </a:r>
            <a:r>
              <a:rPr lang="en-CA" sz="2700" b="1" dirty="0">
                <a:solidFill>
                  <a:schemeClr val="bg1"/>
                </a:solidFill>
                <a:effectLst>
                  <a:outerShdw blurRad="38100" dist="38100" dir="2700000" algn="tl">
                    <a:srgbClr val="000000">
                      <a:alpha val="43137"/>
                    </a:srgbClr>
                  </a:outerShdw>
                </a:effectLst>
              </a:rPr>
              <a:t>18</a:t>
            </a:r>
            <a:r>
              <a:rPr lang="en-CA" sz="2700" b="1" dirty="0">
                <a:solidFill>
                  <a:srgbClr val="FFC000"/>
                </a:solidFill>
                <a:effectLst>
                  <a:outerShdw blurRad="38100" dist="38100" dir="2700000" algn="tl">
                    <a:srgbClr val="000000">
                      <a:alpha val="43137"/>
                    </a:srgbClr>
                  </a:outerShdw>
                </a:effectLst>
              </a:rPr>
              <a:t> ‘Anyone who divorces his wife and </a:t>
            </a:r>
            <a:r>
              <a:rPr lang="en-CA" sz="2700" b="1" u="sng" dirty="0">
                <a:solidFill>
                  <a:srgbClr val="FFC000"/>
                </a:solidFill>
                <a:effectLst>
                  <a:outerShdw blurRad="38100" dist="38100" dir="2700000" algn="tl">
                    <a:srgbClr val="000000">
                      <a:alpha val="43137"/>
                    </a:srgbClr>
                  </a:outerShdw>
                </a:effectLst>
              </a:rPr>
              <a:t>marries another</a:t>
            </a:r>
            <a:r>
              <a:rPr lang="en-CA" sz="2700" b="1" dirty="0">
                <a:solidFill>
                  <a:srgbClr val="FFC000"/>
                </a:solidFill>
                <a:effectLst>
                  <a:outerShdw blurRad="38100" dist="38100" dir="2700000" algn="tl">
                    <a:srgbClr val="000000">
                      <a:alpha val="43137"/>
                    </a:srgbClr>
                  </a:outerShdw>
                </a:effectLst>
              </a:rPr>
              <a:t> woman commits adultery, and the man who </a:t>
            </a:r>
            <a:r>
              <a:rPr lang="en-CA" sz="2700" b="1" u="sng" dirty="0">
                <a:solidFill>
                  <a:srgbClr val="FFC000"/>
                </a:solidFill>
                <a:effectLst>
                  <a:outerShdw blurRad="38100" dist="38100" dir="2700000" algn="tl">
                    <a:srgbClr val="000000">
                      <a:alpha val="43137"/>
                    </a:srgbClr>
                  </a:outerShdw>
                </a:effectLst>
              </a:rPr>
              <a:t>marries a divorced woman </a:t>
            </a:r>
            <a:r>
              <a:rPr lang="en-CA" sz="2700" b="1" dirty="0">
                <a:solidFill>
                  <a:srgbClr val="FFC000"/>
                </a:solidFill>
                <a:effectLst>
                  <a:outerShdw blurRad="38100" dist="38100" dir="2700000" algn="tl">
                    <a:srgbClr val="000000">
                      <a:alpha val="43137"/>
                    </a:srgbClr>
                  </a:outerShdw>
                </a:effectLst>
              </a:rPr>
              <a:t>commits adultery</a:t>
            </a:r>
            <a:r>
              <a:rPr lang="en-CA" sz="2700" b="1" dirty="0">
                <a:solidFill>
                  <a:schemeClr val="bg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xmlns="" val="20875687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157733"/>
            <a:ext cx="8784976" cy="5078313"/>
          </a:xfrm>
          <a:prstGeom prst="rect">
            <a:avLst/>
          </a:prstGeom>
          <a:solidFill>
            <a:srgbClr val="1E1C11">
              <a:alpha val="80000"/>
            </a:srgbClr>
          </a:solidFill>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14 The Pharisees, who loved money, heard all this and were sneering at Jesus. 15 He said to them, ‘You are the ones who justify yourselves in the eyes of others, but God knows your hearts. What people value highly is detestable in God’s sight. 16 ‘</a:t>
            </a:r>
            <a:r>
              <a:rPr lang="en-CA" sz="2700" b="1" dirty="0">
                <a:solidFill>
                  <a:srgbClr val="FFC000"/>
                </a:solidFill>
                <a:effectLst>
                  <a:outerShdw blurRad="38100" dist="38100" dir="2700000" algn="tl">
                    <a:srgbClr val="000000">
                      <a:alpha val="43137"/>
                    </a:srgbClr>
                  </a:outerShdw>
                </a:effectLst>
              </a:rPr>
              <a:t>The Law and the Prophets </a:t>
            </a:r>
            <a:r>
              <a:rPr lang="en-CA" sz="2700" b="1" dirty="0">
                <a:solidFill>
                  <a:srgbClr val="EEECE1"/>
                </a:solidFill>
                <a:effectLst>
                  <a:outerShdw blurRad="38100" dist="38100" dir="2700000" algn="tl">
                    <a:srgbClr val="000000">
                      <a:alpha val="43137"/>
                    </a:srgbClr>
                  </a:outerShdw>
                </a:effectLst>
              </a:rPr>
              <a:t>were proclaimed until John. Since that time, </a:t>
            </a:r>
            <a:r>
              <a:rPr lang="en-CA" sz="2700" b="1" dirty="0">
                <a:solidFill>
                  <a:srgbClr val="FFC000"/>
                </a:solidFill>
                <a:effectLst>
                  <a:outerShdw blurRad="38100" dist="38100" dir="2700000" algn="tl">
                    <a:srgbClr val="000000">
                      <a:alpha val="43137"/>
                    </a:srgbClr>
                  </a:outerShdw>
                </a:effectLst>
              </a:rPr>
              <a:t>the good news of the kingdom of God is being preached</a:t>
            </a:r>
            <a:r>
              <a:rPr lang="en-CA" sz="2700" b="1" dirty="0">
                <a:solidFill>
                  <a:srgbClr val="EEECE1"/>
                </a:solidFill>
                <a:effectLst>
                  <a:outerShdw blurRad="38100" dist="38100" dir="2700000" algn="tl">
                    <a:srgbClr val="000000">
                      <a:alpha val="43137"/>
                    </a:srgbClr>
                  </a:outerShdw>
                </a:effectLst>
              </a:rPr>
              <a:t>, and everyone is forcing their way into it. 17 It is easier for heaven and earth to disappear than for the least stroke of a pen to drop out of the Law.  18 ‘Anyone who divorces his wife and marries another woman commits adultery, and the man who marries a divorced woman commits adultery.</a:t>
            </a:r>
          </a:p>
        </p:txBody>
      </p:sp>
      <p:sp>
        <p:nvSpPr>
          <p:cNvPr id="2" name="Curved Up Arrow 1"/>
          <p:cNvSpPr/>
          <p:nvPr/>
        </p:nvSpPr>
        <p:spPr>
          <a:xfrm rot="14510412">
            <a:off x="5470073" y="1600667"/>
            <a:ext cx="792088" cy="551510"/>
          </a:xfrm>
          <a:prstGeom prst="curved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4" name="Bent-Up Arrow 3"/>
          <p:cNvSpPr/>
          <p:nvPr/>
        </p:nvSpPr>
        <p:spPr>
          <a:xfrm rot="5400000">
            <a:off x="2195735" y="1635645"/>
            <a:ext cx="504058" cy="1512168"/>
          </a:xfrm>
          <a:prstGeom prst="bentUpArrow">
            <a:avLst>
              <a:gd name="adj1" fmla="val 25000"/>
              <a:gd name="adj2" fmla="val 17479"/>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xmlns="" val="39755935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157733"/>
            <a:ext cx="8784976" cy="5078313"/>
          </a:xfrm>
          <a:prstGeom prst="rect">
            <a:avLst/>
          </a:prstGeom>
          <a:solidFill>
            <a:srgbClr val="1E1C11">
              <a:alpha val="80000"/>
            </a:srgbClr>
          </a:solidFill>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14 The Pharisees, who loved money, heard all this and were sneering at Jesus. 15 He said to them, ‘You are the ones who justify yourselves in the eyes of others, but God knows your hearts. What people value highly is detestable in God’s sight. 16 ‘</a:t>
            </a:r>
            <a:r>
              <a:rPr lang="en-CA" sz="2700" b="1" dirty="0">
                <a:solidFill>
                  <a:srgbClr val="FFC000"/>
                </a:solidFill>
                <a:effectLst>
                  <a:outerShdw blurRad="38100" dist="38100" dir="2700000" algn="tl">
                    <a:srgbClr val="000000">
                      <a:alpha val="43137"/>
                    </a:srgbClr>
                  </a:outerShdw>
                </a:effectLst>
              </a:rPr>
              <a:t>The Law and the Prophets </a:t>
            </a:r>
            <a:r>
              <a:rPr lang="en-CA" sz="2700" b="1" dirty="0">
                <a:solidFill>
                  <a:srgbClr val="EEECE1"/>
                </a:solidFill>
                <a:effectLst>
                  <a:outerShdw blurRad="38100" dist="38100" dir="2700000" algn="tl">
                    <a:srgbClr val="000000">
                      <a:alpha val="43137"/>
                    </a:srgbClr>
                  </a:outerShdw>
                </a:effectLst>
              </a:rPr>
              <a:t>were proclaimed until John. Since that time, </a:t>
            </a:r>
            <a:r>
              <a:rPr lang="en-CA" sz="2700" b="1" dirty="0">
                <a:solidFill>
                  <a:srgbClr val="FFC000"/>
                </a:solidFill>
                <a:effectLst>
                  <a:outerShdw blurRad="38100" dist="38100" dir="2700000" algn="tl">
                    <a:srgbClr val="000000">
                      <a:alpha val="43137"/>
                    </a:srgbClr>
                  </a:outerShdw>
                </a:effectLst>
              </a:rPr>
              <a:t>the good news of the kingdom of God is being preached</a:t>
            </a:r>
            <a:r>
              <a:rPr lang="en-CA" sz="2700" b="1" dirty="0">
                <a:solidFill>
                  <a:srgbClr val="EEECE1"/>
                </a:solidFill>
                <a:effectLst>
                  <a:outerShdw blurRad="38100" dist="38100" dir="2700000" algn="tl">
                    <a:srgbClr val="000000">
                      <a:alpha val="43137"/>
                    </a:srgbClr>
                  </a:outerShdw>
                </a:effectLst>
              </a:rPr>
              <a:t>, and everyone is forcing their way into it. 17 It is easier for heaven and earth to disappear than for the least stroke of a pen to drop out of the Law.  18 ‘</a:t>
            </a:r>
            <a:r>
              <a:rPr lang="en-CA" sz="2700" b="1" dirty="0">
                <a:solidFill>
                  <a:srgbClr val="FFC000"/>
                </a:solidFill>
                <a:effectLst>
                  <a:outerShdw blurRad="38100" dist="38100" dir="2700000" algn="tl">
                    <a:srgbClr val="000000">
                      <a:alpha val="43137"/>
                    </a:srgbClr>
                  </a:outerShdw>
                </a:effectLst>
              </a:rPr>
              <a:t>Anyone who divorces his wife and marries another woman commits adultery, and the man who marries a divorced woman commits adultery</a:t>
            </a:r>
            <a:r>
              <a:rPr lang="en-CA" sz="2700" b="1" dirty="0">
                <a:solidFill>
                  <a:srgbClr val="EEECE1"/>
                </a:solidFill>
                <a:effectLst>
                  <a:outerShdw blurRad="38100" dist="38100" dir="2700000" algn="tl">
                    <a:srgbClr val="000000">
                      <a:alpha val="43137"/>
                    </a:srgbClr>
                  </a:outerShdw>
                </a:effectLst>
              </a:rPr>
              <a:t>.</a:t>
            </a:r>
          </a:p>
        </p:txBody>
      </p:sp>
      <p:sp>
        <p:nvSpPr>
          <p:cNvPr id="2" name="Curved Up Arrow 1"/>
          <p:cNvSpPr/>
          <p:nvPr/>
        </p:nvSpPr>
        <p:spPr>
          <a:xfrm rot="14510412">
            <a:off x="5470073" y="1600667"/>
            <a:ext cx="792088" cy="551510"/>
          </a:xfrm>
          <a:prstGeom prst="curved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4" name="Bent-Up Arrow 3"/>
          <p:cNvSpPr/>
          <p:nvPr/>
        </p:nvSpPr>
        <p:spPr>
          <a:xfrm rot="5400000">
            <a:off x="2195735" y="1635645"/>
            <a:ext cx="504058" cy="1512168"/>
          </a:xfrm>
          <a:prstGeom prst="bentUpArrow">
            <a:avLst>
              <a:gd name="adj1" fmla="val 25000"/>
              <a:gd name="adj2" fmla="val 17479"/>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Down Arrow 4"/>
          <p:cNvSpPr/>
          <p:nvPr/>
        </p:nvSpPr>
        <p:spPr>
          <a:xfrm>
            <a:off x="4499992" y="2643758"/>
            <a:ext cx="288032" cy="129614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xmlns="" val="41677195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2131" b="4621"/>
          <a:stretch/>
        </p:blipFill>
        <p:spPr bwMode="auto">
          <a:xfrm>
            <a:off x="0" y="0"/>
            <a:ext cx="9144000" cy="521118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58543" y="249491"/>
            <a:ext cx="8784976" cy="954107"/>
          </a:xfrm>
          <a:prstGeom prst="rect">
            <a:avLst/>
          </a:prstGeom>
          <a:solidFill>
            <a:schemeClr val="tx2">
              <a:lumMod val="75000"/>
            </a:schemeClr>
          </a:solidFill>
        </p:spPr>
        <p:txBody>
          <a:bodyPr wrap="square" rtlCol="0">
            <a:spAutoFit/>
          </a:bodyPr>
          <a:lstStyle/>
          <a:p>
            <a:r>
              <a:rPr lang="en-CA" sz="2800" b="1" dirty="0" smtClean="0">
                <a:solidFill>
                  <a:schemeClr val="bg1"/>
                </a:solidFill>
              </a:rPr>
              <a:t>Gospel and ministry of Jesus illuminates the other Scriptures; particularly Jesus’ focus on love for neighbour</a:t>
            </a:r>
            <a:endParaRPr lang="en-CA" sz="2800" b="1" dirty="0">
              <a:solidFill>
                <a:schemeClr val="bg1"/>
              </a:solidFill>
            </a:endParaRPr>
          </a:p>
        </p:txBody>
      </p:sp>
      <p:sp>
        <p:nvSpPr>
          <p:cNvPr id="3" name="TextBox 2"/>
          <p:cNvSpPr txBox="1"/>
          <p:nvPr/>
        </p:nvSpPr>
        <p:spPr>
          <a:xfrm>
            <a:off x="158543" y="1977683"/>
            <a:ext cx="8640960" cy="954107"/>
          </a:xfrm>
          <a:prstGeom prst="rect">
            <a:avLst/>
          </a:prstGeom>
          <a:solidFill>
            <a:srgbClr val="1E1C11">
              <a:alpha val="80000"/>
            </a:srgbClr>
          </a:solidFill>
        </p:spPr>
        <p:txBody>
          <a:bodyPr wrap="square" rtlCol="0">
            <a:spAutoFit/>
          </a:bodyPr>
          <a:lstStyle/>
          <a:p>
            <a:pPr marL="457200" indent="-457200">
              <a:buFont typeface="Wingdings" panose="05000000000000000000" pitchFamily="2" charset="2"/>
              <a:buChar char="Ø"/>
            </a:pPr>
            <a:r>
              <a:rPr lang="en-CA" sz="2800" b="1" dirty="0" smtClean="0">
                <a:solidFill>
                  <a:schemeClr val="bg1"/>
                </a:solidFill>
              </a:rPr>
              <a:t>Pharisees violated ‘love for neighbour’ not only with marriage but also with the poor</a:t>
            </a:r>
            <a:endParaRPr lang="en-CA" sz="2800" b="1" dirty="0">
              <a:solidFill>
                <a:schemeClr val="bg1"/>
              </a:solidFill>
            </a:endParaRPr>
          </a:p>
        </p:txBody>
      </p:sp>
      <p:sp>
        <p:nvSpPr>
          <p:cNvPr id="6" name="TextBox 5"/>
          <p:cNvSpPr txBox="1"/>
          <p:nvPr/>
        </p:nvSpPr>
        <p:spPr>
          <a:xfrm>
            <a:off x="158543" y="1472466"/>
            <a:ext cx="8640960" cy="523220"/>
          </a:xfrm>
          <a:prstGeom prst="rect">
            <a:avLst/>
          </a:prstGeom>
          <a:solidFill>
            <a:srgbClr val="1E1C11">
              <a:alpha val="80000"/>
            </a:srgbClr>
          </a:solidFill>
        </p:spPr>
        <p:txBody>
          <a:bodyPr wrap="square" rtlCol="0">
            <a:spAutoFit/>
          </a:bodyPr>
          <a:lstStyle/>
          <a:p>
            <a:pPr marL="457200" indent="-457200">
              <a:buFont typeface="Wingdings" panose="05000000000000000000" pitchFamily="2" charset="2"/>
              <a:buChar char="Ø"/>
            </a:pPr>
            <a:r>
              <a:rPr lang="en-CA" sz="2800" b="1" dirty="0" smtClean="0">
                <a:solidFill>
                  <a:schemeClr val="bg1"/>
                </a:solidFill>
              </a:rPr>
              <a:t>Stewardship of marriage; no-strings-attached love</a:t>
            </a:r>
            <a:endParaRPr lang="en-CA" sz="2800" b="1" dirty="0">
              <a:solidFill>
                <a:schemeClr val="bg1"/>
              </a:solidFill>
            </a:endParaRPr>
          </a:p>
        </p:txBody>
      </p:sp>
    </p:spTree>
    <p:extLst>
      <p:ext uri="{BB962C8B-B14F-4D97-AF65-F5344CB8AC3E}">
        <p14:creationId xmlns:p14="http://schemas.microsoft.com/office/powerpoint/2010/main" xmlns="" val="283599542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10303"/>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52933" y="85725"/>
            <a:ext cx="8784976" cy="5078313"/>
          </a:xfrm>
          <a:prstGeom prst="rect">
            <a:avLst/>
          </a:prstGeom>
          <a:solidFill>
            <a:srgbClr val="1E1C11">
              <a:alpha val="80000"/>
            </a:srgbClr>
          </a:solidFill>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19 ‘There was a </a:t>
            </a:r>
            <a:r>
              <a:rPr lang="en-CA" sz="2700" b="1" dirty="0">
                <a:solidFill>
                  <a:srgbClr val="FFC000"/>
                </a:solidFill>
                <a:effectLst>
                  <a:outerShdw blurRad="38100" dist="38100" dir="2700000" algn="tl">
                    <a:srgbClr val="000000">
                      <a:alpha val="43137"/>
                    </a:srgbClr>
                  </a:outerShdw>
                </a:effectLst>
              </a:rPr>
              <a:t>rich man </a:t>
            </a:r>
            <a:r>
              <a:rPr lang="en-CA" sz="2700" b="1" dirty="0">
                <a:solidFill>
                  <a:schemeClr val="bg2"/>
                </a:solidFill>
                <a:effectLst>
                  <a:outerShdw blurRad="38100" dist="38100" dir="2700000" algn="tl">
                    <a:srgbClr val="000000">
                      <a:alpha val="43137"/>
                    </a:srgbClr>
                  </a:outerShdw>
                </a:effectLst>
              </a:rPr>
              <a:t>who was dressed in purple and fine linen and lived in luxury every day. 20 At his gate was laid a beggar named Lazarus, covered with sores 21 and longing to eat what fell from the rich man’s table. Even the dogs came and licked his sores.</a:t>
            </a:r>
          </a:p>
          <a:p>
            <a:r>
              <a:rPr lang="en-CA" sz="2700" b="1" dirty="0" smtClean="0">
                <a:solidFill>
                  <a:schemeClr val="bg2"/>
                </a:solidFill>
                <a:effectLst>
                  <a:outerShdw blurRad="38100" dist="38100" dir="2700000" algn="tl">
                    <a:srgbClr val="000000">
                      <a:alpha val="43137"/>
                    </a:srgbClr>
                  </a:outerShdw>
                </a:effectLst>
              </a:rPr>
              <a:t>22 </a:t>
            </a:r>
            <a:r>
              <a:rPr lang="en-CA" sz="2700" b="1" dirty="0">
                <a:solidFill>
                  <a:schemeClr val="bg2"/>
                </a:solidFill>
                <a:effectLst>
                  <a:outerShdw blurRad="38100" dist="38100" dir="2700000" algn="tl">
                    <a:srgbClr val="000000">
                      <a:alpha val="43137"/>
                    </a:srgbClr>
                  </a:outerShdw>
                </a:effectLst>
              </a:rPr>
              <a:t>‘The time came when the beggar died and the angels carried him to Abraham’s side. The rich man also died and was buried. </a:t>
            </a:r>
            <a:r>
              <a:rPr lang="en-CA" sz="2700" b="1" dirty="0" smtClean="0">
                <a:solidFill>
                  <a:schemeClr val="bg2"/>
                </a:solidFill>
                <a:effectLst>
                  <a:outerShdw blurRad="38100" dist="38100" dir="2700000" algn="tl">
                    <a:srgbClr val="000000">
                      <a:alpha val="43137"/>
                    </a:srgbClr>
                  </a:outerShdw>
                </a:effectLst>
              </a:rPr>
              <a:t>23 </a:t>
            </a:r>
            <a:r>
              <a:rPr lang="en-CA" sz="2700" b="1" dirty="0">
                <a:solidFill>
                  <a:schemeClr val="bg2"/>
                </a:solidFill>
                <a:effectLst>
                  <a:outerShdw blurRad="38100" dist="38100" dir="2700000" algn="tl">
                    <a:srgbClr val="000000">
                      <a:alpha val="43137"/>
                    </a:srgbClr>
                  </a:outerShdw>
                </a:effectLst>
              </a:rPr>
              <a:t>In </a:t>
            </a:r>
            <a:r>
              <a:rPr lang="en-CA" sz="2700" b="1" dirty="0" smtClean="0">
                <a:solidFill>
                  <a:schemeClr val="bg2"/>
                </a:solidFill>
                <a:effectLst>
                  <a:outerShdw blurRad="38100" dist="38100" dir="2700000" algn="tl">
                    <a:srgbClr val="000000">
                      <a:alpha val="43137"/>
                    </a:srgbClr>
                  </a:outerShdw>
                </a:effectLst>
              </a:rPr>
              <a:t>Hell, </a:t>
            </a:r>
            <a:r>
              <a:rPr lang="en-CA" sz="2700" b="1" dirty="0">
                <a:solidFill>
                  <a:schemeClr val="bg2"/>
                </a:solidFill>
                <a:effectLst>
                  <a:outerShdw blurRad="38100" dist="38100" dir="2700000" algn="tl">
                    <a:srgbClr val="000000">
                      <a:alpha val="43137"/>
                    </a:srgbClr>
                  </a:outerShdw>
                </a:effectLst>
              </a:rPr>
              <a:t>where he was in torment, he looked up and saw Abraham far away, with Lazarus by his side. </a:t>
            </a:r>
            <a:endParaRPr lang="en-CA" sz="2700" b="1" dirty="0" smtClean="0">
              <a:solidFill>
                <a:schemeClr val="bg2"/>
              </a:solidFill>
              <a:effectLst>
                <a:outerShdw blurRad="38100" dist="38100" dir="2700000" algn="tl">
                  <a:srgbClr val="000000">
                    <a:alpha val="43137"/>
                  </a:srgbClr>
                </a:outerShdw>
              </a:effectLst>
            </a:endParaRPr>
          </a:p>
          <a:p>
            <a:r>
              <a:rPr lang="en-CA" sz="2700" b="1" dirty="0" smtClean="0">
                <a:solidFill>
                  <a:schemeClr val="bg2"/>
                </a:solidFill>
                <a:effectLst>
                  <a:outerShdw blurRad="38100" dist="38100" dir="2700000" algn="tl">
                    <a:srgbClr val="000000">
                      <a:alpha val="43137"/>
                    </a:srgbClr>
                  </a:outerShdw>
                </a:effectLst>
              </a:rPr>
              <a:t>24 </a:t>
            </a:r>
            <a:r>
              <a:rPr lang="en-CA" sz="2700" b="1" dirty="0">
                <a:solidFill>
                  <a:schemeClr val="bg2"/>
                </a:solidFill>
                <a:effectLst>
                  <a:outerShdw blurRad="38100" dist="38100" dir="2700000" algn="tl">
                    <a:srgbClr val="000000">
                      <a:alpha val="43137"/>
                    </a:srgbClr>
                  </a:outerShdw>
                </a:effectLst>
              </a:rPr>
              <a:t>So he called to him, “</a:t>
            </a:r>
            <a:r>
              <a:rPr lang="en-CA" sz="2700" b="1" dirty="0">
                <a:solidFill>
                  <a:srgbClr val="FFC000"/>
                </a:solidFill>
                <a:effectLst>
                  <a:outerShdw blurRad="38100" dist="38100" dir="2700000" algn="tl">
                    <a:srgbClr val="000000">
                      <a:alpha val="43137"/>
                    </a:srgbClr>
                  </a:outerShdw>
                </a:effectLst>
              </a:rPr>
              <a:t>Father Abraham</a:t>
            </a:r>
            <a:r>
              <a:rPr lang="en-CA" sz="2700" b="1" dirty="0">
                <a:solidFill>
                  <a:schemeClr val="bg2"/>
                </a:solidFill>
                <a:effectLst>
                  <a:outerShdw blurRad="38100" dist="38100" dir="2700000" algn="tl">
                    <a:srgbClr val="000000">
                      <a:alpha val="43137"/>
                    </a:srgbClr>
                  </a:outerShdw>
                </a:effectLst>
              </a:rPr>
              <a:t>, have pity on me and send Lazarus to dip the tip of his finger in water and cool my tongue, because I am in agony in this fire</a:t>
            </a:r>
            <a:r>
              <a:rPr lang="en-CA" sz="2700" b="1" dirty="0" smtClean="0">
                <a:solidFill>
                  <a:schemeClr val="bg2"/>
                </a:solidFill>
                <a:effectLst>
                  <a:outerShdw blurRad="38100" dist="38100" dir="2700000" algn="tl">
                    <a:srgbClr val="000000">
                      <a:alpha val="43137"/>
                    </a:srgbClr>
                  </a:outerShdw>
                </a:effectLst>
              </a:rPr>
              <a:t>.”</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9760603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2" name="Heart 1"/>
          <p:cNvSpPr/>
          <p:nvPr/>
        </p:nvSpPr>
        <p:spPr>
          <a:xfrm>
            <a:off x="251518" y="123478"/>
            <a:ext cx="5472609" cy="4154398"/>
          </a:xfrm>
          <a:prstGeom prst="heart">
            <a:avLst/>
          </a:prstGeom>
          <a:solidFill>
            <a:srgbClr val="1E1C11">
              <a:alpha val="80000"/>
            </a:srgbClr>
          </a:solidFill>
          <a:ln>
            <a:solidFill>
              <a:srgbClr val="1E1C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extBox 6"/>
          <p:cNvSpPr txBox="1"/>
          <p:nvPr/>
        </p:nvSpPr>
        <p:spPr>
          <a:xfrm>
            <a:off x="1145089" y="915566"/>
            <a:ext cx="3685466" cy="2631490"/>
          </a:xfrm>
          <a:prstGeom prst="rect">
            <a:avLst/>
          </a:prstGeom>
          <a:noFill/>
        </p:spPr>
        <p:txBody>
          <a:bodyPr wrap="square" rtlCol="0">
            <a:spAutoFit/>
          </a:bodyPr>
          <a:lstStyle/>
          <a:p>
            <a:pPr algn="ctr"/>
            <a:r>
              <a:rPr lang="en-CA" sz="3300" b="1" dirty="0" smtClean="0">
                <a:solidFill>
                  <a:srgbClr val="EEECE1"/>
                </a:solidFill>
                <a:effectLst>
                  <a:outerShdw blurRad="38100" dist="38100" dir="2700000" algn="tl">
                    <a:srgbClr val="000000">
                      <a:alpha val="43137"/>
                    </a:srgbClr>
                  </a:outerShdw>
                </a:effectLst>
              </a:rPr>
              <a:t>God’s heart for us should inspire us to continue to give him cause to sing over us with Joy </a:t>
            </a:r>
          </a:p>
        </p:txBody>
      </p:sp>
      <p:sp>
        <p:nvSpPr>
          <p:cNvPr id="8" name="TextBox 7"/>
          <p:cNvSpPr txBox="1"/>
          <p:nvPr/>
        </p:nvSpPr>
        <p:spPr>
          <a:xfrm>
            <a:off x="5711069" y="2931790"/>
            <a:ext cx="3023234" cy="1862048"/>
          </a:xfrm>
          <a:prstGeom prst="rect">
            <a:avLst/>
          </a:prstGeom>
          <a:solidFill>
            <a:srgbClr val="1E1C11">
              <a:alpha val="69804"/>
            </a:srgbClr>
          </a:solidFill>
        </p:spPr>
        <p:txBody>
          <a:bodyPr wrap="square" rtlCol="0">
            <a:spAutoFit/>
          </a:bodyPr>
          <a:lstStyle/>
          <a:p>
            <a:pPr algn="ctr"/>
            <a:endParaRPr lang="en-CA" sz="1600" b="1" dirty="0" smtClean="0">
              <a:solidFill>
                <a:srgbClr val="EEECE1"/>
              </a:solidFill>
              <a:effectLst>
                <a:outerShdw blurRad="38100" dist="38100" dir="2700000" algn="tl">
                  <a:srgbClr val="000000">
                    <a:alpha val="43137"/>
                  </a:srgbClr>
                </a:outerShdw>
              </a:effectLst>
            </a:endParaRPr>
          </a:p>
          <a:p>
            <a:pPr algn="ctr"/>
            <a:r>
              <a:rPr lang="en-CA" sz="3300" b="1" dirty="0" smtClean="0">
                <a:solidFill>
                  <a:srgbClr val="EEECE1"/>
                </a:solidFill>
                <a:effectLst>
                  <a:outerShdw blurRad="38100" dist="38100" dir="2700000" algn="tl">
                    <a:srgbClr val="000000">
                      <a:alpha val="43137"/>
                    </a:srgbClr>
                  </a:outerShdw>
                </a:effectLst>
              </a:rPr>
              <a:t>Scripturally </a:t>
            </a:r>
          </a:p>
          <a:p>
            <a:pPr algn="ctr"/>
            <a:r>
              <a:rPr lang="en-CA" sz="3300" b="1" dirty="0" smtClean="0">
                <a:solidFill>
                  <a:srgbClr val="EEECE1"/>
                </a:solidFill>
                <a:effectLst>
                  <a:outerShdw blurRad="38100" dist="38100" dir="2700000" algn="tl">
                    <a:srgbClr val="000000">
                      <a:alpha val="43137"/>
                    </a:srgbClr>
                  </a:outerShdw>
                </a:effectLst>
              </a:rPr>
              <a:t>Shrewd</a:t>
            </a:r>
          </a:p>
          <a:p>
            <a:pPr algn="ctr"/>
            <a:r>
              <a:rPr lang="en-CA" sz="3300" b="1" dirty="0" smtClean="0">
                <a:solidFill>
                  <a:srgbClr val="EEECE1"/>
                </a:solidFill>
                <a:effectLst>
                  <a:outerShdw blurRad="38100" dist="38100" dir="2700000" algn="tl">
                    <a:srgbClr val="000000">
                      <a:alpha val="43137"/>
                    </a:srgbClr>
                  </a:outerShdw>
                </a:effectLst>
              </a:rPr>
              <a:t>Stewards</a:t>
            </a:r>
            <a:endParaRPr lang="en-CA" sz="1600" b="1" dirty="0" smtClean="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9950385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229741"/>
            <a:ext cx="8784976" cy="5078313"/>
          </a:xfrm>
          <a:prstGeom prst="rect">
            <a:avLst/>
          </a:prstGeom>
          <a:solidFill>
            <a:srgbClr val="1E1C11">
              <a:alpha val="80000"/>
            </a:srgbClr>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25 </a:t>
            </a:r>
            <a:r>
              <a:rPr lang="en-CA" sz="2700" b="1" dirty="0">
                <a:solidFill>
                  <a:schemeClr val="bg2"/>
                </a:solidFill>
                <a:effectLst>
                  <a:outerShdw blurRad="38100" dist="38100" dir="2700000" algn="tl">
                    <a:srgbClr val="000000">
                      <a:alpha val="43137"/>
                    </a:srgbClr>
                  </a:outerShdw>
                </a:effectLst>
              </a:rPr>
              <a:t>‘But Abraham replied, “Son, remember that in your lifetime you received your good things, while Lazarus received bad things, but now he is comforted here and you are in agony. 26 And besides all this, between us and you a great chasm has been set in place, so that those who want to go from here to you cannot, nor can anyone cross over from there to us.”</a:t>
            </a:r>
          </a:p>
          <a:p>
            <a:r>
              <a:rPr lang="en-CA" sz="2700" b="1" dirty="0" smtClean="0">
                <a:solidFill>
                  <a:schemeClr val="bg2"/>
                </a:solidFill>
                <a:effectLst>
                  <a:outerShdw blurRad="38100" dist="38100" dir="2700000" algn="tl">
                    <a:srgbClr val="000000">
                      <a:alpha val="43137"/>
                    </a:srgbClr>
                  </a:outerShdw>
                </a:effectLst>
              </a:rPr>
              <a:t>27 </a:t>
            </a:r>
            <a:r>
              <a:rPr lang="en-CA" sz="2700" b="1" dirty="0">
                <a:solidFill>
                  <a:schemeClr val="bg2"/>
                </a:solidFill>
                <a:effectLst>
                  <a:outerShdw blurRad="38100" dist="38100" dir="2700000" algn="tl">
                    <a:srgbClr val="000000">
                      <a:alpha val="43137"/>
                    </a:srgbClr>
                  </a:outerShdw>
                </a:effectLst>
              </a:rPr>
              <a:t>‘He answered, “Then I beg you, father, send Lazarus to my family, 28 for I have five brothers. Let him warn them, so that they will not also come to this place of torment.”</a:t>
            </a:r>
          </a:p>
          <a:p>
            <a:r>
              <a:rPr lang="en-CA" sz="2700" b="1" dirty="0" smtClean="0">
                <a:solidFill>
                  <a:schemeClr val="bg2"/>
                </a:solidFill>
                <a:effectLst>
                  <a:outerShdw blurRad="38100" dist="38100" dir="2700000" algn="tl">
                    <a:srgbClr val="000000">
                      <a:alpha val="43137"/>
                    </a:srgbClr>
                  </a:outerShdw>
                </a:effectLst>
              </a:rPr>
              <a:t>29 </a:t>
            </a:r>
            <a:r>
              <a:rPr lang="en-CA" sz="2700" b="1" dirty="0">
                <a:solidFill>
                  <a:schemeClr val="bg2"/>
                </a:solidFill>
                <a:effectLst>
                  <a:outerShdw blurRad="38100" dist="38100" dir="2700000" algn="tl">
                    <a:srgbClr val="000000">
                      <a:alpha val="43137"/>
                    </a:srgbClr>
                  </a:outerShdw>
                </a:effectLst>
              </a:rPr>
              <a:t>‘Abraham replied, “</a:t>
            </a:r>
            <a:r>
              <a:rPr lang="en-CA" sz="2700" b="1" dirty="0">
                <a:solidFill>
                  <a:srgbClr val="FFC000"/>
                </a:solidFill>
                <a:effectLst>
                  <a:outerShdw blurRad="38100" dist="38100" dir="2700000" algn="tl">
                    <a:srgbClr val="000000">
                      <a:alpha val="43137"/>
                    </a:srgbClr>
                  </a:outerShdw>
                </a:effectLst>
              </a:rPr>
              <a:t>They have Moses and the Prophets; let them listen to them</a:t>
            </a:r>
            <a:r>
              <a:rPr lang="en-CA" sz="2700" b="1" dirty="0" smtClean="0">
                <a:solidFill>
                  <a:schemeClr val="bg2"/>
                </a:solidFill>
                <a:effectLst>
                  <a:outerShdw blurRad="38100" dist="38100" dir="2700000" algn="tl">
                    <a:srgbClr val="000000">
                      <a:alpha val="43137"/>
                    </a:srgbClr>
                  </a:outerShdw>
                </a:effectLst>
              </a:rPr>
              <a:t>.”</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7275907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355" b="4621"/>
          <a:stretch/>
        </p:blipFill>
        <p:spPr bwMode="auto">
          <a:xfrm>
            <a:off x="-17705" y="0"/>
            <a:ext cx="9179410" cy="5352392"/>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79512" y="185901"/>
            <a:ext cx="8784976" cy="2169825"/>
          </a:xfrm>
          <a:prstGeom prst="rect">
            <a:avLst/>
          </a:prstGeom>
          <a:solidFill>
            <a:srgbClr val="1E1C11">
              <a:alpha val="80000"/>
            </a:srgbClr>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30 </a:t>
            </a:r>
            <a:r>
              <a:rPr lang="en-CA" sz="2700" b="1" dirty="0">
                <a:solidFill>
                  <a:schemeClr val="bg2"/>
                </a:solidFill>
                <a:effectLst>
                  <a:outerShdw blurRad="38100" dist="38100" dir="2700000" algn="tl">
                    <a:srgbClr val="000000">
                      <a:alpha val="43137"/>
                    </a:srgbClr>
                  </a:outerShdw>
                </a:effectLst>
              </a:rPr>
              <a:t>‘“No, father Abraham,” he said, “but if someone from the dead goes to them, they will repent.”</a:t>
            </a:r>
          </a:p>
          <a:p>
            <a:r>
              <a:rPr lang="en-CA" sz="2700" b="1" dirty="0" smtClean="0">
                <a:solidFill>
                  <a:schemeClr val="bg2"/>
                </a:solidFill>
                <a:effectLst>
                  <a:outerShdw blurRad="38100" dist="38100" dir="2700000" algn="tl">
                    <a:srgbClr val="000000">
                      <a:alpha val="43137"/>
                    </a:srgbClr>
                  </a:outerShdw>
                </a:effectLst>
              </a:rPr>
              <a:t>31 </a:t>
            </a:r>
            <a:r>
              <a:rPr lang="en-CA" sz="2700" b="1" dirty="0">
                <a:solidFill>
                  <a:schemeClr val="bg2"/>
                </a:solidFill>
                <a:effectLst>
                  <a:outerShdw blurRad="38100" dist="38100" dir="2700000" algn="tl">
                    <a:srgbClr val="000000">
                      <a:alpha val="43137"/>
                    </a:srgbClr>
                  </a:outerShdw>
                </a:effectLst>
              </a:rPr>
              <a:t>‘He said to him, “</a:t>
            </a:r>
            <a:r>
              <a:rPr lang="en-CA" sz="2700" b="1" dirty="0">
                <a:solidFill>
                  <a:srgbClr val="FFC000"/>
                </a:solidFill>
                <a:effectLst>
                  <a:outerShdw blurRad="38100" dist="38100" dir="2700000" algn="tl">
                    <a:srgbClr val="000000">
                      <a:alpha val="43137"/>
                    </a:srgbClr>
                  </a:outerShdw>
                </a:effectLst>
              </a:rPr>
              <a:t>If they do not listen to Moses and the Prophets, they will not be convinced even if someone rises from the dead</a:t>
            </a:r>
            <a:r>
              <a:rPr lang="en-CA" sz="2700" b="1" dirty="0" smtClean="0">
                <a:solidFill>
                  <a:schemeClr val="bg2"/>
                </a:solidFill>
                <a:effectLst>
                  <a:outerShdw blurRad="38100" dist="38100" dir="2700000" algn="tl">
                    <a:srgbClr val="000000">
                      <a:alpha val="43137"/>
                    </a:srgbClr>
                  </a:outerShdw>
                </a:effectLst>
              </a:rPr>
              <a:t>.”’</a:t>
            </a:r>
            <a:endParaRPr lang="en-CA" sz="2700" b="1" dirty="0">
              <a:solidFill>
                <a:schemeClr val="bg2"/>
              </a:solidFill>
              <a:effectLst>
                <a:outerShdw blurRad="38100" dist="38100" dir="2700000" algn="tl">
                  <a:srgbClr val="000000">
                    <a:alpha val="43137"/>
                  </a:srgbClr>
                </a:outerShdw>
              </a:effectLst>
            </a:endParaRPr>
          </a:p>
        </p:txBody>
      </p:sp>
      <p:sp>
        <p:nvSpPr>
          <p:cNvPr id="6" name="TextBox 5"/>
          <p:cNvSpPr txBox="1"/>
          <p:nvPr/>
        </p:nvSpPr>
        <p:spPr>
          <a:xfrm>
            <a:off x="179512" y="2512516"/>
            <a:ext cx="8784976" cy="923330"/>
          </a:xfrm>
          <a:prstGeom prst="rect">
            <a:avLst/>
          </a:prstGeom>
          <a:solidFill>
            <a:srgbClr val="1E1C11">
              <a:alpha val="80000"/>
            </a:srgbClr>
          </a:solidFill>
        </p:spPr>
        <p:txBody>
          <a:bodyPr wrap="square" rtlCol="0">
            <a:spAutoFit/>
          </a:bodyPr>
          <a:lstStyle/>
          <a:p>
            <a:pPr marL="457200" indent="-457200">
              <a:buFont typeface="Arial" panose="020B0604020202020204" pitchFamily="34" charset="0"/>
              <a:buChar char="•"/>
            </a:pPr>
            <a:r>
              <a:rPr lang="en-CA" sz="2700" b="1" dirty="0" smtClean="0">
                <a:solidFill>
                  <a:schemeClr val="bg2"/>
                </a:solidFill>
                <a:effectLst>
                  <a:outerShdw blurRad="38100" dist="38100" dir="2700000" algn="tl">
                    <a:srgbClr val="000000">
                      <a:alpha val="43137"/>
                    </a:srgbClr>
                  </a:outerShdw>
                </a:effectLst>
              </a:rPr>
              <a:t>After Christ’s resurrection and fulfillment of the Scriptures, many still would not get it</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9817409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97217" y="191711"/>
            <a:ext cx="8784976" cy="507831"/>
          </a:xfrm>
          <a:prstGeom prst="rect">
            <a:avLst/>
          </a:prstGeom>
          <a:solidFill>
            <a:srgbClr val="1E1C11">
              <a:alpha val="80000"/>
            </a:srgbClr>
          </a:solidFill>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3</a:t>
            </a:r>
            <a:r>
              <a:rPr lang="en-CA" sz="2700" b="1" dirty="0" smtClean="0">
                <a:solidFill>
                  <a:srgbClr val="EEECE1"/>
                </a:solidFill>
                <a:effectLst>
                  <a:outerShdw blurRad="38100" dist="38100" dir="2700000" algn="tl">
                    <a:srgbClr val="000000">
                      <a:alpha val="43137"/>
                    </a:srgbClr>
                  </a:outerShdw>
                </a:effectLst>
              </a:rPr>
              <a:t>.  Be Scriptural Vs 14-31</a:t>
            </a:r>
            <a:endParaRPr lang="en-CA" sz="2700" b="1" dirty="0">
              <a:solidFill>
                <a:srgbClr val="EEECE1"/>
              </a:solidFill>
              <a:effectLst>
                <a:outerShdw blurRad="38100" dist="38100" dir="2700000" algn="tl">
                  <a:srgbClr val="000000">
                    <a:alpha val="43137"/>
                  </a:srgbClr>
                </a:outerShdw>
              </a:effectLst>
            </a:endParaRPr>
          </a:p>
        </p:txBody>
      </p:sp>
      <p:sp>
        <p:nvSpPr>
          <p:cNvPr id="5" name="TextBox 4"/>
          <p:cNvSpPr txBox="1"/>
          <p:nvPr/>
        </p:nvSpPr>
        <p:spPr>
          <a:xfrm>
            <a:off x="224989" y="817424"/>
            <a:ext cx="8784976" cy="1754326"/>
          </a:xfrm>
          <a:prstGeom prst="rect">
            <a:avLst/>
          </a:prstGeom>
          <a:solidFill>
            <a:srgbClr val="1E1C11">
              <a:alpha val="80000"/>
            </a:srgbClr>
          </a:solidFill>
          <a:ln w="76200">
            <a:solidFill>
              <a:srgbClr val="E46C0A"/>
            </a:solidFill>
          </a:ln>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By not interpreting Scriptures in light of Jesus’ fulfilling saving ministry’s focus on love, Pharisees blindly justified their despicable consumption of wealth intended for the poor, destining themselves to hell. </a:t>
            </a:r>
            <a:r>
              <a:rPr lang="en-CA" sz="2700" b="1" dirty="0" smtClean="0">
                <a:solidFill>
                  <a:srgbClr val="EEECE1"/>
                </a:solidFill>
                <a:effectLst>
                  <a:outerShdw blurRad="38100" dist="38100" dir="2700000" algn="tl">
                    <a:srgbClr val="000000">
                      <a:alpha val="43137"/>
                    </a:srgbClr>
                  </a:outerShdw>
                </a:effectLst>
              </a:rPr>
              <a:t> </a:t>
            </a:r>
            <a:endParaRPr lang="en-CA" sz="2700" b="1" dirty="0">
              <a:solidFill>
                <a:srgbClr val="EEECE1"/>
              </a:solidFill>
              <a:effectLst>
                <a:outerShdw blurRad="38100" dist="38100" dir="2700000" algn="tl">
                  <a:srgbClr val="000000">
                    <a:alpha val="43137"/>
                  </a:srgbClr>
                </a:outerShdw>
              </a:effectLst>
            </a:endParaRPr>
          </a:p>
        </p:txBody>
      </p:sp>
      <p:sp>
        <p:nvSpPr>
          <p:cNvPr id="6" name="TextBox 5"/>
          <p:cNvSpPr txBox="1"/>
          <p:nvPr/>
        </p:nvSpPr>
        <p:spPr>
          <a:xfrm>
            <a:off x="197217" y="2817098"/>
            <a:ext cx="8784976" cy="1338828"/>
          </a:xfrm>
          <a:prstGeom prst="rect">
            <a:avLst/>
          </a:prstGeom>
          <a:solidFill>
            <a:srgbClr val="1E1C11">
              <a:alpha val="80000"/>
            </a:srgbClr>
          </a:solidFill>
          <a:ln w="76200">
            <a:solidFill>
              <a:srgbClr val="00B050"/>
            </a:solidFill>
          </a:ln>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Interpret and apply Scripture in light of the Lord Jesus’ fulfilling saving ministry and his focus on ‘love your neighbour’ and you are sure to be a shrewd steward. </a:t>
            </a:r>
            <a:r>
              <a:rPr lang="en-CA" sz="2700" b="1" dirty="0" smtClean="0">
                <a:solidFill>
                  <a:srgbClr val="EEECE1"/>
                </a:solidFill>
                <a:effectLst>
                  <a:outerShdw blurRad="38100" dist="38100" dir="2700000" algn="tl">
                    <a:srgbClr val="000000">
                      <a:alpha val="43137"/>
                    </a:srgbClr>
                  </a:outerShdw>
                </a:effectLst>
              </a:rPr>
              <a:t> </a:t>
            </a:r>
            <a:endParaRPr lang="en-CA" sz="27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4740712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2131" b="4621"/>
          <a:stretch/>
        </p:blipFill>
        <p:spPr bwMode="auto">
          <a:xfrm>
            <a:off x="0" y="-236562"/>
            <a:ext cx="9179410" cy="5606321"/>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C:\Users\Paul\AppData\Local\Microsoft\Windows\INetCache\IE\PKW5MLVS\4543060842_e4fdb33047_z[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67544" y="-55247"/>
            <a:ext cx="4680520" cy="312278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080276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2" name="Heart 1"/>
          <p:cNvSpPr/>
          <p:nvPr/>
        </p:nvSpPr>
        <p:spPr>
          <a:xfrm>
            <a:off x="251518" y="123478"/>
            <a:ext cx="5472609" cy="4154398"/>
          </a:xfrm>
          <a:prstGeom prst="heart">
            <a:avLst/>
          </a:prstGeom>
          <a:solidFill>
            <a:srgbClr val="1E1C11">
              <a:alpha val="80000"/>
            </a:srgbClr>
          </a:solidFill>
          <a:ln>
            <a:solidFill>
              <a:srgbClr val="1E1C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7" name="TextBox 6"/>
          <p:cNvSpPr txBox="1"/>
          <p:nvPr/>
        </p:nvSpPr>
        <p:spPr>
          <a:xfrm>
            <a:off x="1145089" y="915566"/>
            <a:ext cx="3685466" cy="2631490"/>
          </a:xfrm>
          <a:prstGeom prst="rect">
            <a:avLst/>
          </a:prstGeom>
          <a:noFill/>
        </p:spPr>
        <p:txBody>
          <a:bodyPr wrap="square" rtlCol="0">
            <a:spAutoFit/>
          </a:bodyPr>
          <a:lstStyle/>
          <a:p>
            <a:pPr algn="ctr"/>
            <a:r>
              <a:rPr lang="en-CA" sz="3300" b="1" dirty="0" smtClean="0">
                <a:solidFill>
                  <a:srgbClr val="EEECE1"/>
                </a:solidFill>
                <a:effectLst>
                  <a:outerShdw blurRad="38100" dist="38100" dir="2700000" algn="tl">
                    <a:srgbClr val="000000">
                      <a:alpha val="43137"/>
                    </a:srgbClr>
                  </a:outerShdw>
                </a:effectLst>
              </a:rPr>
              <a:t>God’s heart for us should inspire us to continue to give him cause to sing over us with Joy </a:t>
            </a:r>
          </a:p>
        </p:txBody>
      </p:sp>
      <p:sp>
        <p:nvSpPr>
          <p:cNvPr id="8" name="TextBox 7"/>
          <p:cNvSpPr txBox="1"/>
          <p:nvPr/>
        </p:nvSpPr>
        <p:spPr>
          <a:xfrm>
            <a:off x="5711069" y="2931790"/>
            <a:ext cx="3023234" cy="1862048"/>
          </a:xfrm>
          <a:prstGeom prst="rect">
            <a:avLst/>
          </a:prstGeom>
          <a:solidFill>
            <a:srgbClr val="1E1C11">
              <a:alpha val="69804"/>
            </a:srgbClr>
          </a:solidFill>
        </p:spPr>
        <p:txBody>
          <a:bodyPr wrap="square" rtlCol="0">
            <a:spAutoFit/>
          </a:bodyPr>
          <a:lstStyle/>
          <a:p>
            <a:pPr algn="ctr"/>
            <a:endParaRPr lang="en-CA" sz="1600" b="1" dirty="0" smtClean="0">
              <a:solidFill>
                <a:srgbClr val="EEECE1"/>
              </a:solidFill>
              <a:effectLst>
                <a:outerShdw blurRad="38100" dist="38100" dir="2700000" algn="tl">
                  <a:srgbClr val="000000">
                    <a:alpha val="43137"/>
                  </a:srgbClr>
                </a:outerShdw>
              </a:effectLst>
            </a:endParaRPr>
          </a:p>
          <a:p>
            <a:pPr algn="ctr"/>
            <a:r>
              <a:rPr lang="en-CA" sz="3300" b="1" dirty="0" smtClean="0">
                <a:solidFill>
                  <a:srgbClr val="EEECE1"/>
                </a:solidFill>
                <a:effectLst>
                  <a:outerShdw blurRad="38100" dist="38100" dir="2700000" algn="tl">
                    <a:srgbClr val="000000">
                      <a:alpha val="43137"/>
                    </a:srgbClr>
                  </a:outerShdw>
                </a:effectLst>
              </a:rPr>
              <a:t>Scripturally  </a:t>
            </a:r>
            <a:endParaRPr lang="en-CA" sz="3300" b="1" dirty="0">
              <a:solidFill>
                <a:srgbClr val="EEECE1"/>
              </a:solidFill>
              <a:effectLst>
                <a:outerShdw blurRad="38100" dist="38100" dir="2700000" algn="tl">
                  <a:srgbClr val="000000">
                    <a:alpha val="43137"/>
                  </a:srgbClr>
                </a:outerShdw>
              </a:effectLst>
            </a:endParaRPr>
          </a:p>
          <a:p>
            <a:pPr algn="ctr"/>
            <a:r>
              <a:rPr lang="en-CA" sz="3300" b="1" dirty="0" smtClean="0">
                <a:solidFill>
                  <a:srgbClr val="EEECE1"/>
                </a:solidFill>
                <a:effectLst>
                  <a:outerShdw blurRad="38100" dist="38100" dir="2700000" algn="tl">
                    <a:srgbClr val="000000">
                      <a:alpha val="43137"/>
                    </a:srgbClr>
                  </a:outerShdw>
                </a:effectLst>
              </a:rPr>
              <a:t>Shrewd </a:t>
            </a:r>
          </a:p>
          <a:p>
            <a:pPr algn="ctr"/>
            <a:r>
              <a:rPr lang="en-CA" sz="3300" b="1" dirty="0" smtClean="0">
                <a:solidFill>
                  <a:srgbClr val="EEECE1"/>
                </a:solidFill>
                <a:effectLst>
                  <a:outerShdw blurRad="38100" dist="38100" dir="2700000" algn="tl">
                    <a:srgbClr val="000000">
                      <a:alpha val="43137"/>
                    </a:srgbClr>
                  </a:outerShdw>
                </a:effectLst>
              </a:rPr>
              <a:t>Stewards</a:t>
            </a:r>
            <a:endParaRPr lang="en-CA" sz="1600" b="1" dirty="0" smtClean="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2851381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2131" b="4621"/>
          <a:stretch/>
        </p:blipFill>
        <p:spPr bwMode="auto">
          <a:xfrm>
            <a:off x="0" y="-236562"/>
            <a:ext cx="9179410" cy="56063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64428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07461" y="267494"/>
            <a:ext cx="8964488" cy="4816703"/>
          </a:xfrm>
          <a:prstGeom prst="rect">
            <a:avLst/>
          </a:prstGeom>
          <a:solidFill>
            <a:srgbClr val="1E1C11">
              <a:alpha val="80000"/>
            </a:srgbClr>
          </a:solidFill>
        </p:spPr>
        <p:txBody>
          <a:bodyPr wrap="square" rtlCol="0">
            <a:spAutoFit/>
          </a:bodyPr>
          <a:lstStyle/>
          <a:p>
            <a:pPr algn="ctr"/>
            <a:r>
              <a:rPr lang="en-CA" sz="2700" b="1" dirty="0" smtClean="0">
                <a:solidFill>
                  <a:schemeClr val="bg2"/>
                </a:solidFill>
                <a:effectLst>
                  <a:outerShdw blurRad="38100" dist="38100" dir="2700000" algn="tl">
                    <a:srgbClr val="000000">
                      <a:alpha val="43137"/>
                    </a:srgbClr>
                  </a:outerShdw>
                </a:effectLst>
              </a:rPr>
              <a:t>Luke 16 </a:t>
            </a:r>
          </a:p>
          <a:p>
            <a:pPr algn="ctr"/>
            <a:endParaRPr lang="en-CA" sz="1000" b="1" dirty="0" smtClean="0">
              <a:solidFill>
                <a:schemeClr val="bg2"/>
              </a:solidFill>
              <a:effectLst>
                <a:outerShdw blurRad="38100" dist="38100" dir="2700000" algn="tl">
                  <a:srgbClr val="000000">
                    <a:alpha val="43137"/>
                  </a:srgbClr>
                </a:outerShdw>
              </a:effectLst>
            </a:endParaRPr>
          </a:p>
          <a:p>
            <a:r>
              <a:rPr lang="en-CA" sz="2700" b="1" dirty="0" smtClean="0">
                <a:solidFill>
                  <a:schemeClr val="bg2"/>
                </a:solidFill>
                <a:effectLst>
                  <a:outerShdw blurRad="38100" dist="38100" dir="2700000" algn="tl">
                    <a:srgbClr val="000000">
                      <a:alpha val="43137"/>
                    </a:srgbClr>
                  </a:outerShdw>
                </a:effectLst>
              </a:rPr>
              <a:t>Jesus </a:t>
            </a:r>
            <a:r>
              <a:rPr lang="en-CA" sz="2700" b="1" dirty="0">
                <a:solidFill>
                  <a:schemeClr val="bg2"/>
                </a:solidFill>
                <a:effectLst>
                  <a:outerShdw blurRad="38100" dist="38100" dir="2700000" algn="tl">
                    <a:srgbClr val="000000">
                      <a:alpha val="43137"/>
                    </a:srgbClr>
                  </a:outerShdw>
                </a:effectLst>
              </a:rPr>
              <a:t>told his disciples: </a:t>
            </a:r>
            <a:endParaRPr lang="en-CA" sz="2700" b="1" dirty="0" smtClean="0">
              <a:solidFill>
                <a:schemeClr val="bg2"/>
              </a:solidFill>
              <a:effectLst>
                <a:outerShdw blurRad="38100" dist="38100" dir="2700000" algn="tl">
                  <a:srgbClr val="000000">
                    <a:alpha val="43137"/>
                  </a:srgbClr>
                </a:outerShdw>
              </a:effectLst>
            </a:endParaRPr>
          </a:p>
          <a:p>
            <a:r>
              <a:rPr lang="en-CA" sz="2700" b="1" dirty="0" smtClean="0">
                <a:solidFill>
                  <a:schemeClr val="bg2"/>
                </a:solidFill>
                <a:effectLst>
                  <a:outerShdw blurRad="38100" dist="38100" dir="2700000" algn="tl">
                    <a:srgbClr val="000000">
                      <a:alpha val="43137"/>
                    </a:srgbClr>
                  </a:outerShdw>
                </a:effectLst>
              </a:rPr>
              <a:t>‘</a:t>
            </a:r>
            <a:r>
              <a:rPr lang="en-CA" sz="2700" b="1" dirty="0">
                <a:solidFill>
                  <a:schemeClr val="bg2"/>
                </a:solidFill>
                <a:effectLst>
                  <a:outerShdw blurRad="38100" dist="38100" dir="2700000" algn="tl">
                    <a:srgbClr val="000000">
                      <a:alpha val="43137"/>
                    </a:srgbClr>
                  </a:outerShdw>
                </a:effectLst>
              </a:rPr>
              <a:t>There was a rich man whose manager was accused of wasting his possessions. 2 So he called him in and asked him, “What is this I hear about you? Give an account of your management, because you cannot be manager any longer</a:t>
            </a:r>
            <a:r>
              <a:rPr lang="en-CA" sz="2700" b="1" dirty="0" smtClean="0">
                <a:solidFill>
                  <a:schemeClr val="bg2"/>
                </a:solidFill>
                <a:effectLst>
                  <a:outerShdw blurRad="38100" dist="38100" dir="2700000" algn="tl">
                    <a:srgbClr val="000000">
                      <a:alpha val="43137"/>
                    </a:srgbClr>
                  </a:outerShdw>
                </a:effectLst>
              </a:rPr>
              <a:t>.” </a:t>
            </a:r>
          </a:p>
          <a:p>
            <a:r>
              <a:rPr lang="en-CA" sz="2700" b="1" dirty="0" smtClean="0">
                <a:solidFill>
                  <a:schemeClr val="bg2"/>
                </a:solidFill>
                <a:effectLst>
                  <a:outerShdw blurRad="38100" dist="38100" dir="2700000" algn="tl">
                    <a:srgbClr val="000000">
                      <a:alpha val="43137"/>
                    </a:srgbClr>
                  </a:outerShdw>
                </a:effectLst>
              </a:rPr>
              <a:t>3 </a:t>
            </a:r>
            <a:r>
              <a:rPr lang="en-CA" sz="2700" b="1" dirty="0">
                <a:solidFill>
                  <a:schemeClr val="bg2"/>
                </a:solidFill>
                <a:effectLst>
                  <a:outerShdw blurRad="38100" dist="38100" dir="2700000" algn="tl">
                    <a:srgbClr val="000000">
                      <a:alpha val="43137"/>
                    </a:srgbClr>
                  </a:outerShdw>
                </a:effectLst>
              </a:rPr>
              <a:t>‘The manager said to himself, “What shall I do now? My master is taking away my job. I’m not strong enough to dig, and I’m ashamed to beg – </a:t>
            </a:r>
            <a:r>
              <a:rPr lang="en-CA" sz="2700" b="1" dirty="0" smtClean="0">
                <a:solidFill>
                  <a:schemeClr val="bg2"/>
                </a:solidFill>
                <a:effectLst>
                  <a:outerShdw blurRad="38100" dist="38100" dir="2700000" algn="tl">
                    <a:srgbClr val="000000">
                      <a:alpha val="43137"/>
                    </a:srgbClr>
                  </a:outerShdw>
                </a:effectLst>
              </a:rPr>
              <a:t>4 </a:t>
            </a:r>
            <a:r>
              <a:rPr lang="en-CA" sz="2700" b="1" dirty="0">
                <a:solidFill>
                  <a:schemeClr val="bg2"/>
                </a:solidFill>
                <a:effectLst>
                  <a:outerShdw blurRad="38100" dist="38100" dir="2700000" algn="tl">
                    <a:srgbClr val="000000">
                      <a:alpha val="43137"/>
                    </a:srgbClr>
                  </a:outerShdw>
                </a:effectLst>
              </a:rPr>
              <a:t>I know what I’ll do so that, when I lose my job here, people will welcome me into their houses</a:t>
            </a:r>
            <a:r>
              <a:rPr lang="en-CA" sz="2700" b="1" dirty="0" smtClean="0">
                <a:solidFill>
                  <a:schemeClr val="bg2"/>
                </a:solidFill>
                <a:effectLst>
                  <a:outerShdw blurRad="38100" dist="38100" dir="2700000" algn="tl">
                    <a:srgbClr val="000000">
                      <a:alpha val="43137"/>
                    </a:srgbClr>
                  </a:outerShdw>
                </a:effectLst>
              </a:rPr>
              <a:t>.”</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3619546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4526" b="4621"/>
          <a:stretch/>
        </p:blipFill>
        <p:spPr bwMode="auto">
          <a:xfrm>
            <a:off x="0" y="-92546"/>
            <a:ext cx="9179410" cy="546230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98608" y="142637"/>
            <a:ext cx="8982193" cy="3293209"/>
          </a:xfrm>
          <a:prstGeom prst="rect">
            <a:avLst/>
          </a:prstGeom>
          <a:solidFill>
            <a:srgbClr val="1E1C11">
              <a:alpha val="80000"/>
            </a:srgbClr>
          </a:solidFill>
        </p:spPr>
        <p:txBody>
          <a:bodyPr wrap="square" rtlCol="0">
            <a:spAutoFit/>
          </a:bodyPr>
          <a:lstStyle/>
          <a:p>
            <a:r>
              <a:rPr lang="en-CA" sz="2600" b="1" dirty="0" smtClean="0">
                <a:solidFill>
                  <a:schemeClr val="bg2"/>
                </a:solidFill>
                <a:effectLst>
                  <a:outerShdw blurRad="38100" dist="38100" dir="2700000" algn="tl">
                    <a:srgbClr val="000000">
                      <a:alpha val="43137"/>
                    </a:srgbClr>
                  </a:outerShdw>
                </a:effectLst>
              </a:rPr>
              <a:t>5 </a:t>
            </a:r>
            <a:r>
              <a:rPr lang="en-CA" sz="2600" b="1" dirty="0">
                <a:solidFill>
                  <a:schemeClr val="bg2"/>
                </a:solidFill>
                <a:effectLst>
                  <a:outerShdw blurRad="38100" dist="38100" dir="2700000" algn="tl">
                    <a:srgbClr val="000000">
                      <a:alpha val="43137"/>
                    </a:srgbClr>
                  </a:outerShdw>
                </a:effectLst>
              </a:rPr>
              <a:t>‘So he called in each one of his master’s debtors. </a:t>
            </a:r>
            <a:endParaRPr lang="en-CA" sz="2600" b="1" dirty="0" smtClean="0">
              <a:solidFill>
                <a:schemeClr val="bg2"/>
              </a:solidFill>
              <a:effectLst>
                <a:outerShdw blurRad="38100" dist="38100" dir="2700000" algn="tl">
                  <a:srgbClr val="000000">
                    <a:alpha val="43137"/>
                  </a:srgbClr>
                </a:outerShdw>
              </a:effectLst>
            </a:endParaRPr>
          </a:p>
          <a:p>
            <a:r>
              <a:rPr lang="en-CA" sz="2600" b="1" dirty="0">
                <a:solidFill>
                  <a:schemeClr val="bg2"/>
                </a:solidFill>
                <a:effectLst>
                  <a:outerShdw blurRad="38100" dist="38100" dir="2700000" algn="tl">
                    <a:srgbClr val="000000">
                      <a:alpha val="43137"/>
                    </a:srgbClr>
                  </a:outerShdw>
                </a:effectLst>
              </a:rPr>
              <a:t> </a:t>
            </a:r>
            <a:r>
              <a:rPr lang="en-CA" sz="2600" b="1" dirty="0" smtClean="0">
                <a:solidFill>
                  <a:schemeClr val="bg2"/>
                </a:solidFill>
                <a:effectLst>
                  <a:outerShdw blurRad="38100" dist="38100" dir="2700000" algn="tl">
                    <a:srgbClr val="000000">
                      <a:alpha val="43137"/>
                    </a:srgbClr>
                  </a:outerShdw>
                </a:effectLst>
              </a:rPr>
              <a:t>    He </a:t>
            </a:r>
            <a:r>
              <a:rPr lang="en-CA" sz="2600" b="1" dirty="0">
                <a:solidFill>
                  <a:schemeClr val="bg2"/>
                </a:solidFill>
                <a:effectLst>
                  <a:outerShdw blurRad="38100" dist="38100" dir="2700000" algn="tl">
                    <a:srgbClr val="000000">
                      <a:alpha val="43137"/>
                    </a:srgbClr>
                  </a:outerShdw>
                </a:effectLst>
              </a:rPr>
              <a:t>asked the first, “How much do you owe my master</a:t>
            </a:r>
            <a:r>
              <a:rPr lang="en-CA" sz="2600" b="1" dirty="0" smtClean="0">
                <a:solidFill>
                  <a:schemeClr val="bg2"/>
                </a:solidFill>
                <a:effectLst>
                  <a:outerShdw blurRad="38100" dist="38100" dir="2700000" algn="tl">
                    <a:srgbClr val="000000">
                      <a:alpha val="43137"/>
                    </a:srgbClr>
                  </a:outerShdw>
                </a:effectLst>
              </a:rPr>
              <a:t>?” </a:t>
            </a:r>
          </a:p>
          <a:p>
            <a:r>
              <a:rPr lang="en-CA" sz="2600" b="1" dirty="0" smtClean="0">
                <a:solidFill>
                  <a:schemeClr val="bg2"/>
                </a:solidFill>
                <a:effectLst>
                  <a:outerShdw blurRad="38100" dist="38100" dir="2700000" algn="tl">
                    <a:srgbClr val="000000">
                      <a:alpha val="43137"/>
                    </a:srgbClr>
                  </a:outerShdw>
                </a:effectLst>
              </a:rPr>
              <a:t>6 </a:t>
            </a:r>
            <a:r>
              <a:rPr lang="en-CA" sz="2600" b="1" dirty="0">
                <a:solidFill>
                  <a:schemeClr val="bg2"/>
                </a:solidFill>
                <a:effectLst>
                  <a:outerShdw blurRad="38100" dist="38100" dir="2700000" algn="tl">
                    <a:srgbClr val="000000">
                      <a:alpha val="43137"/>
                    </a:srgbClr>
                  </a:outerShdw>
                </a:effectLst>
              </a:rPr>
              <a:t>‘“Three thousand litres of olive oil,” he replied</a:t>
            </a:r>
            <a:r>
              <a:rPr lang="en-CA" sz="2600" b="1" dirty="0" smtClean="0">
                <a:solidFill>
                  <a:schemeClr val="bg2"/>
                </a:solidFill>
                <a:effectLst>
                  <a:outerShdw blurRad="38100" dist="38100" dir="2700000" algn="tl">
                    <a:srgbClr val="000000">
                      <a:alpha val="43137"/>
                    </a:srgbClr>
                  </a:outerShdw>
                </a:effectLst>
              </a:rPr>
              <a:t>. ‘</a:t>
            </a:r>
            <a:r>
              <a:rPr lang="en-CA" sz="2600" b="1" dirty="0">
                <a:solidFill>
                  <a:schemeClr val="bg2"/>
                </a:solidFill>
                <a:effectLst>
                  <a:outerShdw blurRad="38100" dist="38100" dir="2700000" algn="tl">
                    <a:srgbClr val="000000">
                      <a:alpha val="43137"/>
                    </a:srgbClr>
                  </a:outerShdw>
                </a:effectLst>
              </a:rPr>
              <a:t>The manager told him, “Take your bill, sit down quickly, and make it fifteen hundred</a:t>
            </a:r>
            <a:r>
              <a:rPr lang="en-CA" sz="2600" b="1" dirty="0" smtClean="0">
                <a:solidFill>
                  <a:schemeClr val="bg2"/>
                </a:solidFill>
                <a:effectLst>
                  <a:outerShdw blurRad="38100" dist="38100" dir="2700000" algn="tl">
                    <a:srgbClr val="000000">
                      <a:alpha val="43137"/>
                    </a:srgbClr>
                  </a:outerShdw>
                </a:effectLst>
              </a:rPr>
              <a:t>.”  7 </a:t>
            </a:r>
            <a:r>
              <a:rPr lang="en-CA" sz="2600" b="1" dirty="0">
                <a:solidFill>
                  <a:schemeClr val="bg2"/>
                </a:solidFill>
                <a:effectLst>
                  <a:outerShdw blurRad="38100" dist="38100" dir="2700000" algn="tl">
                    <a:srgbClr val="000000">
                      <a:alpha val="43137"/>
                    </a:srgbClr>
                  </a:outerShdw>
                </a:effectLst>
              </a:rPr>
              <a:t>‘Then he asked the second, “And how much do you owe</a:t>
            </a:r>
            <a:r>
              <a:rPr lang="en-CA" sz="2600" b="1" dirty="0" smtClean="0">
                <a:solidFill>
                  <a:schemeClr val="bg2"/>
                </a:solidFill>
                <a:effectLst>
                  <a:outerShdw blurRad="38100" dist="38100" dir="2700000" algn="tl">
                    <a:srgbClr val="000000">
                      <a:alpha val="43137"/>
                    </a:srgbClr>
                  </a:outerShdw>
                </a:effectLst>
              </a:rPr>
              <a:t>?” ‘“</a:t>
            </a:r>
            <a:r>
              <a:rPr lang="en-CA" sz="2600" b="1" dirty="0">
                <a:solidFill>
                  <a:schemeClr val="bg2"/>
                </a:solidFill>
                <a:effectLst>
                  <a:outerShdw blurRad="38100" dist="38100" dir="2700000" algn="tl">
                    <a:srgbClr val="000000">
                      <a:alpha val="43137"/>
                    </a:srgbClr>
                  </a:outerShdw>
                </a:effectLst>
              </a:rPr>
              <a:t>Thirty tons of wheat,” he replied</a:t>
            </a:r>
            <a:r>
              <a:rPr lang="en-CA" sz="2600" b="1" dirty="0" smtClean="0">
                <a:solidFill>
                  <a:schemeClr val="bg2"/>
                </a:solidFill>
                <a:effectLst>
                  <a:outerShdw blurRad="38100" dist="38100" dir="2700000" algn="tl">
                    <a:srgbClr val="000000">
                      <a:alpha val="43137"/>
                    </a:srgbClr>
                  </a:outerShdw>
                </a:effectLst>
              </a:rPr>
              <a:t>.   ‘</a:t>
            </a:r>
            <a:r>
              <a:rPr lang="en-CA" sz="2600" b="1" dirty="0">
                <a:solidFill>
                  <a:schemeClr val="bg2"/>
                </a:solidFill>
                <a:effectLst>
                  <a:outerShdw blurRad="38100" dist="38100" dir="2700000" algn="tl">
                    <a:srgbClr val="000000">
                      <a:alpha val="43137"/>
                    </a:srgbClr>
                  </a:outerShdw>
                </a:effectLst>
              </a:rPr>
              <a:t>He told him, “Take your bill and make it twenty-four</a:t>
            </a:r>
            <a:r>
              <a:rPr lang="en-CA" sz="2600" b="1" dirty="0" smtClean="0">
                <a:solidFill>
                  <a:schemeClr val="bg2"/>
                </a:solidFill>
                <a:effectLst>
                  <a:outerShdw blurRad="38100" dist="38100" dir="2700000" algn="tl">
                    <a:srgbClr val="000000">
                      <a:alpha val="43137"/>
                    </a:srgbClr>
                  </a:outerShdw>
                </a:effectLst>
              </a:rPr>
              <a:t>.”  8 ‘The </a:t>
            </a:r>
            <a:r>
              <a:rPr lang="en-CA" sz="2600" b="1" dirty="0">
                <a:solidFill>
                  <a:schemeClr val="bg2"/>
                </a:solidFill>
                <a:effectLst>
                  <a:outerShdw blurRad="38100" dist="38100" dir="2700000" algn="tl">
                    <a:srgbClr val="000000">
                      <a:alpha val="43137"/>
                    </a:srgbClr>
                  </a:outerShdw>
                </a:effectLst>
              </a:rPr>
              <a:t>master commended the dishonest manager because he had acted shrewdly. </a:t>
            </a:r>
            <a:endParaRPr lang="en-CA" sz="2600" b="1" dirty="0" smtClean="0">
              <a:solidFill>
                <a:schemeClr val="bg2"/>
              </a:solidFill>
              <a:effectLst>
                <a:outerShdw blurRad="38100" dist="38100" dir="2700000" algn="tl">
                  <a:srgbClr val="000000">
                    <a:alpha val="43137"/>
                  </a:srgbClr>
                </a:outerShdw>
              </a:effectLst>
            </a:endParaRPr>
          </a:p>
        </p:txBody>
      </p:sp>
      <p:sp>
        <p:nvSpPr>
          <p:cNvPr id="4" name="TextBox 3"/>
          <p:cNvSpPr txBox="1"/>
          <p:nvPr/>
        </p:nvSpPr>
        <p:spPr>
          <a:xfrm>
            <a:off x="98607" y="3540638"/>
            <a:ext cx="8982193" cy="1338828"/>
          </a:xfrm>
          <a:prstGeom prst="rect">
            <a:avLst/>
          </a:prstGeom>
          <a:solidFill>
            <a:srgbClr val="1E1C11">
              <a:alpha val="80000"/>
            </a:srgbClr>
          </a:solidFill>
        </p:spPr>
        <p:txBody>
          <a:bodyPr wrap="square" rtlCol="0">
            <a:spAutoFit/>
          </a:bodyPr>
          <a:lstStyle/>
          <a:p>
            <a:r>
              <a:rPr lang="en-CA" sz="2600" b="1" dirty="0" smtClean="0">
                <a:solidFill>
                  <a:srgbClr val="FFC000"/>
                </a:solidFill>
                <a:effectLst>
                  <a:outerShdw blurRad="38100" dist="38100" dir="2700000" algn="tl">
                    <a:srgbClr val="000000">
                      <a:alpha val="43137"/>
                    </a:srgbClr>
                  </a:outerShdw>
                </a:effectLst>
              </a:rPr>
              <a:t>The </a:t>
            </a:r>
            <a:r>
              <a:rPr lang="en-CA" sz="2600" b="1" dirty="0">
                <a:solidFill>
                  <a:srgbClr val="FFC000"/>
                </a:solidFill>
                <a:effectLst>
                  <a:outerShdw blurRad="38100" dist="38100" dir="2700000" algn="tl">
                    <a:srgbClr val="000000">
                      <a:alpha val="43137"/>
                    </a:srgbClr>
                  </a:outerShdw>
                </a:effectLst>
              </a:rPr>
              <a:t>manager shrewdly used his last moments of stewardship to indebt the master's debtors to himself so they would have to give him a roof over his head</a:t>
            </a:r>
            <a:r>
              <a:rPr lang="en-CA" sz="2600" b="1" dirty="0" smtClean="0">
                <a:solidFill>
                  <a:srgbClr val="FFC000"/>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xmlns="" val="33573042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5134" b="4621"/>
          <a:stretch/>
        </p:blipFill>
        <p:spPr bwMode="auto">
          <a:xfrm>
            <a:off x="-35410" y="0"/>
            <a:ext cx="9179410" cy="5425763"/>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57522" y="123478"/>
            <a:ext cx="8993546" cy="1754326"/>
          </a:xfrm>
          <a:prstGeom prst="rect">
            <a:avLst/>
          </a:prstGeom>
          <a:solidFill>
            <a:srgbClr val="1E1C11">
              <a:alpha val="80000"/>
            </a:srgbClr>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For </a:t>
            </a:r>
            <a:r>
              <a:rPr lang="en-CA" sz="2700" b="1" dirty="0">
                <a:solidFill>
                  <a:schemeClr val="bg2"/>
                </a:solidFill>
                <a:effectLst>
                  <a:outerShdw blurRad="38100" dist="38100" dir="2700000" algn="tl">
                    <a:srgbClr val="000000">
                      <a:alpha val="43137"/>
                    </a:srgbClr>
                  </a:outerShdw>
                </a:effectLst>
              </a:rPr>
              <a:t>the people of this world are more shrewd in dealing with their own kind than are the people of the light. 9 I tell you, use worldly wealth to gain friends for yourselves, so that when it is gone, you will be welcomed into eternal dwellings</a:t>
            </a:r>
            <a:r>
              <a:rPr lang="en-CA" sz="2700" b="1" dirty="0" smtClean="0">
                <a:solidFill>
                  <a:schemeClr val="bg2"/>
                </a:solidFill>
                <a:effectLst>
                  <a:outerShdw blurRad="38100" dist="38100" dir="2700000" algn="tl">
                    <a:srgbClr val="000000">
                      <a:alpha val="43137"/>
                    </a:srgbClr>
                  </a:outerShdw>
                </a:effectLst>
              </a:rPr>
              <a:t>.  </a:t>
            </a:r>
            <a:endParaRPr lang="en-CA" sz="2700" b="1" dirty="0">
              <a:solidFill>
                <a:schemeClr val="bg2"/>
              </a:solidFill>
              <a:effectLst>
                <a:outerShdw blurRad="38100" dist="38100" dir="2700000" algn="tl">
                  <a:srgbClr val="000000">
                    <a:alpha val="43137"/>
                  </a:srgbClr>
                </a:outerShdw>
              </a:effectLst>
            </a:endParaRPr>
          </a:p>
        </p:txBody>
      </p:sp>
      <p:sp>
        <p:nvSpPr>
          <p:cNvPr id="4" name="TextBox 3"/>
          <p:cNvSpPr txBox="1"/>
          <p:nvPr/>
        </p:nvSpPr>
        <p:spPr>
          <a:xfrm>
            <a:off x="57522" y="1953002"/>
            <a:ext cx="8993546" cy="1338828"/>
          </a:xfrm>
          <a:prstGeom prst="rect">
            <a:avLst/>
          </a:prstGeom>
          <a:solidFill>
            <a:srgbClr val="1E1C11">
              <a:alpha val="80000"/>
            </a:srgbClr>
          </a:solidFill>
        </p:spPr>
        <p:txBody>
          <a:bodyPr wrap="square" rtlCol="0">
            <a:spAutoFit/>
          </a:bodyPr>
          <a:lstStyle/>
          <a:p>
            <a:pPr marL="457200" indent="-457200">
              <a:buFont typeface="Arial" panose="020B0604020202020204" pitchFamily="34" charset="0"/>
              <a:buChar char="•"/>
            </a:pPr>
            <a:r>
              <a:rPr lang="en-CA" sz="2700" b="1" dirty="0" smtClean="0">
                <a:solidFill>
                  <a:schemeClr val="bg2"/>
                </a:solidFill>
                <a:effectLst>
                  <a:outerShdw blurRad="38100" dist="38100" dir="2700000" algn="tl">
                    <a:srgbClr val="000000">
                      <a:alpha val="43137"/>
                    </a:srgbClr>
                  </a:outerShdw>
                </a:effectLst>
              </a:rPr>
              <a:t>Shrewd </a:t>
            </a:r>
            <a:r>
              <a:rPr lang="en-CA" sz="2700" b="1" dirty="0">
                <a:solidFill>
                  <a:schemeClr val="bg2"/>
                </a:solidFill>
                <a:effectLst>
                  <a:outerShdw blurRad="38100" dist="38100" dir="2700000" algn="tl">
                    <a:srgbClr val="000000">
                      <a:alpha val="43137"/>
                    </a:srgbClr>
                  </a:outerShdw>
                </a:effectLst>
              </a:rPr>
              <a:t>children of a faithless and wicked age understood how patronage worked and used it to their own </a:t>
            </a:r>
            <a:r>
              <a:rPr lang="en-CA" sz="2700" b="1" dirty="0" smtClean="0">
                <a:solidFill>
                  <a:schemeClr val="bg2"/>
                </a:solidFill>
                <a:effectLst>
                  <a:outerShdw blurRad="38100" dist="38100" dir="2700000" algn="tl">
                    <a:srgbClr val="000000">
                      <a:alpha val="43137"/>
                    </a:srgbClr>
                  </a:outerShdw>
                </a:effectLst>
              </a:rPr>
              <a:t>benefit . . . . </a:t>
            </a:r>
            <a:r>
              <a:rPr lang="en-CA" sz="2700" b="1" dirty="0">
                <a:solidFill>
                  <a:schemeClr val="bg2"/>
                </a:solidFill>
                <a:effectLst>
                  <a:outerShdw blurRad="38100" dist="38100" dir="2700000" algn="tl">
                    <a:srgbClr val="000000">
                      <a:alpha val="43137"/>
                    </a:srgbClr>
                  </a:outerShdw>
                </a:effectLst>
              </a:rPr>
              <a:t>t</a:t>
            </a:r>
            <a:r>
              <a:rPr lang="en-CA" sz="2700" b="1" dirty="0" smtClean="0">
                <a:solidFill>
                  <a:schemeClr val="bg2"/>
                </a:solidFill>
                <a:effectLst>
                  <a:outerShdw blurRad="38100" dist="38100" dir="2700000" algn="tl">
                    <a:srgbClr val="000000">
                      <a:alpha val="43137"/>
                    </a:srgbClr>
                  </a:outerShdw>
                </a:effectLst>
              </a:rPr>
              <a:t>o be invited into others’ earthly homes to live</a:t>
            </a:r>
            <a:endParaRPr lang="en-CA" sz="2700" b="1" dirty="0">
              <a:solidFill>
                <a:schemeClr val="bg2"/>
              </a:solidFill>
              <a:effectLst>
                <a:outerShdw blurRad="38100" dist="38100" dir="2700000" algn="tl">
                  <a:srgbClr val="000000">
                    <a:alpha val="43137"/>
                  </a:srgbClr>
                </a:outerShdw>
              </a:effectLst>
            </a:endParaRPr>
          </a:p>
        </p:txBody>
      </p:sp>
      <p:sp>
        <p:nvSpPr>
          <p:cNvPr id="5" name="TextBox 4"/>
          <p:cNvSpPr txBox="1"/>
          <p:nvPr/>
        </p:nvSpPr>
        <p:spPr>
          <a:xfrm>
            <a:off x="57522" y="3291830"/>
            <a:ext cx="8993546" cy="923330"/>
          </a:xfrm>
          <a:prstGeom prst="rect">
            <a:avLst/>
          </a:prstGeom>
          <a:solidFill>
            <a:srgbClr val="1E1C11">
              <a:alpha val="80000"/>
            </a:srgbClr>
          </a:solidFill>
        </p:spPr>
        <p:txBody>
          <a:bodyPr wrap="square" rtlCol="0">
            <a:spAutoFit/>
          </a:bodyPr>
          <a:lstStyle/>
          <a:p>
            <a:pPr marL="457200" indent="-457200">
              <a:buFont typeface="Arial" panose="020B0604020202020204" pitchFamily="34" charset="0"/>
              <a:buChar char="•"/>
            </a:pPr>
            <a:r>
              <a:rPr lang="en-CA" sz="2700" b="1" dirty="0" smtClean="0">
                <a:solidFill>
                  <a:schemeClr val="bg2"/>
                </a:solidFill>
                <a:effectLst>
                  <a:outerShdw blurRad="38100" dist="38100" dir="2700000" algn="tl">
                    <a:srgbClr val="000000">
                      <a:alpha val="43137"/>
                    </a:srgbClr>
                  </a:outerShdw>
                </a:effectLst>
              </a:rPr>
              <a:t>Children </a:t>
            </a:r>
            <a:r>
              <a:rPr lang="en-CA" sz="2700" b="1" dirty="0">
                <a:solidFill>
                  <a:schemeClr val="bg2"/>
                </a:solidFill>
                <a:effectLst>
                  <a:outerShdw blurRad="38100" dist="38100" dir="2700000" algn="tl">
                    <a:srgbClr val="000000">
                      <a:alpha val="43137"/>
                    </a:srgbClr>
                  </a:outerShdw>
                </a:effectLst>
              </a:rPr>
              <a:t>of God </a:t>
            </a:r>
            <a:r>
              <a:rPr lang="en-CA" sz="2700" b="1" dirty="0" smtClean="0">
                <a:solidFill>
                  <a:schemeClr val="bg2"/>
                </a:solidFill>
                <a:effectLst>
                  <a:outerShdw blurRad="38100" dist="38100" dir="2700000" algn="tl">
                    <a:srgbClr val="000000">
                      <a:alpha val="43137"/>
                    </a:srgbClr>
                  </a:outerShdw>
                </a:effectLst>
              </a:rPr>
              <a:t>had a </a:t>
            </a:r>
            <a:r>
              <a:rPr lang="en-CA" sz="2700" b="1" dirty="0">
                <a:solidFill>
                  <a:schemeClr val="bg2"/>
                </a:solidFill>
                <a:effectLst>
                  <a:outerShdw blurRad="38100" dist="38100" dir="2700000" algn="tl">
                    <a:srgbClr val="000000">
                      <a:alpha val="43137"/>
                    </a:srgbClr>
                  </a:outerShdw>
                </a:effectLst>
              </a:rPr>
              <a:t>way to go in shrewdly dealing with others in using worldly wealth </a:t>
            </a:r>
          </a:p>
        </p:txBody>
      </p:sp>
      <p:sp>
        <p:nvSpPr>
          <p:cNvPr id="6" name="TextBox 5"/>
          <p:cNvSpPr txBox="1"/>
          <p:nvPr/>
        </p:nvSpPr>
        <p:spPr>
          <a:xfrm>
            <a:off x="57522" y="4215160"/>
            <a:ext cx="8988489" cy="923330"/>
          </a:xfrm>
          <a:prstGeom prst="rect">
            <a:avLst/>
          </a:prstGeom>
          <a:solidFill>
            <a:srgbClr val="1E1C11">
              <a:alpha val="80000"/>
            </a:srgbClr>
          </a:solidFill>
        </p:spPr>
        <p:txBody>
          <a:bodyPr wrap="square" rtlCol="0">
            <a:spAutoFit/>
          </a:bodyPr>
          <a:lstStyle/>
          <a:p>
            <a:pPr marL="457200" indent="-457200">
              <a:buFont typeface="Arial" panose="020B0604020202020204" pitchFamily="34" charset="0"/>
              <a:buChar char="•"/>
            </a:pPr>
            <a:r>
              <a:rPr lang="en-CA" sz="2700" b="1" dirty="0" smtClean="0">
                <a:solidFill>
                  <a:schemeClr val="bg2"/>
                </a:solidFill>
                <a:effectLst>
                  <a:outerShdw blurRad="38100" dist="38100" dir="2700000" algn="tl">
                    <a:srgbClr val="000000">
                      <a:alpha val="43137"/>
                    </a:srgbClr>
                  </a:outerShdw>
                </a:effectLst>
              </a:rPr>
              <a:t>Luke 6:35 (giving to enemies);  12:33 (giving to poor); 14:12-14 (inviting those who cannot repay)</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03526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5134" b="4621"/>
          <a:stretch/>
        </p:blipFill>
        <p:spPr bwMode="auto">
          <a:xfrm>
            <a:off x="-35410" y="0"/>
            <a:ext cx="9179410" cy="5425763"/>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57522" y="123478"/>
            <a:ext cx="8993546" cy="1754326"/>
          </a:xfrm>
          <a:prstGeom prst="rect">
            <a:avLst/>
          </a:prstGeom>
          <a:solidFill>
            <a:srgbClr val="1E1C11">
              <a:alpha val="80000"/>
            </a:srgbClr>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For </a:t>
            </a:r>
            <a:r>
              <a:rPr lang="en-CA" sz="2700" b="1" dirty="0">
                <a:solidFill>
                  <a:schemeClr val="bg2"/>
                </a:solidFill>
                <a:effectLst>
                  <a:outerShdw blurRad="38100" dist="38100" dir="2700000" algn="tl">
                    <a:srgbClr val="000000">
                      <a:alpha val="43137"/>
                    </a:srgbClr>
                  </a:outerShdw>
                </a:effectLst>
              </a:rPr>
              <a:t>the people of this world are more shrewd in dealing with their own kind than are the people of the light. 9 I tell you, use worldly wealth to gain friends for yourselves, so that when it is gone, </a:t>
            </a:r>
            <a:r>
              <a:rPr lang="en-CA" sz="2700" b="1" dirty="0">
                <a:solidFill>
                  <a:srgbClr val="FFC000"/>
                </a:solidFill>
                <a:effectLst>
                  <a:outerShdw blurRad="38100" dist="38100" dir="2700000" algn="tl">
                    <a:srgbClr val="000000">
                      <a:alpha val="43137"/>
                    </a:srgbClr>
                  </a:outerShdw>
                </a:effectLst>
              </a:rPr>
              <a:t>you will be welcomed into eternal dwellings</a:t>
            </a:r>
            <a:r>
              <a:rPr lang="en-CA" sz="2700" b="1" dirty="0" smtClean="0">
                <a:solidFill>
                  <a:schemeClr val="bg2"/>
                </a:solidFill>
                <a:effectLst>
                  <a:outerShdw blurRad="38100" dist="38100" dir="2700000" algn="tl">
                    <a:srgbClr val="000000">
                      <a:alpha val="43137"/>
                    </a:srgbClr>
                  </a:outerShdw>
                </a:effectLst>
              </a:rPr>
              <a:t>.  </a:t>
            </a:r>
            <a:endParaRPr lang="en-CA" sz="2700" b="1" dirty="0">
              <a:solidFill>
                <a:schemeClr val="bg2"/>
              </a:solidFill>
              <a:effectLst>
                <a:outerShdw blurRad="38100" dist="38100" dir="2700000" algn="tl">
                  <a:srgbClr val="000000">
                    <a:alpha val="43137"/>
                  </a:srgbClr>
                </a:outerShdw>
              </a:effectLst>
            </a:endParaRPr>
          </a:p>
        </p:txBody>
      </p:sp>
      <p:sp>
        <p:nvSpPr>
          <p:cNvPr id="7" name="TextBox 6"/>
          <p:cNvSpPr txBox="1"/>
          <p:nvPr/>
        </p:nvSpPr>
        <p:spPr>
          <a:xfrm>
            <a:off x="57523" y="2205050"/>
            <a:ext cx="8993545" cy="507831"/>
          </a:xfrm>
          <a:prstGeom prst="rect">
            <a:avLst/>
          </a:prstGeom>
          <a:solidFill>
            <a:srgbClr val="1E1C11">
              <a:alpha val="80000"/>
            </a:srgbClr>
          </a:solidFill>
        </p:spPr>
        <p:txBody>
          <a:bodyPr wrap="square" rtlCol="0">
            <a:spAutoFit/>
          </a:bodyPr>
          <a:lstStyle/>
          <a:p>
            <a:pPr marL="457200" indent="-457200">
              <a:buFont typeface="Arial" panose="020B0604020202020204" pitchFamily="34" charset="0"/>
              <a:buChar char="•"/>
            </a:pPr>
            <a:r>
              <a:rPr lang="en-CA" sz="2700" b="1" dirty="0" smtClean="0">
                <a:solidFill>
                  <a:schemeClr val="bg2"/>
                </a:solidFill>
                <a:effectLst>
                  <a:outerShdw blurRad="38100" dist="38100" dir="2700000" algn="tl">
                    <a:srgbClr val="000000">
                      <a:alpha val="43137"/>
                    </a:srgbClr>
                  </a:outerShdw>
                </a:effectLst>
              </a:rPr>
              <a:t>Friends who welcome us into eternal dwellings</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810857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97217" y="335727"/>
            <a:ext cx="8784976" cy="507831"/>
          </a:xfrm>
          <a:prstGeom prst="rect">
            <a:avLst/>
          </a:prstGeom>
          <a:solidFill>
            <a:srgbClr val="1E1C11">
              <a:alpha val="80000"/>
            </a:srgbClr>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1</a:t>
            </a:r>
            <a:r>
              <a:rPr lang="en-CA" sz="2700" b="1" dirty="0">
                <a:solidFill>
                  <a:schemeClr val="bg2"/>
                </a:solidFill>
                <a:effectLst>
                  <a:outerShdw blurRad="38100" dist="38100" dir="2700000" algn="tl">
                    <a:srgbClr val="000000">
                      <a:alpha val="43137"/>
                    </a:srgbClr>
                  </a:outerShdw>
                </a:effectLst>
              </a:rPr>
              <a:t>. </a:t>
            </a:r>
            <a:r>
              <a:rPr lang="en-CA" sz="2700" b="1" dirty="0" smtClean="0">
                <a:solidFill>
                  <a:schemeClr val="bg2"/>
                </a:solidFill>
                <a:effectLst>
                  <a:outerShdw blurRad="38100" dist="38100" dir="2700000" algn="tl">
                    <a:srgbClr val="000000">
                      <a:alpha val="43137"/>
                    </a:srgbClr>
                  </a:outerShdw>
                </a:effectLst>
              </a:rPr>
              <a:t>Be </a:t>
            </a:r>
            <a:r>
              <a:rPr lang="en-CA" sz="2700" b="1" dirty="0">
                <a:solidFill>
                  <a:schemeClr val="bg2"/>
                </a:solidFill>
                <a:effectLst>
                  <a:outerShdw blurRad="38100" dist="38100" dir="2700000" algn="tl">
                    <a:srgbClr val="000000">
                      <a:alpha val="43137"/>
                    </a:srgbClr>
                  </a:outerShdw>
                </a:effectLst>
              </a:rPr>
              <a:t>Shrewd </a:t>
            </a:r>
            <a:r>
              <a:rPr lang="en-CA" sz="2700" b="1" dirty="0" smtClean="0">
                <a:solidFill>
                  <a:schemeClr val="bg2"/>
                </a:solidFill>
                <a:effectLst>
                  <a:outerShdw blurRad="38100" dist="38100" dir="2700000" algn="tl">
                    <a:srgbClr val="000000">
                      <a:alpha val="43137"/>
                    </a:srgbClr>
                  </a:outerShdw>
                </a:effectLst>
              </a:rPr>
              <a:t>Vs 1-9</a:t>
            </a:r>
            <a:endParaRPr lang="en-CA" sz="2700" b="1" dirty="0">
              <a:solidFill>
                <a:schemeClr val="bg2"/>
              </a:solidFill>
              <a:effectLst>
                <a:outerShdw blurRad="38100" dist="38100" dir="2700000" algn="tl">
                  <a:srgbClr val="000000">
                    <a:alpha val="43137"/>
                  </a:srgbClr>
                </a:outerShdw>
              </a:effectLst>
            </a:endParaRPr>
          </a:p>
        </p:txBody>
      </p:sp>
      <p:sp>
        <p:nvSpPr>
          <p:cNvPr id="5" name="TextBox 4"/>
          <p:cNvSpPr txBox="1"/>
          <p:nvPr/>
        </p:nvSpPr>
        <p:spPr>
          <a:xfrm>
            <a:off x="224989" y="1033448"/>
            <a:ext cx="8784976" cy="1754326"/>
          </a:xfrm>
          <a:prstGeom prst="rect">
            <a:avLst/>
          </a:prstGeom>
          <a:solidFill>
            <a:srgbClr val="1E1C11">
              <a:alpha val="80000"/>
            </a:srgbClr>
          </a:solidFill>
          <a:ln w="76200">
            <a:solidFill>
              <a:srgbClr val="E46C0A"/>
            </a:solidFill>
          </a:ln>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God’s children should be shrewd like unbelievers; although rather than using temporal wealth to </a:t>
            </a:r>
            <a:r>
              <a:rPr lang="en-CA" sz="2700" b="1" dirty="0" smtClean="0">
                <a:solidFill>
                  <a:schemeClr val="bg2"/>
                </a:solidFill>
                <a:effectLst>
                  <a:outerShdw blurRad="38100" dist="38100" dir="2700000" algn="tl">
                    <a:srgbClr val="000000">
                      <a:alpha val="43137"/>
                    </a:srgbClr>
                  </a:outerShdw>
                </a:effectLst>
              </a:rPr>
              <a:t>indebt others to themselves, </a:t>
            </a:r>
            <a:r>
              <a:rPr lang="en-CA" sz="2700" b="1" dirty="0">
                <a:solidFill>
                  <a:schemeClr val="bg2"/>
                </a:solidFill>
                <a:effectLst>
                  <a:outerShdw blurRad="38100" dist="38100" dir="2700000" algn="tl">
                    <a:srgbClr val="000000">
                      <a:alpha val="43137"/>
                    </a:srgbClr>
                  </a:outerShdw>
                </a:effectLst>
              </a:rPr>
              <a:t>they shrewdly use it to make friends who will welcome them into heaven. </a:t>
            </a:r>
          </a:p>
        </p:txBody>
      </p:sp>
      <p:sp>
        <p:nvSpPr>
          <p:cNvPr id="6" name="TextBox 5"/>
          <p:cNvSpPr txBox="1"/>
          <p:nvPr/>
        </p:nvSpPr>
        <p:spPr>
          <a:xfrm>
            <a:off x="197217" y="3177138"/>
            <a:ext cx="8784976" cy="1338828"/>
          </a:xfrm>
          <a:prstGeom prst="rect">
            <a:avLst/>
          </a:prstGeom>
          <a:solidFill>
            <a:srgbClr val="1E1C11">
              <a:alpha val="80000"/>
            </a:srgbClr>
          </a:solidFill>
          <a:ln w="76200">
            <a:solidFill>
              <a:srgbClr val="00B050"/>
            </a:solidFill>
          </a:ln>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In response to God’s retrieval, restoration and rejoicing over us as his </a:t>
            </a:r>
            <a:r>
              <a:rPr lang="en-CA" sz="2700" b="1" dirty="0" smtClean="0">
                <a:solidFill>
                  <a:schemeClr val="bg2"/>
                </a:solidFill>
                <a:effectLst>
                  <a:outerShdw blurRad="38100" dist="38100" dir="2700000" algn="tl">
                    <a:srgbClr val="000000">
                      <a:alpha val="43137"/>
                    </a:srgbClr>
                  </a:outerShdw>
                </a:effectLst>
              </a:rPr>
              <a:t>children, </a:t>
            </a:r>
            <a:r>
              <a:rPr lang="en-CA" sz="2700" b="1" dirty="0">
                <a:solidFill>
                  <a:schemeClr val="bg2"/>
                </a:solidFill>
                <a:effectLst>
                  <a:outerShdw blurRad="38100" dist="38100" dir="2700000" algn="tl">
                    <a:srgbClr val="000000">
                      <a:alpha val="43137"/>
                    </a:srgbClr>
                  </a:outerShdw>
                </a:effectLst>
              </a:rPr>
              <a:t>we should shrewdly use temporal wealth to make friends who will welcome us into God’s home. </a:t>
            </a:r>
          </a:p>
        </p:txBody>
      </p:sp>
    </p:spTree>
    <p:extLst>
      <p:ext uri="{BB962C8B-B14F-4D97-AF65-F5344CB8AC3E}">
        <p14:creationId xmlns:p14="http://schemas.microsoft.com/office/powerpoint/2010/main" xmlns="" val="11473067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97217" y="640308"/>
            <a:ext cx="8784976" cy="923330"/>
          </a:xfrm>
          <a:prstGeom prst="rect">
            <a:avLst/>
          </a:prstGeom>
          <a:solidFill>
            <a:srgbClr val="1E1C11">
              <a:alpha val="80000"/>
            </a:srgbClr>
          </a:solidFill>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What are some examples of shrewd/wise no-strings-attached giving that </a:t>
            </a:r>
            <a:r>
              <a:rPr lang="en-CA" sz="2700" b="1" dirty="0" smtClean="0">
                <a:solidFill>
                  <a:schemeClr val="bg2"/>
                </a:solidFill>
                <a:effectLst>
                  <a:outerShdw blurRad="38100" dist="38100" dir="2700000" algn="tl">
                    <a:srgbClr val="000000">
                      <a:alpha val="43137"/>
                    </a:srgbClr>
                  </a:outerShdw>
                </a:effectLst>
              </a:rPr>
              <a:t>makes bridges for the </a:t>
            </a:r>
            <a:r>
              <a:rPr lang="en-CA" sz="2700" b="1" dirty="0">
                <a:solidFill>
                  <a:schemeClr val="bg2"/>
                </a:solidFill>
                <a:effectLst>
                  <a:outerShdw blurRad="38100" dist="38100" dir="2700000" algn="tl">
                    <a:srgbClr val="000000">
                      <a:alpha val="43137"/>
                    </a:srgbClr>
                  </a:outerShdw>
                </a:effectLst>
              </a:rPr>
              <a:t>Gospel</a:t>
            </a:r>
            <a:r>
              <a:rPr lang="en-CA" sz="2700" b="1" dirty="0" smtClean="0">
                <a:solidFill>
                  <a:schemeClr val="bg2"/>
                </a:solidFill>
                <a:effectLst>
                  <a:outerShdw blurRad="38100" dist="38100" dir="2700000" algn="tl">
                    <a:srgbClr val="000000">
                      <a:alpha val="43137"/>
                    </a:srgbClr>
                  </a:outerShdw>
                </a:effectLst>
              </a:rPr>
              <a:t>?  </a:t>
            </a:r>
            <a:endParaRPr lang="en-CA" sz="2700" b="1" dirty="0">
              <a:solidFill>
                <a:schemeClr val="bg2"/>
              </a:solidFill>
              <a:effectLst>
                <a:outerShdw blurRad="38100" dist="38100" dir="2700000" algn="tl">
                  <a:srgbClr val="000000">
                    <a:alpha val="43137"/>
                  </a:srgbClr>
                </a:outerShdw>
              </a:effectLst>
            </a:endParaRPr>
          </a:p>
        </p:txBody>
      </p:sp>
      <p:sp>
        <p:nvSpPr>
          <p:cNvPr id="7" name="TextBox 6"/>
          <p:cNvSpPr txBox="1"/>
          <p:nvPr/>
        </p:nvSpPr>
        <p:spPr>
          <a:xfrm>
            <a:off x="197217" y="2296492"/>
            <a:ext cx="8784976" cy="923330"/>
          </a:xfrm>
          <a:prstGeom prst="rect">
            <a:avLst/>
          </a:prstGeom>
          <a:solidFill>
            <a:srgbClr val="1E1C11">
              <a:alpha val="80000"/>
            </a:srgbClr>
          </a:solidFill>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What would be some examples of distribution of wealth that are unlikely to become a bridge for the Gospel? </a:t>
            </a:r>
          </a:p>
        </p:txBody>
      </p:sp>
    </p:spTree>
    <p:extLst>
      <p:ext uri="{BB962C8B-B14F-4D97-AF65-F5344CB8AC3E}">
        <p14:creationId xmlns:p14="http://schemas.microsoft.com/office/powerpoint/2010/main" xmlns="" val="19461448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2341</TotalTime>
  <Words>2892</Words>
  <Application>Microsoft Office PowerPoint</Application>
  <PresentationFormat>On-screen Show (16:9)</PresentationFormat>
  <Paragraphs>88</Paragraphs>
  <Slides>35</Slides>
  <Notes>2</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dc:creator>
  <cp:lastModifiedBy>Windows User</cp:lastModifiedBy>
  <cp:revision>161</cp:revision>
  <dcterms:created xsi:type="dcterms:W3CDTF">2019-01-23T14:29:15Z</dcterms:created>
  <dcterms:modified xsi:type="dcterms:W3CDTF">2019-02-26T15:17:57Z</dcterms:modified>
</cp:coreProperties>
</file>