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7" r:id="rId2"/>
    <p:sldId id="292" r:id="rId3"/>
    <p:sldId id="335" r:id="rId4"/>
    <p:sldId id="336" r:id="rId5"/>
    <p:sldId id="329" r:id="rId6"/>
    <p:sldId id="338" r:id="rId7"/>
    <p:sldId id="339" r:id="rId8"/>
    <p:sldId id="340" r:id="rId9"/>
    <p:sldId id="341" r:id="rId10"/>
    <p:sldId id="357" r:id="rId11"/>
    <p:sldId id="333" r:id="rId12"/>
    <p:sldId id="343" r:id="rId13"/>
    <p:sldId id="342" r:id="rId14"/>
    <p:sldId id="345" r:id="rId15"/>
    <p:sldId id="344" r:id="rId16"/>
    <p:sldId id="346" r:id="rId17"/>
    <p:sldId id="347" r:id="rId18"/>
    <p:sldId id="332" r:id="rId19"/>
    <p:sldId id="358" r:id="rId20"/>
    <p:sldId id="349" r:id="rId21"/>
    <p:sldId id="330" r:id="rId22"/>
    <p:sldId id="334" r:id="rId23"/>
    <p:sldId id="350" r:id="rId24"/>
    <p:sldId id="351" r:id="rId25"/>
    <p:sldId id="352" r:id="rId26"/>
    <p:sldId id="355" r:id="rId27"/>
    <p:sldId id="35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FFFFFF"/>
    <a:srgbClr val="1E1C11"/>
    <a:srgbClr val="4A452A"/>
    <a:srgbClr val="9848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70" d="100"/>
          <a:sy n="70" d="100"/>
        </p:scale>
        <p:origin x="-1074" y="-109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4B23A-AD7C-4275-8700-CC97C373E88F}" type="datetimeFigureOut">
              <a:rPr lang="en-CA" smtClean="0"/>
              <a:pPr/>
              <a:t>2019-03-05</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55898-D871-41D6-A7EA-23223179D18F}" type="slidenum">
              <a:rPr lang="en-CA" smtClean="0"/>
              <a:pPr/>
              <a:t>‹#›</a:t>
            </a:fld>
            <a:endParaRPr lang="en-CA"/>
          </a:p>
        </p:txBody>
      </p:sp>
    </p:spTree>
    <p:extLst>
      <p:ext uri="{BB962C8B-B14F-4D97-AF65-F5344CB8AC3E}">
        <p14:creationId xmlns:p14="http://schemas.microsoft.com/office/powerpoint/2010/main" xmlns="" val="418639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xmlns="" val="8541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5374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187414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8775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813416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33417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942951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85434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769208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361711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612717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2019-03-05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00626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pPr/>
              <a:t>2019-03-05</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6403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aul\AppData\Local\Microsoft\Windows\INetCache\IE\MEPBB7ID\rUFxc[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066" b="4621"/>
          <a:stretch/>
        </p:blipFill>
        <p:spPr bwMode="auto">
          <a:xfrm>
            <a:off x="0" y="0"/>
            <a:ext cx="9179410" cy="53697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26311" y="126375"/>
            <a:ext cx="4301673" cy="4893647"/>
          </a:xfrm>
          <a:prstGeom prst="rect">
            <a:avLst/>
          </a:prstGeom>
          <a:solidFill>
            <a:srgbClr val="1E1C11">
              <a:alpha val="80000"/>
            </a:srgbClr>
          </a:solidFill>
        </p:spPr>
        <p:txBody>
          <a:bodyPr wrap="square" rtlCol="0">
            <a:spAutoFit/>
          </a:bodyPr>
          <a:lstStyle/>
          <a:p>
            <a:r>
              <a:rPr lang="en-CA" sz="2600" b="1" dirty="0">
                <a:solidFill>
                  <a:srgbClr val="EEECE1"/>
                </a:solidFill>
                <a:effectLst>
                  <a:outerShdw blurRad="38100" dist="38100" dir="2700000" algn="tl">
                    <a:srgbClr val="000000">
                      <a:alpha val="43137"/>
                    </a:srgbClr>
                  </a:outerShdw>
                </a:effectLst>
              </a:rPr>
              <a:t>Titus </a:t>
            </a:r>
            <a:r>
              <a:rPr lang="en-CA" sz="2600" b="1" dirty="0" smtClean="0">
                <a:solidFill>
                  <a:srgbClr val="EEECE1"/>
                </a:solidFill>
                <a:effectLst>
                  <a:outerShdw blurRad="38100" dist="38100" dir="2700000" algn="tl">
                    <a:srgbClr val="000000">
                      <a:alpha val="43137"/>
                    </a:srgbClr>
                  </a:outerShdw>
                </a:effectLst>
              </a:rPr>
              <a:t>2:11-13  For </a:t>
            </a:r>
            <a:r>
              <a:rPr lang="en-CA" sz="2600" b="1" dirty="0">
                <a:solidFill>
                  <a:srgbClr val="EEECE1"/>
                </a:solidFill>
                <a:effectLst>
                  <a:outerShdw blurRad="38100" dist="38100" dir="2700000" algn="tl">
                    <a:srgbClr val="000000">
                      <a:alpha val="43137"/>
                    </a:srgbClr>
                  </a:outerShdw>
                </a:effectLst>
              </a:rPr>
              <a:t>the grace of God has appeared that offers salvation to all people. </a:t>
            </a:r>
            <a:r>
              <a:rPr lang="en-CA" sz="2600" b="1" dirty="0" smtClean="0">
                <a:solidFill>
                  <a:srgbClr val="EEECE1"/>
                </a:solidFill>
                <a:effectLst>
                  <a:outerShdw blurRad="38100" dist="38100" dir="2700000" algn="tl">
                    <a:srgbClr val="000000">
                      <a:alpha val="43137"/>
                    </a:srgbClr>
                  </a:outerShdw>
                </a:effectLst>
              </a:rPr>
              <a:t>It </a:t>
            </a:r>
            <a:r>
              <a:rPr lang="en-CA" sz="2600" b="1" dirty="0">
                <a:solidFill>
                  <a:srgbClr val="EEECE1"/>
                </a:solidFill>
                <a:effectLst>
                  <a:outerShdw blurRad="38100" dist="38100" dir="2700000" algn="tl">
                    <a:srgbClr val="000000">
                      <a:alpha val="43137"/>
                    </a:srgbClr>
                  </a:outerShdw>
                </a:effectLst>
              </a:rPr>
              <a:t>teaches us to say ‘No’ to ungodliness and worldly passions, and to live self-controlled, upright and godly lives in this present age, </a:t>
            </a:r>
            <a:r>
              <a:rPr lang="en-CA" sz="2600" b="1" dirty="0" smtClean="0">
                <a:solidFill>
                  <a:srgbClr val="EEECE1"/>
                </a:solidFill>
                <a:effectLst>
                  <a:outerShdw blurRad="38100" dist="38100" dir="2700000" algn="tl">
                    <a:srgbClr val="000000">
                      <a:alpha val="43137"/>
                    </a:srgbClr>
                  </a:outerShdw>
                </a:effectLst>
              </a:rPr>
              <a:t>while </a:t>
            </a:r>
            <a:r>
              <a:rPr lang="en-CA" sz="2600" b="1" dirty="0">
                <a:solidFill>
                  <a:srgbClr val="EEECE1"/>
                </a:solidFill>
                <a:effectLst>
                  <a:outerShdw blurRad="38100" dist="38100" dir="2700000" algn="tl">
                    <a:srgbClr val="000000">
                      <a:alpha val="43137"/>
                    </a:srgbClr>
                  </a:outerShdw>
                </a:effectLst>
              </a:rPr>
              <a:t>we wait for the blessed hope – the appearing of the glory of our great God and Saviour, Jesus Christ.</a:t>
            </a:r>
          </a:p>
        </p:txBody>
      </p:sp>
      <p:sp>
        <p:nvSpPr>
          <p:cNvPr id="7" name="TextBox 6"/>
          <p:cNvSpPr txBox="1"/>
          <p:nvPr/>
        </p:nvSpPr>
        <p:spPr>
          <a:xfrm>
            <a:off x="4427984" y="1054639"/>
            <a:ext cx="576064" cy="2862322"/>
          </a:xfrm>
          <a:prstGeom prst="rect">
            <a:avLst/>
          </a:prstGeom>
          <a:solidFill>
            <a:srgbClr val="FFFFFF">
              <a:alpha val="69804"/>
            </a:srgbClr>
          </a:solidFill>
        </p:spPr>
        <p:txBody>
          <a:bodyPr wrap="square" rtlCol="0">
            <a:spAutoFit/>
          </a:bodyPr>
          <a:lstStyle/>
          <a:p>
            <a:pPr algn="ctr"/>
            <a:r>
              <a:rPr lang="en-CA" sz="6000" b="1" dirty="0" smtClean="0">
                <a:effectLst>
                  <a:outerShdw blurRad="38100" dist="38100" dir="2700000" algn="tl">
                    <a:srgbClr val="FFC000">
                      <a:alpha val="43000"/>
                    </a:srgbClr>
                  </a:outerShdw>
                </a:effectLst>
              </a:rPr>
              <a:t>S</a:t>
            </a:r>
          </a:p>
          <a:p>
            <a:pPr algn="ctr"/>
            <a:r>
              <a:rPr lang="en-CA" sz="6000" b="1" dirty="0" smtClean="0">
                <a:effectLst>
                  <a:outerShdw blurRad="38100" dist="38100" dir="2700000" algn="tl">
                    <a:srgbClr val="FFC000">
                      <a:alpha val="43000"/>
                    </a:srgbClr>
                  </a:outerShdw>
                </a:effectLst>
              </a:rPr>
              <a:t>I</a:t>
            </a:r>
          </a:p>
          <a:p>
            <a:pPr algn="ctr"/>
            <a:r>
              <a:rPr lang="en-CA" sz="6000" b="1" dirty="0">
                <a:effectLst>
                  <a:outerShdw blurRad="38100" dist="38100" dir="2700000" algn="tl">
                    <a:srgbClr val="FFC000">
                      <a:alpha val="43000"/>
                    </a:srgbClr>
                  </a:outerShdw>
                </a:effectLst>
              </a:rPr>
              <a:t>N</a:t>
            </a:r>
          </a:p>
        </p:txBody>
      </p:sp>
      <p:sp>
        <p:nvSpPr>
          <p:cNvPr id="8" name="TextBox 7"/>
          <p:cNvSpPr txBox="1"/>
          <p:nvPr/>
        </p:nvSpPr>
        <p:spPr>
          <a:xfrm>
            <a:off x="5004048" y="158313"/>
            <a:ext cx="4032448" cy="4893647"/>
          </a:xfrm>
          <a:prstGeom prst="rect">
            <a:avLst/>
          </a:prstGeom>
          <a:solidFill>
            <a:srgbClr val="1E1C11">
              <a:alpha val="80000"/>
            </a:srgbClr>
          </a:solidFill>
        </p:spPr>
        <p:txBody>
          <a:bodyPr wrap="square" rtlCol="0">
            <a:spAutoFit/>
          </a:bodyPr>
          <a:lstStyle/>
          <a:p>
            <a:r>
              <a:rPr lang="en-CA" sz="2600" b="1" dirty="0">
                <a:solidFill>
                  <a:srgbClr val="EEECE1"/>
                </a:solidFill>
                <a:effectLst>
                  <a:outerShdw blurRad="38100" dist="38100" dir="2700000" algn="tl">
                    <a:srgbClr val="000000">
                      <a:alpha val="43137"/>
                    </a:srgbClr>
                  </a:outerShdw>
                </a:effectLst>
              </a:rPr>
              <a:t>1 Cor. 10:13 </a:t>
            </a:r>
            <a:r>
              <a:rPr lang="en-CA" sz="2600" b="1" dirty="0" smtClean="0">
                <a:solidFill>
                  <a:srgbClr val="EEECE1"/>
                </a:solidFill>
                <a:effectLst>
                  <a:outerShdw blurRad="38100" dist="38100" dir="2700000" algn="tl">
                    <a:srgbClr val="000000">
                      <a:alpha val="43137"/>
                    </a:srgbClr>
                  </a:outerShdw>
                </a:effectLst>
              </a:rPr>
              <a:t>  No temptation </a:t>
            </a:r>
            <a:r>
              <a:rPr lang="en-CA" sz="2600" b="1" dirty="0">
                <a:solidFill>
                  <a:srgbClr val="EEECE1"/>
                </a:solidFill>
                <a:effectLst>
                  <a:outerShdw blurRad="38100" dist="38100" dir="2700000" algn="tl">
                    <a:srgbClr val="000000">
                      <a:alpha val="43137"/>
                    </a:srgbClr>
                  </a:outerShdw>
                </a:effectLst>
              </a:rPr>
              <a:t>has overtaken you except what is common to mankind. And God is faithful; he will not let you be </a:t>
            </a:r>
            <a:r>
              <a:rPr lang="en-CA" sz="2600" b="1" dirty="0" smtClean="0">
                <a:solidFill>
                  <a:srgbClr val="EEECE1"/>
                </a:solidFill>
                <a:effectLst>
                  <a:outerShdw blurRad="38100" dist="38100" dir="2700000" algn="tl">
                    <a:srgbClr val="000000">
                      <a:alpha val="43137"/>
                    </a:srgbClr>
                  </a:outerShdw>
                </a:effectLst>
              </a:rPr>
              <a:t>tempted </a:t>
            </a:r>
            <a:r>
              <a:rPr lang="en-CA" sz="2600" b="1" dirty="0">
                <a:solidFill>
                  <a:srgbClr val="EEECE1"/>
                </a:solidFill>
                <a:effectLst>
                  <a:outerShdw blurRad="38100" dist="38100" dir="2700000" algn="tl">
                    <a:srgbClr val="000000">
                      <a:alpha val="43137"/>
                    </a:srgbClr>
                  </a:outerShdw>
                </a:effectLst>
              </a:rPr>
              <a:t>beyond what you can bear. But when you are tempted, he will also provide a way out so that you can endure it</a:t>
            </a:r>
            <a:r>
              <a:rPr lang="en-CA" sz="2600" b="1" dirty="0" smtClean="0">
                <a:solidFill>
                  <a:srgbClr val="EEECE1"/>
                </a:solidFill>
                <a:effectLst>
                  <a:outerShdw blurRad="38100" dist="38100" dir="2700000" algn="tl">
                    <a:srgbClr val="000000">
                      <a:alpha val="43137"/>
                    </a:srgbClr>
                  </a:outerShdw>
                </a:effectLst>
              </a:rPr>
              <a:t>. </a:t>
            </a:r>
          </a:p>
          <a:p>
            <a:endParaRPr lang="en-CA" sz="2600" b="1" dirty="0">
              <a:solidFill>
                <a:srgbClr val="EEECE1"/>
              </a:solidFill>
              <a:effectLst>
                <a:outerShdw blurRad="38100" dist="38100" dir="2700000" algn="tl">
                  <a:srgbClr val="000000">
                    <a:alpha val="43137"/>
                  </a:srgbClr>
                </a:outerShdw>
              </a:effectLst>
            </a:endParaRPr>
          </a:p>
          <a:p>
            <a:endParaRPr lang="en-CA" sz="26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5709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45" t="16666" r="3907"/>
          <a:stretch/>
        </p:blipFill>
        <p:spPr bwMode="auto">
          <a:xfrm>
            <a:off x="-13380" y="0"/>
            <a:ext cx="9144001"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331640" y="2715766"/>
            <a:ext cx="2376264" cy="615553"/>
          </a:xfrm>
          <a:prstGeom prst="rect">
            <a:avLst/>
          </a:prstGeom>
          <a:noFill/>
        </p:spPr>
        <p:txBody>
          <a:bodyPr wrap="square" rtlCol="0">
            <a:spAutoFit/>
          </a:bodyPr>
          <a:lstStyle/>
          <a:p>
            <a:pPr algn="ctr"/>
            <a:r>
              <a:rPr lang="en-CA" sz="3400" b="1" dirty="0" smtClean="0">
                <a:solidFill>
                  <a:srgbClr val="E46C0A"/>
                </a:solidFill>
                <a:effectLst>
                  <a:outerShdw blurRad="38100" dist="38100" dir="2700000" algn="tl">
                    <a:srgbClr val="000000">
                      <a:alpha val="43137"/>
                    </a:srgbClr>
                  </a:outerShdw>
                </a:effectLst>
              </a:rPr>
              <a:t>Rebuke</a:t>
            </a:r>
            <a:endParaRPr lang="en-CA" sz="3400" b="1" dirty="0">
              <a:solidFill>
                <a:srgbClr val="E46C0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4875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6526" y="123478"/>
            <a:ext cx="8784976" cy="1754326"/>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3 So </a:t>
            </a:r>
            <a:r>
              <a:rPr lang="en-CA" sz="2700" b="1" dirty="0">
                <a:solidFill>
                  <a:schemeClr val="bg2"/>
                </a:solidFill>
                <a:effectLst>
                  <a:outerShdw blurRad="38100" dist="38100" dir="2700000" algn="tl">
                    <a:srgbClr val="000000">
                      <a:alpha val="43137"/>
                    </a:srgbClr>
                  </a:outerShdw>
                </a:effectLst>
              </a:rPr>
              <a:t>watch yourselves</a:t>
            </a:r>
            <a:r>
              <a:rPr lang="en-CA" sz="2700" b="1" dirty="0" smtClean="0">
                <a:solidFill>
                  <a:schemeClr val="bg2"/>
                </a:solidFill>
                <a:effectLst>
                  <a:outerShdw blurRad="38100" dist="38100" dir="2700000" algn="tl">
                    <a:srgbClr val="000000">
                      <a:alpha val="43137"/>
                    </a:srgbClr>
                  </a:outerShdw>
                </a:effectLst>
              </a:rPr>
              <a:t>.</a:t>
            </a:r>
          </a:p>
          <a:p>
            <a:r>
              <a:rPr lang="en-CA" sz="2700" b="1" dirty="0" smtClean="0">
                <a:solidFill>
                  <a:schemeClr val="bg1"/>
                </a:solidFill>
                <a:effectLst>
                  <a:outerShdw blurRad="38100" dist="38100" dir="2700000" algn="tl">
                    <a:srgbClr val="000000">
                      <a:alpha val="43137"/>
                    </a:srgbClr>
                  </a:outerShdw>
                </a:effectLst>
              </a:rPr>
              <a:t>‘</a:t>
            </a:r>
            <a:r>
              <a:rPr lang="en-CA" sz="2700" b="1" dirty="0">
                <a:solidFill>
                  <a:srgbClr val="FFC000"/>
                </a:solidFill>
                <a:effectLst>
                  <a:outerShdw blurRad="38100" dist="38100" dir="2700000" algn="tl">
                    <a:srgbClr val="000000">
                      <a:alpha val="43137"/>
                    </a:srgbClr>
                  </a:outerShdw>
                </a:effectLst>
              </a:rPr>
              <a:t>If your brother </a:t>
            </a:r>
            <a:r>
              <a:rPr lang="en-CA" sz="2700" b="1" u="sng" dirty="0">
                <a:solidFill>
                  <a:srgbClr val="FFC000"/>
                </a:solidFill>
                <a:effectLst>
                  <a:outerShdw blurRad="38100" dist="38100" dir="2700000" algn="tl">
                    <a:srgbClr val="000000">
                      <a:alpha val="43137"/>
                    </a:srgbClr>
                  </a:outerShdw>
                </a:effectLst>
              </a:rPr>
              <a:t>sins</a:t>
            </a:r>
            <a:r>
              <a:rPr lang="en-CA" sz="2700" b="1" dirty="0">
                <a:solidFill>
                  <a:srgbClr val="FFC000"/>
                </a:solidFill>
                <a:effectLst>
                  <a:outerShdw blurRad="38100" dist="38100" dir="2700000" algn="tl">
                    <a:srgbClr val="000000">
                      <a:alpha val="43137"/>
                    </a:srgbClr>
                  </a:outerShdw>
                </a:effectLst>
              </a:rPr>
              <a:t>, rebuke </a:t>
            </a:r>
            <a:r>
              <a:rPr lang="en-CA" sz="2700" b="1" dirty="0" smtClean="0">
                <a:solidFill>
                  <a:srgbClr val="FFC000"/>
                </a:solidFill>
                <a:effectLst>
                  <a:outerShdw blurRad="38100" dist="38100" dir="2700000" algn="tl">
                    <a:srgbClr val="000000">
                      <a:alpha val="43137"/>
                    </a:srgbClr>
                  </a:outerShdw>
                </a:effectLst>
              </a:rPr>
              <a:t>him</a:t>
            </a:r>
            <a:r>
              <a:rPr lang="en-CA" sz="2700" b="1" dirty="0" smtClean="0">
                <a:solidFill>
                  <a:schemeClr val="bg2"/>
                </a:solidFill>
                <a:effectLst>
                  <a:outerShdw blurRad="38100" dist="38100" dir="2700000" algn="tl">
                    <a:srgbClr val="000000">
                      <a:alpha val="43137"/>
                    </a:srgbClr>
                  </a:outerShdw>
                </a:effectLst>
              </a:rPr>
              <a:t>; </a:t>
            </a:r>
            <a:r>
              <a:rPr lang="en-CA" sz="2700" b="1" dirty="0">
                <a:solidFill>
                  <a:schemeClr val="bg2"/>
                </a:solidFill>
                <a:effectLst>
                  <a:outerShdw blurRad="38100" dist="38100" dir="2700000" algn="tl">
                    <a:srgbClr val="000000">
                      <a:alpha val="43137"/>
                    </a:srgbClr>
                  </a:outerShdw>
                </a:effectLst>
              </a:rPr>
              <a:t>and if </a:t>
            </a:r>
            <a:r>
              <a:rPr lang="en-CA" sz="2700" b="1" dirty="0" smtClean="0">
                <a:solidFill>
                  <a:schemeClr val="bg2"/>
                </a:solidFill>
                <a:effectLst>
                  <a:outerShdw blurRad="38100" dist="38100" dir="2700000" algn="tl">
                    <a:srgbClr val="000000">
                      <a:alpha val="43137"/>
                    </a:srgbClr>
                  </a:outerShdw>
                </a:effectLst>
              </a:rPr>
              <a:t>he </a:t>
            </a:r>
            <a:r>
              <a:rPr lang="en-CA" sz="2700" b="1" dirty="0">
                <a:solidFill>
                  <a:schemeClr val="bg2"/>
                </a:solidFill>
                <a:effectLst>
                  <a:outerShdw blurRad="38100" dist="38100" dir="2700000" algn="tl">
                    <a:srgbClr val="000000">
                      <a:alpha val="43137"/>
                    </a:srgbClr>
                  </a:outerShdw>
                </a:effectLst>
              </a:rPr>
              <a:t>repents, forgive him. 4 If he sins against you seven times in a day and seven times come back to you and says “I repent,” forgive </a:t>
            </a:r>
            <a:r>
              <a:rPr lang="en-CA" sz="2700" b="1" dirty="0" smtClean="0">
                <a:solidFill>
                  <a:schemeClr val="bg2"/>
                </a:solidFill>
                <a:effectLst>
                  <a:outerShdw blurRad="38100" dist="38100" dir="2700000" algn="tl">
                    <a:srgbClr val="000000">
                      <a:alpha val="43137"/>
                    </a:srgbClr>
                  </a:outerShdw>
                </a:effectLst>
              </a:rPr>
              <a:t>him.’</a:t>
            </a:r>
            <a:endParaRPr lang="en-CA" sz="2700" b="1" dirty="0">
              <a:solidFill>
                <a:schemeClr val="bg2"/>
              </a:solidFill>
              <a:effectLst>
                <a:outerShdw blurRad="38100" dist="38100" dir="2700000" algn="tl">
                  <a:srgbClr val="000000">
                    <a:alpha val="43137"/>
                  </a:srgbClr>
                </a:outerShdw>
              </a:effectLst>
            </a:endParaRPr>
          </a:p>
        </p:txBody>
      </p:sp>
      <p:sp>
        <p:nvSpPr>
          <p:cNvPr id="7" name="TextBox 6"/>
          <p:cNvSpPr txBox="1"/>
          <p:nvPr/>
        </p:nvSpPr>
        <p:spPr>
          <a:xfrm>
            <a:off x="179512" y="2110085"/>
            <a:ext cx="8784976" cy="984885"/>
          </a:xfrm>
          <a:prstGeom prst="rect">
            <a:avLst/>
          </a:prstGeom>
          <a:solidFill>
            <a:srgbClr val="1E1C11">
              <a:alpha val="80000"/>
            </a:srgbClr>
          </a:solidFill>
        </p:spPr>
        <p:txBody>
          <a:bodyPr wrap="square" rtlCol="0">
            <a:spAutoFit/>
          </a:bodyPr>
          <a:lstStyle/>
          <a:p>
            <a:r>
              <a:rPr lang="en-CA" sz="2900" b="1" dirty="0">
                <a:solidFill>
                  <a:schemeClr val="bg2"/>
                </a:solidFill>
                <a:effectLst>
                  <a:outerShdw blurRad="38100" dist="38100" dir="2700000" algn="tl">
                    <a:srgbClr val="000000">
                      <a:alpha val="43137"/>
                    </a:srgbClr>
                  </a:outerShdw>
                </a:effectLst>
              </a:rPr>
              <a:t>Why would a disciple who is unrepentant need another disciple to rebuke them for a sin? </a:t>
            </a:r>
          </a:p>
        </p:txBody>
      </p:sp>
    </p:spTree>
    <p:extLst>
      <p:ext uri="{BB962C8B-B14F-4D97-AF65-F5344CB8AC3E}">
        <p14:creationId xmlns:p14="http://schemas.microsoft.com/office/powerpoint/2010/main" xmlns="" val="2759343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6526" y="123478"/>
            <a:ext cx="8784976" cy="1754326"/>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3 So </a:t>
            </a:r>
            <a:r>
              <a:rPr lang="en-CA" sz="2700" b="1" dirty="0">
                <a:solidFill>
                  <a:schemeClr val="bg2"/>
                </a:solidFill>
                <a:effectLst>
                  <a:outerShdw blurRad="38100" dist="38100" dir="2700000" algn="tl">
                    <a:srgbClr val="000000">
                      <a:alpha val="43137"/>
                    </a:srgbClr>
                  </a:outerShdw>
                </a:effectLst>
              </a:rPr>
              <a:t>watch yourselves</a:t>
            </a:r>
            <a:r>
              <a:rPr lang="en-CA" sz="2700" b="1" dirty="0" smtClean="0">
                <a:solidFill>
                  <a:schemeClr val="bg2"/>
                </a:solidFill>
                <a:effectLst>
                  <a:outerShdw blurRad="38100" dist="38100" dir="2700000" algn="tl">
                    <a:srgbClr val="000000">
                      <a:alpha val="43137"/>
                    </a:srgbClr>
                  </a:outerShdw>
                </a:effectLst>
              </a:rPr>
              <a:t>.</a:t>
            </a:r>
          </a:p>
          <a:p>
            <a:r>
              <a:rPr lang="en-CA" sz="2700" b="1" dirty="0" smtClean="0">
                <a:solidFill>
                  <a:schemeClr val="bg1"/>
                </a:solidFill>
                <a:effectLst>
                  <a:outerShdw blurRad="38100" dist="38100" dir="2700000" algn="tl">
                    <a:srgbClr val="000000">
                      <a:alpha val="43137"/>
                    </a:srgbClr>
                  </a:outerShdw>
                </a:effectLst>
              </a:rPr>
              <a:t>‘</a:t>
            </a:r>
            <a:r>
              <a:rPr lang="en-CA" sz="2700" b="1" dirty="0">
                <a:solidFill>
                  <a:srgbClr val="FFC000"/>
                </a:solidFill>
                <a:effectLst>
                  <a:outerShdw blurRad="38100" dist="38100" dir="2700000" algn="tl">
                    <a:srgbClr val="000000">
                      <a:alpha val="43137"/>
                    </a:srgbClr>
                  </a:outerShdw>
                </a:effectLst>
              </a:rPr>
              <a:t>If your brother sins, </a:t>
            </a:r>
            <a:r>
              <a:rPr lang="en-CA" sz="2700" b="1" u="sng" dirty="0">
                <a:solidFill>
                  <a:srgbClr val="FFC000"/>
                </a:solidFill>
                <a:effectLst>
                  <a:outerShdw blurRad="38100" dist="38100" dir="2700000" algn="tl">
                    <a:srgbClr val="000000">
                      <a:alpha val="43137"/>
                    </a:srgbClr>
                  </a:outerShdw>
                </a:effectLst>
              </a:rPr>
              <a:t>rebuke</a:t>
            </a:r>
            <a:r>
              <a:rPr lang="en-CA" sz="2700" b="1" dirty="0">
                <a:solidFill>
                  <a:srgbClr val="FFC000"/>
                </a:solidFill>
                <a:effectLst>
                  <a:outerShdw blurRad="38100" dist="38100" dir="2700000" algn="tl">
                    <a:srgbClr val="000000">
                      <a:alpha val="43137"/>
                    </a:srgbClr>
                  </a:outerShdw>
                </a:effectLst>
              </a:rPr>
              <a:t> </a:t>
            </a:r>
            <a:r>
              <a:rPr lang="en-CA" sz="2700" b="1" dirty="0" smtClean="0">
                <a:solidFill>
                  <a:srgbClr val="FFC000"/>
                </a:solidFill>
                <a:effectLst>
                  <a:outerShdw blurRad="38100" dist="38100" dir="2700000" algn="tl">
                    <a:srgbClr val="000000">
                      <a:alpha val="43137"/>
                    </a:srgbClr>
                  </a:outerShdw>
                </a:effectLst>
              </a:rPr>
              <a:t>him</a:t>
            </a:r>
            <a:r>
              <a:rPr lang="en-CA" sz="2700" b="1" dirty="0" smtClean="0">
                <a:solidFill>
                  <a:schemeClr val="bg2"/>
                </a:solidFill>
                <a:effectLst>
                  <a:outerShdw blurRad="38100" dist="38100" dir="2700000" algn="tl">
                    <a:srgbClr val="000000">
                      <a:alpha val="43137"/>
                    </a:srgbClr>
                  </a:outerShdw>
                </a:effectLst>
              </a:rPr>
              <a:t>; </a:t>
            </a:r>
            <a:r>
              <a:rPr lang="en-CA" sz="2700" b="1" dirty="0">
                <a:solidFill>
                  <a:schemeClr val="bg2"/>
                </a:solidFill>
                <a:effectLst>
                  <a:outerShdw blurRad="38100" dist="38100" dir="2700000" algn="tl">
                    <a:srgbClr val="000000">
                      <a:alpha val="43137"/>
                    </a:srgbClr>
                  </a:outerShdw>
                </a:effectLst>
              </a:rPr>
              <a:t>and if </a:t>
            </a:r>
            <a:r>
              <a:rPr lang="en-CA" sz="2700" b="1" dirty="0" smtClean="0">
                <a:solidFill>
                  <a:schemeClr val="bg2"/>
                </a:solidFill>
                <a:effectLst>
                  <a:outerShdw blurRad="38100" dist="38100" dir="2700000" algn="tl">
                    <a:srgbClr val="000000">
                      <a:alpha val="43137"/>
                    </a:srgbClr>
                  </a:outerShdw>
                </a:effectLst>
              </a:rPr>
              <a:t>he </a:t>
            </a:r>
            <a:r>
              <a:rPr lang="en-CA" sz="2700" b="1" dirty="0">
                <a:solidFill>
                  <a:schemeClr val="bg2"/>
                </a:solidFill>
                <a:effectLst>
                  <a:outerShdw blurRad="38100" dist="38100" dir="2700000" algn="tl">
                    <a:srgbClr val="000000">
                      <a:alpha val="43137"/>
                    </a:srgbClr>
                  </a:outerShdw>
                </a:effectLst>
              </a:rPr>
              <a:t>repents, forgive him. 4 If he sins against you seven times in a day and seven times come back to you and says “I repent,” forgive </a:t>
            </a:r>
            <a:r>
              <a:rPr lang="en-CA" sz="2700" b="1" dirty="0" smtClean="0">
                <a:solidFill>
                  <a:schemeClr val="bg2"/>
                </a:solidFill>
                <a:effectLst>
                  <a:outerShdw blurRad="38100" dist="38100" dir="2700000" algn="tl">
                    <a:srgbClr val="000000">
                      <a:alpha val="43137"/>
                    </a:srgbClr>
                  </a:outerShdw>
                </a:effectLst>
              </a:rPr>
              <a:t>him.’</a:t>
            </a:r>
            <a:endParaRPr lang="en-CA" sz="2700" b="1" dirty="0">
              <a:solidFill>
                <a:schemeClr val="bg2"/>
              </a:solidFill>
              <a:effectLst>
                <a:outerShdw blurRad="38100" dist="38100" dir="2700000" algn="tl">
                  <a:srgbClr val="000000">
                    <a:alpha val="43137"/>
                  </a:srgbClr>
                </a:outerShdw>
              </a:effectLst>
            </a:endParaRPr>
          </a:p>
        </p:txBody>
      </p:sp>
      <p:sp>
        <p:nvSpPr>
          <p:cNvPr id="7" name="TextBox 6"/>
          <p:cNvSpPr txBox="1"/>
          <p:nvPr/>
        </p:nvSpPr>
        <p:spPr>
          <a:xfrm>
            <a:off x="166526" y="2385635"/>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Not a call to be a busybody or the church law cop </a:t>
            </a:r>
            <a:endParaRPr lang="en-CA" sz="2700" b="1" dirty="0">
              <a:solidFill>
                <a:schemeClr val="bg2"/>
              </a:solidFill>
              <a:effectLst>
                <a:outerShdw blurRad="38100" dist="38100" dir="2700000" algn="tl">
                  <a:srgbClr val="000000">
                    <a:alpha val="43137"/>
                  </a:srgbClr>
                </a:outerShdw>
              </a:effectLst>
            </a:endParaRPr>
          </a:p>
        </p:txBody>
      </p:sp>
      <p:sp>
        <p:nvSpPr>
          <p:cNvPr id="8" name="TextBox 7"/>
          <p:cNvSpPr txBox="1"/>
          <p:nvPr/>
        </p:nvSpPr>
        <p:spPr>
          <a:xfrm>
            <a:off x="166526" y="2893466"/>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Be Specific in how they have sinned</a:t>
            </a:r>
            <a:endParaRPr lang="en-CA" sz="2700" b="1" dirty="0">
              <a:solidFill>
                <a:schemeClr val="bg2"/>
              </a:solidFill>
              <a:effectLst>
                <a:outerShdw blurRad="38100" dist="38100" dir="2700000" algn="tl">
                  <a:srgbClr val="000000">
                    <a:alpha val="43137"/>
                  </a:srgbClr>
                </a:outerShdw>
              </a:effectLst>
            </a:endParaRPr>
          </a:p>
        </p:txBody>
      </p:sp>
      <p:sp>
        <p:nvSpPr>
          <p:cNvPr id="9" name="TextBox 8"/>
          <p:cNvSpPr txBox="1"/>
          <p:nvPr/>
        </p:nvSpPr>
        <p:spPr>
          <a:xfrm>
            <a:off x="179512" y="3401297"/>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Be careful (Gal. 6:1)</a:t>
            </a:r>
            <a:endParaRPr lang="en-CA" sz="2700" b="1" dirty="0">
              <a:solidFill>
                <a:schemeClr val="bg2"/>
              </a:solidFill>
              <a:effectLst>
                <a:outerShdw blurRad="38100" dist="38100" dir="2700000" algn="tl">
                  <a:srgbClr val="000000">
                    <a:alpha val="43137"/>
                  </a:srgbClr>
                </a:outerShdw>
              </a:effectLst>
            </a:endParaRPr>
          </a:p>
        </p:txBody>
      </p:sp>
      <p:sp>
        <p:nvSpPr>
          <p:cNvPr id="10" name="TextBox 9"/>
          <p:cNvSpPr txBox="1"/>
          <p:nvPr/>
        </p:nvSpPr>
        <p:spPr>
          <a:xfrm>
            <a:off x="179512" y="4416959"/>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Keep it tight by involving others only as necessary</a:t>
            </a:r>
            <a:endParaRPr lang="en-CA" sz="2700" b="1" dirty="0">
              <a:solidFill>
                <a:schemeClr val="bg2"/>
              </a:solidFill>
              <a:effectLst>
                <a:outerShdw blurRad="38100" dist="38100" dir="2700000" algn="tl">
                  <a:srgbClr val="000000">
                    <a:alpha val="43137"/>
                  </a:srgbClr>
                </a:outerShdw>
              </a:effectLst>
            </a:endParaRPr>
          </a:p>
        </p:txBody>
      </p:sp>
      <p:sp>
        <p:nvSpPr>
          <p:cNvPr id="11" name="TextBox 10"/>
          <p:cNvSpPr txBox="1"/>
          <p:nvPr/>
        </p:nvSpPr>
        <p:spPr>
          <a:xfrm>
            <a:off x="166526" y="1877804"/>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Do not ignore or Gossip</a:t>
            </a:r>
            <a:endParaRPr lang="en-CA" sz="2700" b="1" dirty="0">
              <a:solidFill>
                <a:schemeClr val="bg2"/>
              </a:solidFill>
              <a:effectLst>
                <a:outerShdw blurRad="38100" dist="38100" dir="2700000" algn="tl">
                  <a:srgbClr val="000000">
                    <a:alpha val="43137"/>
                  </a:srgbClr>
                </a:outerShdw>
              </a:effectLst>
            </a:endParaRPr>
          </a:p>
        </p:txBody>
      </p:sp>
      <p:sp>
        <p:nvSpPr>
          <p:cNvPr id="12" name="TextBox 11"/>
          <p:cNvSpPr txBox="1"/>
          <p:nvPr/>
        </p:nvSpPr>
        <p:spPr>
          <a:xfrm>
            <a:off x="179512" y="3909128"/>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Goal is to move them towards repentance not to destroy</a:t>
            </a:r>
            <a:endParaRPr lang="en-CA" sz="27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12850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6526" y="267494"/>
            <a:ext cx="8784976" cy="1754326"/>
          </a:xfrm>
          <a:prstGeom prst="rect">
            <a:avLst/>
          </a:prstGeom>
          <a:solidFill>
            <a:srgbClr val="1E1C11">
              <a:alpha val="80000"/>
            </a:srgbClr>
          </a:solidFill>
        </p:spPr>
        <p:txBody>
          <a:bodyPr wrap="square" rtlCol="0">
            <a:spAutoFit/>
          </a:bodyPr>
          <a:lstStyle/>
          <a:p>
            <a:r>
              <a:rPr lang="en-CA" sz="2700" b="1" dirty="0">
                <a:solidFill>
                  <a:schemeClr val="bg2"/>
                </a:solidFill>
                <a:effectLst>
                  <a:outerShdw blurRad="38100" dist="38100" dir="2700000" algn="tl">
                    <a:srgbClr val="000000">
                      <a:alpha val="43137"/>
                    </a:srgbClr>
                  </a:outerShdw>
                </a:effectLst>
              </a:rPr>
              <a:t>James 4:17 </a:t>
            </a:r>
            <a:r>
              <a:rPr lang="en-CA" sz="2700" b="1" dirty="0" smtClean="0">
                <a:solidFill>
                  <a:schemeClr val="bg2"/>
                </a:solidFill>
                <a:effectLst>
                  <a:outerShdw blurRad="38100" dist="38100" dir="2700000" algn="tl">
                    <a:srgbClr val="000000">
                      <a:alpha val="43137"/>
                    </a:srgbClr>
                  </a:outerShdw>
                </a:effectLst>
              </a:rPr>
              <a:t> If </a:t>
            </a:r>
            <a:r>
              <a:rPr lang="en-CA" sz="2700" b="1" dirty="0">
                <a:solidFill>
                  <a:schemeClr val="bg2"/>
                </a:solidFill>
                <a:effectLst>
                  <a:outerShdw blurRad="38100" dist="38100" dir="2700000" algn="tl">
                    <a:srgbClr val="000000">
                      <a:alpha val="43137"/>
                    </a:srgbClr>
                  </a:outerShdw>
                </a:effectLst>
              </a:rPr>
              <a:t>anyone, then, knows the good they ought to do and doesn’t do it, it is sin for </a:t>
            </a:r>
            <a:r>
              <a:rPr lang="en-CA" sz="2700" b="1" dirty="0" smtClean="0">
                <a:solidFill>
                  <a:schemeClr val="bg2"/>
                </a:solidFill>
                <a:effectLst>
                  <a:outerShdw blurRad="38100" dist="38100" dir="2700000" algn="tl">
                    <a:srgbClr val="000000">
                      <a:alpha val="43137"/>
                    </a:srgbClr>
                  </a:outerShdw>
                </a:effectLst>
              </a:rPr>
              <a:t>them. </a:t>
            </a:r>
          </a:p>
          <a:p>
            <a:endParaRPr lang="en-CA" sz="2700" b="1" dirty="0">
              <a:solidFill>
                <a:schemeClr val="bg2"/>
              </a:solidFill>
              <a:effectLst>
                <a:outerShdw blurRad="38100" dist="38100" dir="2700000" algn="tl">
                  <a:srgbClr val="000000">
                    <a:alpha val="43137"/>
                  </a:srgbClr>
                </a:outerShdw>
              </a:effectLst>
            </a:endParaRPr>
          </a:p>
          <a:p>
            <a:r>
              <a:rPr lang="en-CA" sz="2700" b="1" dirty="0" smtClean="0">
                <a:solidFill>
                  <a:schemeClr val="bg2"/>
                </a:solidFill>
                <a:effectLst>
                  <a:outerShdw blurRad="38100" dist="38100" dir="2700000" algn="tl">
                    <a:srgbClr val="000000">
                      <a:alpha val="43137"/>
                    </a:srgbClr>
                  </a:outerShdw>
                </a:effectLst>
              </a:rPr>
              <a:t>Luke 17:3  So </a:t>
            </a:r>
            <a:r>
              <a:rPr lang="en-CA" sz="2700" b="1" dirty="0">
                <a:solidFill>
                  <a:schemeClr val="bg2"/>
                </a:solidFill>
                <a:effectLst>
                  <a:outerShdw blurRad="38100" dist="38100" dir="2700000" algn="tl">
                    <a:srgbClr val="000000">
                      <a:alpha val="43137"/>
                    </a:srgbClr>
                  </a:outerShdw>
                </a:effectLst>
              </a:rPr>
              <a:t>watch </a:t>
            </a:r>
            <a:r>
              <a:rPr lang="en-CA" sz="2700" b="1" dirty="0" smtClean="0">
                <a:solidFill>
                  <a:schemeClr val="bg2"/>
                </a:solidFill>
                <a:effectLst>
                  <a:outerShdw blurRad="38100" dist="38100" dir="2700000" algn="tl">
                    <a:srgbClr val="000000">
                      <a:alpha val="43137"/>
                    </a:srgbClr>
                  </a:outerShdw>
                </a:effectLst>
              </a:rPr>
              <a:t>yourselves</a:t>
            </a:r>
            <a:r>
              <a:rPr lang="en-CA" sz="2700" b="1" dirty="0">
                <a:solidFill>
                  <a:schemeClr val="bg2"/>
                </a:solidFill>
                <a:effectLst>
                  <a:outerShdw blurRad="38100" dist="38100" dir="2700000" algn="tl">
                    <a:srgbClr val="000000">
                      <a:alpha val="43137"/>
                    </a:srgbClr>
                  </a:outerShdw>
                </a:effectLst>
              </a:rPr>
              <a:t> </a:t>
            </a:r>
            <a:r>
              <a:rPr lang="en-CA" sz="2700" b="1" dirty="0" smtClean="0">
                <a:solidFill>
                  <a:schemeClr val="bg2"/>
                </a:solidFill>
                <a:effectLst>
                  <a:outerShdw blurRad="38100" dist="38100" dir="2700000" algn="tl">
                    <a:srgbClr val="000000">
                      <a:alpha val="43137"/>
                    </a:srgbClr>
                  </a:outerShdw>
                </a:effectLst>
              </a:rPr>
              <a:t>(be Steppingstones).</a:t>
            </a:r>
          </a:p>
        </p:txBody>
      </p:sp>
      <p:sp>
        <p:nvSpPr>
          <p:cNvPr id="4" name="TextBox 3"/>
          <p:cNvSpPr txBox="1"/>
          <p:nvPr/>
        </p:nvSpPr>
        <p:spPr>
          <a:xfrm>
            <a:off x="193179" y="2021820"/>
            <a:ext cx="8784976" cy="923330"/>
          </a:xfrm>
          <a:prstGeom prst="rect">
            <a:avLst/>
          </a:prstGeom>
          <a:solidFill>
            <a:srgbClr val="1E1C11">
              <a:alpha val="80000"/>
            </a:srgbClr>
          </a:solidFill>
        </p:spPr>
        <p:txBody>
          <a:bodyPr wrap="square" rtlCol="0">
            <a:spAutoFit/>
          </a:bodyPr>
          <a:lstStyle/>
          <a:p>
            <a:endParaRPr lang="en-CA" sz="2700" b="1" dirty="0" smtClean="0">
              <a:solidFill>
                <a:schemeClr val="bg2"/>
              </a:solidFill>
              <a:effectLst>
                <a:outerShdw blurRad="38100" dist="38100" dir="2700000" algn="tl">
                  <a:srgbClr val="000000">
                    <a:alpha val="43137"/>
                  </a:srgbClr>
                </a:outerShdw>
              </a:effectLst>
            </a:endParaRPr>
          </a:p>
          <a:p>
            <a:r>
              <a:rPr lang="en-CA" sz="2700" b="1" dirty="0" smtClean="0">
                <a:solidFill>
                  <a:schemeClr val="bg2"/>
                </a:solidFill>
                <a:effectLst>
                  <a:outerShdw blurRad="38100" dist="38100" dir="2700000" algn="tl">
                    <a:srgbClr val="000000">
                      <a:alpha val="43137"/>
                    </a:srgbClr>
                  </a:outerShdw>
                </a:effectLst>
              </a:rPr>
              <a:t>Do not become an accomplice to others sin</a:t>
            </a:r>
          </a:p>
        </p:txBody>
      </p:sp>
    </p:spTree>
    <p:extLst>
      <p:ext uri="{BB962C8B-B14F-4D97-AF65-F5344CB8AC3E}">
        <p14:creationId xmlns:p14="http://schemas.microsoft.com/office/powerpoint/2010/main" xmlns="" val="199910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45" t="16666" r="3907"/>
          <a:stretch/>
        </p:blipFill>
        <p:spPr bwMode="auto">
          <a:xfrm>
            <a:off x="-13380" y="0"/>
            <a:ext cx="9144001"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331640" y="2715766"/>
            <a:ext cx="2376264" cy="615553"/>
          </a:xfrm>
          <a:prstGeom prst="rect">
            <a:avLst/>
          </a:prstGeom>
          <a:noFill/>
        </p:spPr>
        <p:txBody>
          <a:bodyPr wrap="square" rtlCol="0">
            <a:spAutoFit/>
          </a:bodyPr>
          <a:lstStyle/>
          <a:p>
            <a:pPr algn="ctr"/>
            <a:r>
              <a:rPr lang="en-CA" sz="3400" b="1" dirty="0" smtClean="0">
                <a:solidFill>
                  <a:srgbClr val="E46C0A"/>
                </a:solidFill>
                <a:effectLst>
                  <a:outerShdw blurRad="38100" dist="38100" dir="2700000" algn="tl">
                    <a:srgbClr val="000000">
                      <a:alpha val="43137"/>
                    </a:srgbClr>
                  </a:outerShdw>
                </a:effectLst>
              </a:rPr>
              <a:t>Rebuke</a:t>
            </a:r>
            <a:endParaRPr lang="en-CA" sz="3400" b="1" dirty="0">
              <a:solidFill>
                <a:srgbClr val="E46C0A"/>
              </a:solidFill>
              <a:effectLst>
                <a:outerShdw blurRad="38100" dist="38100" dir="2700000" algn="tl">
                  <a:srgbClr val="000000">
                    <a:alpha val="43137"/>
                  </a:srgbClr>
                </a:outerShdw>
              </a:effectLst>
            </a:endParaRPr>
          </a:p>
        </p:txBody>
      </p:sp>
      <p:sp>
        <p:nvSpPr>
          <p:cNvPr id="4" name="TextBox 3"/>
          <p:cNvSpPr txBox="1"/>
          <p:nvPr/>
        </p:nvSpPr>
        <p:spPr>
          <a:xfrm>
            <a:off x="5868144" y="627534"/>
            <a:ext cx="2376264" cy="615553"/>
          </a:xfrm>
          <a:prstGeom prst="rect">
            <a:avLst/>
          </a:prstGeom>
          <a:noFill/>
        </p:spPr>
        <p:txBody>
          <a:bodyPr wrap="square" rtlCol="0">
            <a:spAutoFit/>
          </a:bodyPr>
          <a:lstStyle/>
          <a:p>
            <a:pPr algn="ctr"/>
            <a:r>
              <a:rPr lang="en-CA" sz="3400" b="1" dirty="0" smtClean="0">
                <a:solidFill>
                  <a:srgbClr val="E46C0A"/>
                </a:solidFill>
                <a:effectLst>
                  <a:outerShdw blurRad="38100" dist="38100" dir="2700000" algn="tl">
                    <a:srgbClr val="000000">
                      <a:alpha val="43137"/>
                    </a:srgbClr>
                  </a:outerShdw>
                </a:effectLst>
              </a:rPr>
              <a:t>Forgive</a:t>
            </a:r>
            <a:endParaRPr lang="en-CA" sz="3400" b="1" dirty="0">
              <a:solidFill>
                <a:srgbClr val="E46C0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93858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6526" y="267494"/>
            <a:ext cx="8784976" cy="1754326"/>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3 So </a:t>
            </a:r>
            <a:r>
              <a:rPr lang="en-CA" sz="2700" b="1" dirty="0">
                <a:solidFill>
                  <a:schemeClr val="bg2"/>
                </a:solidFill>
                <a:effectLst>
                  <a:outerShdw blurRad="38100" dist="38100" dir="2700000" algn="tl">
                    <a:srgbClr val="000000">
                      <a:alpha val="43137"/>
                    </a:srgbClr>
                  </a:outerShdw>
                </a:effectLst>
              </a:rPr>
              <a:t>watch yourselves</a:t>
            </a:r>
            <a:r>
              <a:rPr lang="en-CA" sz="2700" b="1" dirty="0" smtClean="0">
                <a:solidFill>
                  <a:schemeClr val="bg2"/>
                </a:solidFill>
                <a:effectLst>
                  <a:outerShdw blurRad="38100" dist="38100" dir="2700000" algn="tl">
                    <a:srgbClr val="000000">
                      <a:alpha val="43137"/>
                    </a:srgbClr>
                  </a:outerShdw>
                </a:effectLst>
              </a:rPr>
              <a:t>.</a:t>
            </a:r>
          </a:p>
          <a:p>
            <a:r>
              <a:rPr lang="en-CA" sz="2700" b="1" dirty="0">
                <a:solidFill>
                  <a:schemeClr val="bg2"/>
                </a:solidFill>
                <a:effectLst>
                  <a:outerShdw blurRad="38100" dist="38100" dir="2700000" algn="tl">
                    <a:srgbClr val="000000">
                      <a:alpha val="43137"/>
                    </a:srgbClr>
                  </a:outerShdw>
                </a:effectLst>
              </a:rPr>
              <a:t>‘If your brother sins, rebuke him; and </a:t>
            </a:r>
            <a:r>
              <a:rPr lang="en-CA" sz="2700" b="1" dirty="0">
                <a:solidFill>
                  <a:srgbClr val="FFC000"/>
                </a:solidFill>
                <a:effectLst>
                  <a:outerShdw blurRad="38100" dist="38100" dir="2700000" algn="tl">
                    <a:srgbClr val="000000">
                      <a:alpha val="43137"/>
                    </a:srgbClr>
                  </a:outerShdw>
                </a:effectLst>
              </a:rPr>
              <a:t>if he repents, forgive him. 4 If he sins against you seven times in a day and seven times come back to you and says “I repent,” forgive him</a:t>
            </a:r>
            <a:r>
              <a:rPr lang="en-CA" sz="27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1788886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6526" y="267494"/>
            <a:ext cx="8784976" cy="1754326"/>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3 So </a:t>
            </a:r>
            <a:r>
              <a:rPr lang="en-CA" sz="2700" b="1" dirty="0">
                <a:solidFill>
                  <a:schemeClr val="bg2"/>
                </a:solidFill>
                <a:effectLst>
                  <a:outerShdw blurRad="38100" dist="38100" dir="2700000" algn="tl">
                    <a:srgbClr val="000000">
                      <a:alpha val="43137"/>
                    </a:srgbClr>
                  </a:outerShdw>
                </a:effectLst>
              </a:rPr>
              <a:t>watch yourselves</a:t>
            </a:r>
            <a:r>
              <a:rPr lang="en-CA" sz="2700" b="1" dirty="0" smtClean="0">
                <a:solidFill>
                  <a:schemeClr val="bg2"/>
                </a:solidFill>
                <a:effectLst>
                  <a:outerShdw blurRad="38100" dist="38100" dir="2700000" algn="tl">
                    <a:srgbClr val="000000">
                      <a:alpha val="43137"/>
                    </a:srgbClr>
                  </a:outerShdw>
                </a:effectLst>
              </a:rPr>
              <a:t>.</a:t>
            </a:r>
          </a:p>
          <a:p>
            <a:r>
              <a:rPr lang="en-CA" sz="2700" b="1" dirty="0">
                <a:solidFill>
                  <a:schemeClr val="bg2"/>
                </a:solidFill>
                <a:effectLst>
                  <a:outerShdw blurRad="38100" dist="38100" dir="2700000" algn="tl">
                    <a:srgbClr val="000000">
                      <a:alpha val="43137"/>
                    </a:srgbClr>
                  </a:outerShdw>
                </a:effectLst>
              </a:rPr>
              <a:t>‘If your brother sins, rebuke him; and </a:t>
            </a:r>
            <a:r>
              <a:rPr lang="en-CA" sz="2700" b="1" dirty="0">
                <a:solidFill>
                  <a:srgbClr val="FFC000"/>
                </a:solidFill>
                <a:effectLst>
                  <a:outerShdw blurRad="38100" dist="38100" dir="2700000" algn="tl">
                    <a:srgbClr val="000000">
                      <a:alpha val="43137"/>
                    </a:srgbClr>
                  </a:outerShdw>
                </a:effectLst>
              </a:rPr>
              <a:t>if he repents, forgive him. 4 If he sins against you seven times in a day and seven times come back to you and says “I repent,” forgive him</a:t>
            </a:r>
            <a:r>
              <a:rPr lang="en-CA" sz="2700" b="1" dirty="0">
                <a:solidFill>
                  <a:schemeClr val="bg1"/>
                </a:solidFill>
                <a:effectLst>
                  <a:outerShdw blurRad="38100" dist="38100" dir="2700000" algn="tl">
                    <a:srgbClr val="000000">
                      <a:alpha val="43137"/>
                    </a:srgbClr>
                  </a:outerShdw>
                </a:effectLst>
              </a:rPr>
              <a:t>.’</a:t>
            </a:r>
          </a:p>
        </p:txBody>
      </p:sp>
      <p:sp>
        <p:nvSpPr>
          <p:cNvPr id="7" name="TextBox 6"/>
          <p:cNvSpPr txBox="1"/>
          <p:nvPr/>
        </p:nvSpPr>
        <p:spPr>
          <a:xfrm>
            <a:off x="179512" y="2317834"/>
            <a:ext cx="8784976" cy="507831"/>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Sin        </a:t>
            </a:r>
            <a:r>
              <a:rPr lang="en-CA" sz="2700" b="1" dirty="0" smtClean="0">
                <a:solidFill>
                  <a:srgbClr val="FFC000"/>
                </a:solidFill>
                <a:effectLst>
                  <a:outerShdw blurRad="38100" dist="38100" dir="2700000" algn="tl">
                    <a:srgbClr val="000000">
                      <a:alpha val="43137"/>
                    </a:srgbClr>
                  </a:outerShdw>
                </a:effectLst>
              </a:rPr>
              <a:t>Rebuke</a:t>
            </a:r>
            <a:r>
              <a:rPr lang="en-CA" sz="2700" b="1" dirty="0" smtClean="0">
                <a:solidFill>
                  <a:schemeClr val="bg2"/>
                </a:solidFill>
                <a:effectLst>
                  <a:outerShdw blurRad="38100" dist="38100" dir="2700000" algn="tl">
                    <a:srgbClr val="000000">
                      <a:alpha val="43137"/>
                    </a:srgbClr>
                  </a:outerShdw>
                </a:effectLst>
              </a:rPr>
              <a:t>        Repentance        </a:t>
            </a:r>
            <a:r>
              <a:rPr lang="en-CA" sz="2700" b="1" dirty="0" smtClean="0">
                <a:solidFill>
                  <a:srgbClr val="FFC000"/>
                </a:solidFill>
                <a:effectLst>
                  <a:outerShdw blurRad="38100" dist="38100" dir="2700000" algn="tl">
                    <a:srgbClr val="000000">
                      <a:alpha val="43137"/>
                    </a:srgbClr>
                  </a:outerShdw>
                </a:effectLst>
              </a:rPr>
              <a:t>Forgive</a:t>
            </a:r>
            <a:r>
              <a:rPr lang="en-CA" sz="2700" b="1" dirty="0" smtClean="0">
                <a:solidFill>
                  <a:schemeClr val="bg2"/>
                </a:solidFill>
                <a:effectLst>
                  <a:outerShdw blurRad="38100" dist="38100" dir="2700000" algn="tl">
                    <a:srgbClr val="000000">
                      <a:alpha val="43137"/>
                    </a:srgbClr>
                  </a:outerShdw>
                </a:effectLst>
              </a:rPr>
              <a:t>        Restoration</a:t>
            </a:r>
            <a:endParaRPr lang="en-CA" sz="2700" b="1" dirty="0">
              <a:solidFill>
                <a:schemeClr val="bg2"/>
              </a:solidFill>
              <a:effectLst>
                <a:outerShdw blurRad="38100" dist="38100" dir="2700000" algn="tl">
                  <a:srgbClr val="000000">
                    <a:alpha val="43137"/>
                  </a:srgbClr>
                </a:outerShdw>
              </a:effectLst>
            </a:endParaRPr>
          </a:p>
        </p:txBody>
      </p:sp>
      <p:sp>
        <p:nvSpPr>
          <p:cNvPr id="2" name="Right Arrow 1"/>
          <p:cNvSpPr/>
          <p:nvPr/>
        </p:nvSpPr>
        <p:spPr>
          <a:xfrm>
            <a:off x="755576" y="2444791"/>
            <a:ext cx="561256" cy="25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ight Arrow 5"/>
          <p:cNvSpPr/>
          <p:nvPr/>
        </p:nvSpPr>
        <p:spPr>
          <a:xfrm>
            <a:off x="2426568" y="2444792"/>
            <a:ext cx="561256" cy="25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4716016" y="2444791"/>
            <a:ext cx="561256" cy="25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a:off x="6424575" y="2444792"/>
            <a:ext cx="561256" cy="25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179512" y="3075806"/>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Forgiveness is essential in the restorative process</a:t>
            </a:r>
            <a:endParaRPr lang="en-CA" sz="2700" b="1" dirty="0">
              <a:solidFill>
                <a:schemeClr val="bg2"/>
              </a:solidFill>
              <a:effectLst>
                <a:outerShdw blurRad="38100" dist="38100" dir="2700000" algn="tl">
                  <a:srgbClr val="000000">
                    <a:alpha val="43137"/>
                  </a:srgbClr>
                </a:outerShdw>
              </a:effectLst>
            </a:endParaRPr>
          </a:p>
        </p:txBody>
      </p:sp>
      <p:sp>
        <p:nvSpPr>
          <p:cNvPr id="13" name="TextBox 12"/>
          <p:cNvSpPr txBox="1"/>
          <p:nvPr/>
        </p:nvSpPr>
        <p:spPr>
          <a:xfrm>
            <a:off x="179512" y="3583637"/>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Forgiveness cannot be withheld from the repentant</a:t>
            </a:r>
            <a:endParaRPr lang="en-CA" sz="27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62191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tepping st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01" y="0"/>
            <a:ext cx="9144000"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0835" y="1275606"/>
            <a:ext cx="8784976" cy="3308598"/>
          </a:xfrm>
          <a:prstGeom prst="rect">
            <a:avLst/>
          </a:prstGeom>
          <a:solidFill>
            <a:srgbClr val="1E1C11">
              <a:alpha val="80000"/>
            </a:srgbClr>
          </a:solidFill>
        </p:spPr>
        <p:txBody>
          <a:bodyPr wrap="square" rtlCol="0">
            <a:spAutoFit/>
          </a:bodyPr>
          <a:lstStyle/>
          <a:p>
            <a:r>
              <a:rPr lang="en-CA" sz="2700" b="1" dirty="0">
                <a:solidFill>
                  <a:srgbClr val="EEECE1"/>
                </a:solidFill>
                <a:effectLst>
                  <a:outerShdw blurRad="38100" dist="38100" dir="2700000" algn="tl">
                    <a:srgbClr val="000000">
                      <a:alpha val="43137"/>
                    </a:srgbClr>
                  </a:outerShdw>
                </a:effectLst>
              </a:rPr>
              <a:t>Matthew </a:t>
            </a:r>
            <a:r>
              <a:rPr lang="en-CA" sz="2700" b="1" dirty="0" smtClean="0">
                <a:solidFill>
                  <a:srgbClr val="EEECE1"/>
                </a:solidFill>
                <a:effectLst>
                  <a:outerShdw blurRad="38100" dist="38100" dir="2700000" algn="tl">
                    <a:srgbClr val="000000">
                      <a:alpha val="43137"/>
                    </a:srgbClr>
                  </a:outerShdw>
                </a:effectLst>
              </a:rPr>
              <a:t>6:15  But </a:t>
            </a:r>
            <a:r>
              <a:rPr lang="en-CA" sz="2700" b="1" dirty="0">
                <a:solidFill>
                  <a:srgbClr val="EEECE1"/>
                </a:solidFill>
                <a:effectLst>
                  <a:outerShdw blurRad="38100" dist="38100" dir="2700000" algn="tl">
                    <a:srgbClr val="000000">
                      <a:alpha val="43137"/>
                    </a:srgbClr>
                  </a:outerShdw>
                </a:effectLst>
              </a:rPr>
              <a:t>if you do not forgive others their sins, your Father will not forgive your sins</a:t>
            </a:r>
            <a:r>
              <a:rPr lang="en-CA" sz="2700" b="1" dirty="0" smtClean="0">
                <a:solidFill>
                  <a:srgbClr val="EEECE1"/>
                </a:solidFill>
                <a:effectLst>
                  <a:outerShdw blurRad="38100" dist="38100" dir="2700000" algn="tl">
                    <a:srgbClr val="000000">
                      <a:alpha val="43137"/>
                    </a:srgbClr>
                  </a:outerShdw>
                </a:effectLst>
              </a:rPr>
              <a:t>.</a:t>
            </a:r>
          </a:p>
          <a:p>
            <a:endParaRPr lang="en-CA" sz="1000" b="1" dirty="0" smtClean="0">
              <a:solidFill>
                <a:srgbClr val="EEECE1"/>
              </a:solidFill>
              <a:effectLst>
                <a:outerShdw blurRad="38100" dist="38100" dir="2700000" algn="tl">
                  <a:srgbClr val="000000">
                    <a:alpha val="43137"/>
                  </a:srgbClr>
                </a:outerShdw>
              </a:effectLst>
            </a:endParaRPr>
          </a:p>
          <a:p>
            <a:r>
              <a:rPr lang="en-CA" sz="2700" b="1" dirty="0" smtClean="0">
                <a:solidFill>
                  <a:srgbClr val="EEECE1"/>
                </a:solidFill>
                <a:effectLst>
                  <a:outerShdw blurRad="38100" dist="38100" dir="2700000" algn="tl">
                    <a:srgbClr val="000000">
                      <a:alpha val="43137"/>
                    </a:srgbClr>
                  </a:outerShdw>
                </a:effectLst>
              </a:rPr>
              <a:t>Eph</a:t>
            </a:r>
            <a:r>
              <a:rPr lang="en-CA" sz="2700" b="1" dirty="0">
                <a:solidFill>
                  <a:srgbClr val="EEECE1"/>
                </a:solidFill>
                <a:effectLst>
                  <a:outerShdw blurRad="38100" dist="38100" dir="2700000" algn="tl">
                    <a:srgbClr val="000000">
                      <a:alpha val="43137"/>
                    </a:srgbClr>
                  </a:outerShdw>
                </a:effectLst>
              </a:rPr>
              <a:t>. </a:t>
            </a:r>
            <a:r>
              <a:rPr lang="en-CA" sz="2700" b="1" dirty="0" smtClean="0">
                <a:solidFill>
                  <a:srgbClr val="EEECE1"/>
                </a:solidFill>
                <a:effectLst>
                  <a:outerShdw blurRad="38100" dist="38100" dir="2700000" algn="tl">
                    <a:srgbClr val="000000">
                      <a:alpha val="43137"/>
                    </a:srgbClr>
                  </a:outerShdw>
                </a:effectLst>
              </a:rPr>
              <a:t>4:32  Be </a:t>
            </a:r>
            <a:r>
              <a:rPr lang="en-CA" sz="2700" b="1" dirty="0">
                <a:solidFill>
                  <a:srgbClr val="EEECE1"/>
                </a:solidFill>
                <a:effectLst>
                  <a:outerShdw blurRad="38100" dist="38100" dir="2700000" algn="tl">
                    <a:srgbClr val="000000">
                      <a:alpha val="43137"/>
                    </a:srgbClr>
                  </a:outerShdw>
                </a:effectLst>
              </a:rPr>
              <a:t>kind and compassionate to one another, forgiving each other, just as in Christ God forgave </a:t>
            </a:r>
            <a:r>
              <a:rPr lang="en-CA" sz="2700" b="1" dirty="0" smtClean="0">
                <a:solidFill>
                  <a:srgbClr val="EEECE1"/>
                </a:solidFill>
                <a:effectLst>
                  <a:outerShdw blurRad="38100" dist="38100" dir="2700000" algn="tl">
                    <a:srgbClr val="000000">
                      <a:alpha val="43137"/>
                    </a:srgbClr>
                  </a:outerShdw>
                </a:effectLst>
              </a:rPr>
              <a:t>you.</a:t>
            </a:r>
          </a:p>
          <a:p>
            <a:endParaRPr lang="en-CA" sz="1000" b="1" dirty="0" smtClean="0">
              <a:solidFill>
                <a:srgbClr val="EEECE1"/>
              </a:solidFill>
              <a:effectLst>
                <a:outerShdw blurRad="38100" dist="38100" dir="2700000" algn="tl">
                  <a:srgbClr val="000000">
                    <a:alpha val="43137"/>
                  </a:srgbClr>
                </a:outerShdw>
              </a:effectLst>
            </a:endParaRPr>
          </a:p>
          <a:p>
            <a:r>
              <a:rPr lang="en-CA" sz="2700" b="1" dirty="0" smtClean="0">
                <a:solidFill>
                  <a:srgbClr val="EEECE1"/>
                </a:solidFill>
                <a:effectLst>
                  <a:outerShdw blurRad="38100" dist="38100" dir="2700000" algn="tl">
                    <a:srgbClr val="000000">
                      <a:alpha val="43137"/>
                    </a:srgbClr>
                  </a:outerShdw>
                </a:effectLst>
              </a:rPr>
              <a:t>2 </a:t>
            </a:r>
            <a:r>
              <a:rPr lang="en-CA" sz="2700" b="1" dirty="0">
                <a:solidFill>
                  <a:srgbClr val="EEECE1"/>
                </a:solidFill>
                <a:effectLst>
                  <a:outerShdw blurRad="38100" dist="38100" dir="2700000" algn="tl">
                    <a:srgbClr val="000000">
                      <a:alpha val="43137"/>
                    </a:srgbClr>
                  </a:outerShdw>
                </a:effectLst>
              </a:rPr>
              <a:t>Cor. 2:7 Now instead, you ought to forgive and comfort him, so that he will not be overwhelmed by excessive sorrow.</a:t>
            </a:r>
            <a:endParaRPr lang="en-CA" sz="27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179531" y="280268"/>
            <a:ext cx="8784976" cy="923330"/>
          </a:xfrm>
          <a:prstGeom prst="rect">
            <a:avLst/>
          </a:prstGeom>
          <a:solidFill>
            <a:srgbClr val="1E1C11">
              <a:alpha val="80000"/>
            </a:srgbClr>
          </a:solidFill>
        </p:spPr>
        <p:txBody>
          <a:bodyPr wrap="square" rtlCol="0">
            <a:spAutoFit/>
          </a:bodyPr>
          <a:lstStyle/>
          <a:p>
            <a:r>
              <a:rPr lang="en-CA" sz="2700" b="1" dirty="0" smtClean="0">
                <a:solidFill>
                  <a:srgbClr val="EEECE1"/>
                </a:solidFill>
                <a:effectLst>
                  <a:outerShdw blurRad="38100" dist="38100" dir="2700000" algn="tl">
                    <a:srgbClr val="000000">
                      <a:alpha val="43137"/>
                    </a:srgbClr>
                  </a:outerShdw>
                </a:effectLst>
              </a:rPr>
              <a:t>What are some reasons people may use to as excuses to withhold forgiveness from a repentant? </a:t>
            </a:r>
          </a:p>
        </p:txBody>
      </p:sp>
    </p:spTree>
    <p:extLst>
      <p:ext uri="{BB962C8B-B14F-4D97-AF65-F5344CB8AC3E}">
        <p14:creationId xmlns:p14="http://schemas.microsoft.com/office/powerpoint/2010/main" xmlns="" val="11005574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image of stepping ston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4403"/>
          <a:stretch/>
        </p:blipFill>
        <p:spPr bwMode="auto">
          <a:xfrm>
            <a:off x="4681183" y="4012"/>
            <a:ext cx="4462818" cy="51434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 result for image of stumbling block"/>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063" t="6233" r="17620" b="9532"/>
          <a:stretch/>
        </p:blipFill>
        <p:spPr bwMode="auto">
          <a:xfrm>
            <a:off x="0" y="4010"/>
            <a:ext cx="4681182"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97217" y="191711"/>
            <a:ext cx="8784976" cy="507831"/>
          </a:xfrm>
          <a:prstGeom prst="rect">
            <a:avLst/>
          </a:prstGeom>
          <a:solidFill>
            <a:srgbClr val="1E1C11">
              <a:alpha val="80000"/>
            </a:srgbClr>
          </a:solidFill>
        </p:spPr>
        <p:txBody>
          <a:bodyPr wrap="square" rtlCol="0">
            <a:spAutoFit/>
          </a:bodyPr>
          <a:lstStyle/>
          <a:p>
            <a:r>
              <a:rPr lang="en-CA" sz="2700" b="1" dirty="0" smtClean="0">
                <a:solidFill>
                  <a:srgbClr val="EEECE1"/>
                </a:solidFill>
                <a:effectLst>
                  <a:outerShdw blurRad="38100" dist="38100" dir="2700000" algn="tl">
                    <a:srgbClr val="000000">
                      <a:alpha val="43137"/>
                    </a:srgbClr>
                  </a:outerShdw>
                </a:effectLst>
              </a:rPr>
              <a:t>1.  Responsibility </a:t>
            </a:r>
            <a:r>
              <a:rPr lang="en-CA" sz="2700" b="1" dirty="0">
                <a:solidFill>
                  <a:srgbClr val="EEECE1"/>
                </a:solidFill>
                <a:effectLst>
                  <a:outerShdw blurRad="38100" dist="38100" dir="2700000" algn="tl">
                    <a:srgbClr val="000000">
                      <a:alpha val="43137"/>
                    </a:srgbClr>
                  </a:outerShdw>
                </a:effectLst>
              </a:rPr>
              <a:t>for One Another’s Sin Vs </a:t>
            </a:r>
            <a:r>
              <a:rPr lang="en-CA" sz="2700" b="1" dirty="0" smtClean="0">
                <a:solidFill>
                  <a:srgbClr val="EEECE1"/>
                </a:solidFill>
                <a:effectLst>
                  <a:outerShdw blurRad="38100" dist="38100" dir="2700000" algn="tl">
                    <a:srgbClr val="000000">
                      <a:alpha val="43137"/>
                    </a:srgbClr>
                  </a:outerShdw>
                </a:effectLst>
              </a:rPr>
              <a:t>1-4</a:t>
            </a:r>
            <a:endParaRPr lang="en-CA" sz="2700" b="1" dirty="0">
              <a:solidFill>
                <a:srgbClr val="EEECE1"/>
              </a:solidFill>
              <a:effectLst>
                <a:outerShdw blurRad="38100" dist="38100" dir="2700000" algn="tl">
                  <a:srgbClr val="000000">
                    <a:alpha val="43137"/>
                  </a:srgbClr>
                </a:outerShdw>
              </a:effectLst>
            </a:endParaRPr>
          </a:p>
        </p:txBody>
      </p:sp>
      <p:sp>
        <p:nvSpPr>
          <p:cNvPr id="10" name="TextBox 9"/>
          <p:cNvSpPr txBox="1"/>
          <p:nvPr/>
        </p:nvSpPr>
        <p:spPr>
          <a:xfrm>
            <a:off x="224989" y="817424"/>
            <a:ext cx="8784976" cy="1754326"/>
          </a:xfrm>
          <a:prstGeom prst="rect">
            <a:avLst/>
          </a:prstGeom>
          <a:solidFill>
            <a:srgbClr val="1E1C11">
              <a:alpha val="80000"/>
            </a:srgbClr>
          </a:solidFill>
          <a:ln w="76200">
            <a:solidFill>
              <a:srgbClr val="E46C0A"/>
            </a:solidFill>
          </a:ln>
        </p:spPr>
        <p:txBody>
          <a:bodyPr wrap="square" rtlCol="0">
            <a:spAutoFit/>
          </a:bodyPr>
          <a:lstStyle/>
          <a:p>
            <a:r>
              <a:rPr lang="en-CA" sz="2700" b="1" dirty="0">
                <a:solidFill>
                  <a:srgbClr val="EEECE1"/>
                </a:solidFill>
                <a:effectLst>
                  <a:outerShdw blurRad="38100" dist="38100" dir="2700000" algn="tl">
                    <a:srgbClr val="000000">
                      <a:alpha val="43137"/>
                    </a:srgbClr>
                  </a:outerShdw>
                </a:effectLst>
              </a:rPr>
              <a:t>Although disciples inevitably sin, avoid the guilt of provoking others to sin or leaving others in sin by failing to rebuke them or mercifully extending forgiveness to the repentant. </a:t>
            </a:r>
          </a:p>
        </p:txBody>
      </p:sp>
      <p:sp>
        <p:nvSpPr>
          <p:cNvPr id="11" name="TextBox 10"/>
          <p:cNvSpPr txBox="1"/>
          <p:nvPr/>
        </p:nvSpPr>
        <p:spPr>
          <a:xfrm>
            <a:off x="197217" y="2817098"/>
            <a:ext cx="8784976" cy="1338828"/>
          </a:xfrm>
          <a:prstGeom prst="rect">
            <a:avLst/>
          </a:prstGeom>
          <a:solidFill>
            <a:srgbClr val="1E1C11">
              <a:alpha val="80000"/>
            </a:srgbClr>
          </a:solidFill>
          <a:ln w="76200">
            <a:solidFill>
              <a:srgbClr val="00B050"/>
            </a:solidFill>
          </a:ln>
        </p:spPr>
        <p:txBody>
          <a:bodyPr wrap="square" rtlCol="0">
            <a:spAutoFit/>
          </a:bodyPr>
          <a:lstStyle/>
          <a:p>
            <a:r>
              <a:rPr lang="en-CA" sz="2700" b="1" dirty="0">
                <a:solidFill>
                  <a:srgbClr val="EEECE1"/>
                </a:solidFill>
                <a:effectLst>
                  <a:outerShdw blurRad="38100" dist="38100" dir="2700000" algn="tl">
                    <a:srgbClr val="000000">
                      <a:alpha val="43137"/>
                    </a:srgbClr>
                  </a:outerShdw>
                </a:effectLst>
              </a:rPr>
              <a:t>Disciples are responsible for each other’s sin; we must not set up others to stumble and we must cooperate with God’s merciful restoration when others inevitably </a:t>
            </a:r>
            <a:r>
              <a:rPr lang="en-CA" sz="2700" b="1" dirty="0" smtClean="0">
                <a:solidFill>
                  <a:srgbClr val="EEECE1"/>
                </a:solidFill>
                <a:effectLst>
                  <a:outerShdw blurRad="38100" dist="38100" dir="2700000" algn="tl">
                    <a:srgbClr val="000000">
                      <a:alpha val="43137"/>
                    </a:srgbClr>
                  </a:outerShdw>
                </a:effectLst>
              </a:rPr>
              <a:t>sin.  </a:t>
            </a:r>
            <a:endParaRPr lang="en-CA" sz="27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28996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image of stepping ston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4403"/>
          <a:stretch/>
        </p:blipFill>
        <p:spPr bwMode="auto">
          <a:xfrm>
            <a:off x="4681183" y="4012"/>
            <a:ext cx="4462818" cy="51434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 result for image of stumbling block"/>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063" t="6233" r="17620" b="9532"/>
          <a:stretch/>
        </p:blipFill>
        <p:spPr bwMode="auto">
          <a:xfrm>
            <a:off x="0" y="4010"/>
            <a:ext cx="4681182"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19672" y="2139702"/>
            <a:ext cx="1368152" cy="1015663"/>
          </a:xfrm>
          <a:prstGeom prst="rect">
            <a:avLst/>
          </a:prstGeom>
          <a:noFill/>
        </p:spPr>
        <p:txBody>
          <a:bodyPr wrap="square" rtlCol="0">
            <a:spAutoFit/>
          </a:bodyPr>
          <a:lstStyle/>
          <a:p>
            <a:pPr marL="285750" indent="-285750">
              <a:buFont typeface="Wingdings" panose="05000000000000000000" pitchFamily="2" charset="2"/>
              <a:buChar char="ü"/>
            </a:pPr>
            <a:endParaRPr lang="en-CA" sz="6000" b="1" dirty="0">
              <a:solidFill>
                <a:srgbClr val="FF0000"/>
              </a:solidFill>
            </a:endParaRPr>
          </a:p>
        </p:txBody>
      </p:sp>
      <p:pic>
        <p:nvPicPr>
          <p:cNvPr id="1026" name="Picture 2" descr="C:\Users\Paul\AppData\Local\Microsoft\Windows\INetCache\IE\MEPBB7ID\117px-Bueno-verde[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92375" y="1908625"/>
            <a:ext cx="1188823" cy="121930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Paul\AppData\Local\Microsoft\Windows\INetCache\IE\MEPBB7ID\117px-Bueno-verde[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2160" y="2931790"/>
            <a:ext cx="1188823" cy="1219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8343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image of stumbling block"/>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233" b="9532"/>
          <a:stretch/>
        </p:blipFill>
        <p:spPr bwMode="auto">
          <a:xfrm>
            <a:off x="-13011" y="0"/>
            <a:ext cx="9157011"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446312" y="1059582"/>
            <a:ext cx="576064" cy="2862322"/>
          </a:xfrm>
          <a:prstGeom prst="rect">
            <a:avLst/>
          </a:prstGeom>
          <a:noFill/>
        </p:spPr>
        <p:txBody>
          <a:bodyPr wrap="square" rtlCol="0">
            <a:spAutoFit/>
          </a:bodyPr>
          <a:lstStyle/>
          <a:p>
            <a:pPr algn="ctr"/>
            <a:r>
              <a:rPr lang="en-CA" sz="6000" b="1" dirty="0" smtClean="0">
                <a:effectLst>
                  <a:outerShdw blurRad="38100" dist="38100" dir="2700000" algn="tl">
                    <a:srgbClr val="FFC000">
                      <a:alpha val="43000"/>
                    </a:srgbClr>
                  </a:outerShdw>
                </a:effectLst>
              </a:rPr>
              <a:t>S</a:t>
            </a:r>
          </a:p>
          <a:p>
            <a:pPr algn="ctr"/>
            <a:r>
              <a:rPr lang="en-CA" sz="6000" b="1" dirty="0" smtClean="0">
                <a:effectLst>
                  <a:outerShdw blurRad="38100" dist="38100" dir="2700000" algn="tl">
                    <a:srgbClr val="FFC000">
                      <a:alpha val="43000"/>
                    </a:srgbClr>
                  </a:outerShdw>
                </a:effectLst>
              </a:rPr>
              <a:t>I</a:t>
            </a:r>
          </a:p>
          <a:p>
            <a:pPr algn="ctr"/>
            <a:r>
              <a:rPr lang="en-CA" sz="6000" b="1" dirty="0">
                <a:effectLst>
                  <a:outerShdw blurRad="38100" dist="38100" dir="2700000" algn="tl">
                    <a:srgbClr val="FFC000">
                      <a:alpha val="43000"/>
                    </a:srgbClr>
                  </a:outerShdw>
                </a:effectLst>
              </a:rPr>
              <a:t>N</a:t>
            </a:r>
          </a:p>
        </p:txBody>
      </p:sp>
    </p:spTree>
    <p:extLst>
      <p:ext uri="{BB962C8B-B14F-4D97-AF65-F5344CB8AC3E}">
        <p14:creationId xmlns:p14="http://schemas.microsoft.com/office/powerpoint/2010/main" xmlns="" val="4031773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image of stepping ston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4403"/>
          <a:stretch/>
        </p:blipFill>
        <p:spPr bwMode="auto">
          <a:xfrm>
            <a:off x="4681183" y="4012"/>
            <a:ext cx="4462818" cy="51434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 result for image of stumbling block"/>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063" t="6233" r="17620" b="9532"/>
          <a:stretch/>
        </p:blipFill>
        <p:spPr bwMode="auto">
          <a:xfrm>
            <a:off x="0" y="4010"/>
            <a:ext cx="4681182"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79512" y="267494"/>
            <a:ext cx="8784976" cy="507831"/>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5 </a:t>
            </a:r>
            <a:r>
              <a:rPr lang="en-CA" sz="2700" b="1" dirty="0">
                <a:solidFill>
                  <a:schemeClr val="bg2"/>
                </a:solidFill>
                <a:effectLst>
                  <a:outerShdw blurRad="38100" dist="38100" dir="2700000" algn="tl">
                    <a:srgbClr val="000000">
                      <a:alpha val="43137"/>
                    </a:srgbClr>
                  </a:outerShdw>
                </a:effectLst>
              </a:rPr>
              <a:t>The apostles said to the Lord, ‘Increase our faith</a:t>
            </a:r>
            <a:r>
              <a:rPr lang="en-CA" sz="2700" b="1" dirty="0" smtClean="0">
                <a:solidFill>
                  <a:schemeClr val="bg2"/>
                </a:solidFill>
                <a:effectLst>
                  <a:outerShdw blurRad="38100" dist="38100" dir="2700000" algn="tl">
                    <a:srgbClr val="000000">
                      <a:alpha val="43137"/>
                    </a:srgbClr>
                  </a:outerShdw>
                </a:effectLst>
              </a:rPr>
              <a:t>!’</a:t>
            </a:r>
            <a:endParaRPr lang="en-CA" sz="27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65014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mage of mustard see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73" b="25720"/>
          <a:stretch/>
        </p:blipFill>
        <p:spPr bwMode="auto">
          <a:xfrm>
            <a:off x="0" y="1"/>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6768752" cy="1754326"/>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6 </a:t>
            </a:r>
            <a:r>
              <a:rPr lang="en-CA" sz="2700" b="1" dirty="0">
                <a:solidFill>
                  <a:schemeClr val="bg2"/>
                </a:solidFill>
                <a:effectLst>
                  <a:outerShdw blurRad="38100" dist="38100" dir="2700000" algn="tl">
                    <a:srgbClr val="000000">
                      <a:alpha val="43137"/>
                    </a:srgbClr>
                  </a:outerShdw>
                </a:effectLst>
              </a:rPr>
              <a:t>He replied, ‘If you have faith as small as a mustard seed, you can say to this mulberry tree, “Be uprooted and planted in the sea,” and it will obey you</a:t>
            </a:r>
            <a:r>
              <a:rPr lang="en-CA" sz="2700" b="1" dirty="0" smtClean="0">
                <a:solidFill>
                  <a:schemeClr val="bg2"/>
                </a:solidFill>
                <a:effectLst>
                  <a:outerShdw blurRad="38100" dist="38100" dir="2700000" algn="tl">
                    <a:srgbClr val="000000">
                      <a:alpha val="43137"/>
                    </a:srgbClr>
                  </a:outerShdw>
                </a:effectLst>
              </a:rPr>
              <a:t>.</a:t>
            </a:r>
            <a:endParaRPr lang="en-CA" sz="2700" b="1" dirty="0">
              <a:solidFill>
                <a:schemeClr val="bg2"/>
              </a:solidFill>
              <a:effectLst>
                <a:outerShdw blurRad="38100" dist="38100" dir="2700000" algn="tl">
                  <a:srgbClr val="000000">
                    <a:alpha val="43137"/>
                  </a:srgbClr>
                </a:outerShdw>
              </a:effectLst>
            </a:endParaRPr>
          </a:p>
        </p:txBody>
      </p:sp>
      <p:sp>
        <p:nvSpPr>
          <p:cNvPr id="6" name="TextBox 5"/>
          <p:cNvSpPr txBox="1"/>
          <p:nvPr/>
        </p:nvSpPr>
        <p:spPr>
          <a:xfrm>
            <a:off x="179508" y="2443537"/>
            <a:ext cx="8653822"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Faith in God</a:t>
            </a:r>
            <a:endParaRPr lang="en-CA" sz="2700" b="1" dirty="0">
              <a:solidFill>
                <a:schemeClr val="bg2"/>
              </a:solidFill>
              <a:effectLst>
                <a:outerShdw blurRad="38100" dist="38100" dir="2700000" algn="tl">
                  <a:srgbClr val="000000">
                    <a:alpha val="43137"/>
                  </a:srgbClr>
                </a:outerShdw>
              </a:effectLst>
            </a:endParaRPr>
          </a:p>
        </p:txBody>
      </p:sp>
      <p:sp>
        <p:nvSpPr>
          <p:cNvPr id="8" name="TextBox 7"/>
          <p:cNvSpPr txBox="1"/>
          <p:nvPr/>
        </p:nvSpPr>
        <p:spPr>
          <a:xfrm>
            <a:off x="177830" y="2951368"/>
            <a:ext cx="8654339"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Faith in his competencies  </a:t>
            </a:r>
            <a:endParaRPr lang="en-CA" sz="2700" b="1" dirty="0">
              <a:solidFill>
                <a:schemeClr val="bg2"/>
              </a:solidFill>
              <a:effectLst>
                <a:outerShdw blurRad="38100" dist="38100" dir="2700000" algn="tl">
                  <a:srgbClr val="000000">
                    <a:alpha val="43137"/>
                  </a:srgbClr>
                </a:outerShdw>
              </a:effectLst>
            </a:endParaRPr>
          </a:p>
        </p:txBody>
      </p:sp>
      <p:sp>
        <p:nvSpPr>
          <p:cNvPr id="9" name="TextBox 8"/>
          <p:cNvSpPr txBox="1"/>
          <p:nvPr/>
        </p:nvSpPr>
        <p:spPr>
          <a:xfrm>
            <a:off x="179510" y="1935706"/>
            <a:ext cx="8654339"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Faith is for doing extraordinary things . . .</a:t>
            </a:r>
            <a:endParaRPr lang="en-CA" sz="2700" b="1" dirty="0">
              <a:solidFill>
                <a:schemeClr val="bg2"/>
              </a:solidFill>
              <a:effectLst>
                <a:outerShdw blurRad="38100" dist="38100" dir="2700000" algn="tl">
                  <a:srgbClr val="000000">
                    <a:alpha val="43137"/>
                  </a:srgbClr>
                </a:outerShdw>
              </a:effectLst>
            </a:endParaRPr>
          </a:p>
        </p:txBody>
      </p:sp>
      <p:sp>
        <p:nvSpPr>
          <p:cNvPr id="10" name="TextBox 9"/>
          <p:cNvSpPr txBox="1"/>
          <p:nvPr/>
        </p:nvSpPr>
        <p:spPr>
          <a:xfrm>
            <a:off x="180029" y="3955854"/>
            <a:ext cx="8654339"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Only a little faith is required to do the extraordinary . . .  </a:t>
            </a:r>
            <a:endParaRPr lang="en-CA" sz="2700" b="1" dirty="0">
              <a:solidFill>
                <a:schemeClr val="bg2"/>
              </a:solidFill>
              <a:effectLst>
                <a:outerShdw blurRad="38100" dist="38100" dir="2700000" algn="tl">
                  <a:srgbClr val="000000">
                    <a:alpha val="43137"/>
                  </a:srgbClr>
                </a:outerShdw>
              </a:effectLst>
            </a:endParaRPr>
          </a:p>
        </p:txBody>
      </p:sp>
      <p:sp>
        <p:nvSpPr>
          <p:cNvPr id="11" name="TextBox 10"/>
          <p:cNvSpPr txBox="1"/>
          <p:nvPr/>
        </p:nvSpPr>
        <p:spPr>
          <a:xfrm>
            <a:off x="177829" y="3448023"/>
            <a:ext cx="8654339"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Faith in his character </a:t>
            </a:r>
            <a:endParaRPr lang="en-CA" sz="2700" b="1" dirty="0">
              <a:solidFill>
                <a:schemeClr val="bg2"/>
              </a:solidFill>
              <a:effectLst>
                <a:outerShdw blurRad="38100" dist="38100" dir="2700000" algn="tl">
                  <a:srgbClr val="000000">
                    <a:alpha val="43137"/>
                  </a:srgbClr>
                </a:outerShdw>
              </a:effectLst>
            </a:endParaRPr>
          </a:p>
        </p:txBody>
      </p:sp>
      <p:sp>
        <p:nvSpPr>
          <p:cNvPr id="12" name="TextBox 11"/>
          <p:cNvSpPr txBox="1"/>
          <p:nvPr/>
        </p:nvSpPr>
        <p:spPr>
          <a:xfrm>
            <a:off x="180029" y="4463685"/>
            <a:ext cx="8654339" cy="507831"/>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      being Jesus’ ordinary disciples</a:t>
            </a:r>
            <a:endParaRPr lang="en-CA" sz="27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06883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79" t="10166" r="1857" b="12891"/>
          <a:stretch/>
        </p:blipFill>
        <p:spPr bwMode="auto">
          <a:xfrm>
            <a:off x="0" y="0"/>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85901"/>
            <a:ext cx="8784976" cy="3000821"/>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7 </a:t>
            </a:r>
            <a:r>
              <a:rPr lang="en-CA" sz="2700" b="1" dirty="0">
                <a:solidFill>
                  <a:schemeClr val="bg2"/>
                </a:solidFill>
                <a:effectLst>
                  <a:outerShdw blurRad="38100" dist="38100" dir="2700000" algn="tl">
                    <a:srgbClr val="000000">
                      <a:alpha val="43137"/>
                    </a:srgbClr>
                  </a:outerShdw>
                </a:effectLst>
              </a:rPr>
              <a:t>‘Suppose one of you has a servant ploughing or looking after the sheep. Will he say to the servant when he comes in from the field, “Come along now and sit down to eat”? 8 Won’t he rather say, “Prepare my supper, get yourself ready and wait on me while I eat and drink; after that you may eat and drink”? 9 </a:t>
            </a:r>
            <a:r>
              <a:rPr lang="en-CA" sz="2700" b="1" dirty="0" smtClean="0">
                <a:solidFill>
                  <a:schemeClr val="bg2"/>
                </a:solidFill>
                <a:effectLst>
                  <a:outerShdw blurRad="38100" dist="38100" dir="2700000" algn="tl">
                    <a:srgbClr val="000000">
                      <a:alpha val="43137"/>
                    </a:srgbClr>
                  </a:outerShdw>
                </a:effectLst>
              </a:rPr>
              <a:t>Would </a:t>
            </a:r>
            <a:r>
              <a:rPr lang="en-CA" sz="2700" b="1" dirty="0">
                <a:solidFill>
                  <a:schemeClr val="bg2"/>
                </a:solidFill>
                <a:effectLst>
                  <a:outerShdw blurRad="38100" dist="38100" dir="2700000" algn="tl">
                    <a:srgbClr val="000000">
                      <a:alpha val="43137"/>
                    </a:srgbClr>
                  </a:outerShdw>
                </a:effectLst>
              </a:rPr>
              <a:t>he thank the servant because he did what he was told to do? </a:t>
            </a:r>
            <a:r>
              <a:rPr lang="en-CA" sz="2700" b="1" dirty="0" smtClean="0">
                <a:solidFill>
                  <a:schemeClr val="bg2"/>
                </a:solidFill>
                <a:effectLst>
                  <a:outerShdw blurRad="38100" dist="38100" dir="2700000" algn="tl">
                    <a:srgbClr val="000000">
                      <a:alpha val="43137"/>
                    </a:srgbClr>
                  </a:outerShdw>
                </a:effectLst>
              </a:rPr>
              <a:t>(</a:t>
            </a:r>
            <a:r>
              <a:rPr lang="en-CA" sz="2700" b="1" dirty="0" smtClean="0">
                <a:solidFill>
                  <a:srgbClr val="FFC000"/>
                </a:solidFill>
                <a:effectLst>
                  <a:outerShdw blurRad="38100" dist="38100" dir="2700000" algn="tl">
                    <a:srgbClr val="000000">
                      <a:alpha val="43137"/>
                    </a:srgbClr>
                  </a:outerShdw>
                </a:effectLst>
              </a:rPr>
              <a:t>No</a:t>
            </a:r>
            <a:r>
              <a:rPr lang="en-CA" sz="2700" b="1" dirty="0" smtClean="0">
                <a:solidFill>
                  <a:schemeClr val="bg2"/>
                </a:solidFill>
                <a:effectLst>
                  <a:outerShdw blurRad="38100" dist="38100" dir="2700000" algn="tl">
                    <a:srgbClr val="000000">
                      <a:alpha val="43137"/>
                    </a:srgbClr>
                  </a:outerShdw>
                </a:effectLst>
              </a:rPr>
              <a:t>!)</a:t>
            </a:r>
          </a:p>
        </p:txBody>
      </p:sp>
      <p:sp>
        <p:nvSpPr>
          <p:cNvPr id="4" name="TextBox 3"/>
          <p:cNvSpPr txBox="1"/>
          <p:nvPr/>
        </p:nvSpPr>
        <p:spPr>
          <a:xfrm>
            <a:off x="148716" y="3219822"/>
            <a:ext cx="8784976" cy="923330"/>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Fulfillment of role as servant is just ordinary servanthood; it is what is expected by the master</a:t>
            </a:r>
          </a:p>
        </p:txBody>
      </p:sp>
      <p:sp>
        <p:nvSpPr>
          <p:cNvPr id="6" name="TextBox 5"/>
          <p:cNvSpPr txBox="1"/>
          <p:nvPr/>
        </p:nvSpPr>
        <p:spPr>
          <a:xfrm>
            <a:off x="175762" y="4143152"/>
            <a:ext cx="8784976" cy="923330"/>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The master is not indebted to the servant because he obeyed </a:t>
            </a:r>
          </a:p>
        </p:txBody>
      </p:sp>
    </p:spTree>
    <p:extLst>
      <p:ext uri="{BB962C8B-B14F-4D97-AF65-F5344CB8AC3E}">
        <p14:creationId xmlns:p14="http://schemas.microsoft.com/office/powerpoint/2010/main" xmlns="" val="3405039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79" t="10166" r="1857" b="12891"/>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85901"/>
            <a:ext cx="8784976" cy="1338828"/>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10 </a:t>
            </a:r>
            <a:r>
              <a:rPr lang="en-CA" sz="2700" b="1" dirty="0">
                <a:solidFill>
                  <a:schemeClr val="bg2"/>
                </a:solidFill>
                <a:effectLst>
                  <a:outerShdw blurRad="38100" dist="38100" dir="2700000" algn="tl">
                    <a:srgbClr val="000000">
                      <a:alpha val="43137"/>
                    </a:srgbClr>
                  </a:outerShdw>
                </a:effectLst>
              </a:rPr>
              <a:t>So you also, </a:t>
            </a:r>
            <a:r>
              <a:rPr lang="en-CA" sz="2700" b="1" dirty="0">
                <a:solidFill>
                  <a:srgbClr val="FFC000"/>
                </a:solidFill>
                <a:effectLst>
                  <a:outerShdw blurRad="38100" dist="38100" dir="2700000" algn="tl">
                    <a:srgbClr val="000000">
                      <a:alpha val="43137"/>
                    </a:srgbClr>
                  </a:outerShdw>
                </a:effectLst>
              </a:rPr>
              <a:t>when you have done everything you were told to do</a:t>
            </a:r>
            <a:r>
              <a:rPr lang="en-CA" sz="2700" b="1" dirty="0">
                <a:solidFill>
                  <a:schemeClr val="bg2"/>
                </a:solidFill>
                <a:effectLst>
                  <a:outerShdw blurRad="38100" dist="38100" dir="2700000" algn="tl">
                    <a:srgbClr val="000000">
                      <a:alpha val="43137"/>
                    </a:srgbClr>
                  </a:outerShdw>
                </a:effectLst>
              </a:rPr>
              <a:t>, should say, “We are unworthy servants; </a:t>
            </a:r>
            <a:r>
              <a:rPr lang="en-CA" sz="2700" b="1" dirty="0">
                <a:solidFill>
                  <a:srgbClr val="FFC000"/>
                </a:solidFill>
                <a:effectLst>
                  <a:outerShdw blurRad="38100" dist="38100" dir="2700000" algn="tl">
                    <a:srgbClr val="000000">
                      <a:alpha val="43137"/>
                    </a:srgbClr>
                  </a:outerShdw>
                </a:effectLst>
              </a:rPr>
              <a:t>we have only done our duty</a:t>
            </a:r>
            <a:r>
              <a:rPr lang="en-CA" sz="2700" b="1" dirty="0" smtClean="0">
                <a:solidFill>
                  <a:schemeClr val="bg2"/>
                </a:solidFill>
                <a:effectLst>
                  <a:outerShdw blurRad="38100" dist="38100" dir="2700000" algn="tl">
                    <a:srgbClr val="000000">
                      <a:alpha val="43137"/>
                    </a:srgbClr>
                  </a:outerShdw>
                </a:effectLst>
              </a:rPr>
              <a:t>.”’</a:t>
            </a:r>
            <a:endParaRPr lang="en-CA" sz="2700" b="1" dirty="0">
              <a:solidFill>
                <a:schemeClr val="bg2"/>
              </a:solidFill>
              <a:effectLst>
                <a:outerShdw blurRad="38100" dist="38100" dir="2700000" algn="tl">
                  <a:srgbClr val="000000">
                    <a:alpha val="43137"/>
                  </a:srgbClr>
                </a:outerShdw>
              </a:effectLst>
            </a:endParaRPr>
          </a:p>
        </p:txBody>
      </p:sp>
      <p:sp>
        <p:nvSpPr>
          <p:cNvPr id="4" name="TextBox 3"/>
          <p:cNvSpPr txBox="1"/>
          <p:nvPr/>
        </p:nvSpPr>
        <p:spPr>
          <a:xfrm>
            <a:off x="192000" y="1661017"/>
            <a:ext cx="8784976" cy="923330"/>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a:solidFill>
                  <a:schemeClr val="bg2"/>
                </a:solidFill>
                <a:effectLst>
                  <a:outerShdw blurRad="38100" dist="38100" dir="2700000" algn="tl">
                    <a:srgbClr val="000000">
                      <a:alpha val="43137"/>
                    </a:srgbClr>
                  </a:outerShdw>
                </a:effectLst>
              </a:rPr>
              <a:t>Obeying </a:t>
            </a:r>
            <a:r>
              <a:rPr lang="en-CA" sz="2700" b="1" dirty="0" smtClean="0">
                <a:solidFill>
                  <a:schemeClr val="bg2"/>
                </a:solidFill>
                <a:effectLst>
                  <a:outerShdw blurRad="38100" dist="38100" dir="2700000" algn="tl">
                    <a:srgbClr val="000000">
                      <a:alpha val="43137"/>
                    </a:srgbClr>
                  </a:outerShdw>
                </a:effectLst>
              </a:rPr>
              <a:t>Jesus’ </a:t>
            </a:r>
            <a:r>
              <a:rPr lang="en-CA" sz="2700" b="1" dirty="0">
                <a:solidFill>
                  <a:schemeClr val="bg2"/>
                </a:solidFill>
                <a:effectLst>
                  <a:outerShdw blurRad="38100" dist="38100" dir="2700000" algn="tl">
                    <a:srgbClr val="000000">
                      <a:alpha val="43137"/>
                    </a:srgbClr>
                  </a:outerShdw>
                </a:effectLst>
              </a:rPr>
              <a:t>Word  to do extraordinary things is just ordinary </a:t>
            </a:r>
            <a:r>
              <a:rPr lang="en-CA" sz="2700" b="1" dirty="0" smtClean="0">
                <a:solidFill>
                  <a:schemeClr val="bg2"/>
                </a:solidFill>
                <a:effectLst>
                  <a:outerShdw blurRad="38100" dist="38100" dir="2700000" algn="tl">
                    <a:srgbClr val="000000">
                      <a:alpha val="43137"/>
                    </a:srgbClr>
                  </a:outerShdw>
                </a:effectLst>
              </a:rPr>
              <a:t>discipleship</a:t>
            </a:r>
            <a:endParaRPr lang="en-CA" sz="27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77273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79" t="10166" r="1857" b="12891"/>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85901"/>
            <a:ext cx="8784976" cy="1338828"/>
          </a:xfrm>
          <a:prstGeom prst="rect">
            <a:avLst/>
          </a:prstGeom>
          <a:solidFill>
            <a:srgbClr val="1E1C11">
              <a:alpha val="80000"/>
            </a:srgbClr>
          </a:solidFill>
        </p:spPr>
        <p:txBody>
          <a:bodyPr wrap="square" rtlCol="0">
            <a:spAutoFit/>
          </a:bodyPr>
          <a:lstStyle/>
          <a:p>
            <a:r>
              <a:rPr lang="en-CA" sz="2700" b="1" dirty="0" smtClean="0">
                <a:solidFill>
                  <a:schemeClr val="bg1"/>
                </a:solidFill>
                <a:effectLst>
                  <a:outerShdw blurRad="38100" dist="38100" dir="2700000" algn="tl">
                    <a:srgbClr val="000000">
                      <a:alpha val="43137"/>
                    </a:srgbClr>
                  </a:outerShdw>
                </a:effectLst>
              </a:rPr>
              <a:t>10 </a:t>
            </a:r>
            <a:r>
              <a:rPr lang="en-CA" sz="2700" b="1" dirty="0">
                <a:solidFill>
                  <a:schemeClr val="bg1"/>
                </a:solidFill>
                <a:effectLst>
                  <a:outerShdw blurRad="38100" dist="38100" dir="2700000" algn="tl">
                    <a:srgbClr val="000000">
                      <a:alpha val="43137"/>
                    </a:srgbClr>
                  </a:outerShdw>
                </a:effectLst>
              </a:rPr>
              <a:t>So you also, when you have done everything you were told to do, </a:t>
            </a:r>
            <a:r>
              <a:rPr lang="en-CA" sz="2700" b="1" dirty="0">
                <a:solidFill>
                  <a:schemeClr val="bg2"/>
                </a:solidFill>
                <a:effectLst>
                  <a:outerShdw blurRad="38100" dist="38100" dir="2700000" algn="tl">
                    <a:srgbClr val="000000">
                      <a:alpha val="43137"/>
                    </a:srgbClr>
                  </a:outerShdw>
                </a:effectLst>
              </a:rPr>
              <a:t>should say, “</a:t>
            </a:r>
            <a:r>
              <a:rPr lang="en-CA" sz="2700" b="1" dirty="0">
                <a:solidFill>
                  <a:srgbClr val="FFC000"/>
                </a:solidFill>
                <a:effectLst>
                  <a:outerShdw blurRad="38100" dist="38100" dir="2700000" algn="tl">
                    <a:srgbClr val="000000">
                      <a:alpha val="43137"/>
                    </a:srgbClr>
                  </a:outerShdw>
                </a:effectLst>
              </a:rPr>
              <a:t>We are unworthy servants</a:t>
            </a:r>
            <a:r>
              <a:rPr lang="en-CA" sz="2700" b="1" dirty="0">
                <a:solidFill>
                  <a:schemeClr val="bg1"/>
                </a:solidFill>
                <a:effectLst>
                  <a:outerShdw blurRad="38100" dist="38100" dir="2700000" algn="tl">
                    <a:srgbClr val="000000">
                      <a:alpha val="43137"/>
                    </a:srgbClr>
                  </a:outerShdw>
                </a:effectLst>
              </a:rPr>
              <a:t>;</a:t>
            </a:r>
            <a:r>
              <a:rPr lang="en-CA" sz="2700" b="1" dirty="0">
                <a:solidFill>
                  <a:schemeClr val="bg2"/>
                </a:solidFill>
                <a:effectLst>
                  <a:outerShdw blurRad="38100" dist="38100" dir="2700000" algn="tl">
                    <a:srgbClr val="000000">
                      <a:alpha val="43137"/>
                    </a:srgbClr>
                  </a:outerShdw>
                </a:effectLst>
              </a:rPr>
              <a:t> </a:t>
            </a:r>
            <a:r>
              <a:rPr lang="en-CA" sz="2700" b="1" dirty="0">
                <a:solidFill>
                  <a:schemeClr val="bg1"/>
                </a:solidFill>
                <a:effectLst>
                  <a:outerShdw blurRad="38100" dist="38100" dir="2700000" algn="tl">
                    <a:srgbClr val="000000">
                      <a:alpha val="43137"/>
                    </a:srgbClr>
                  </a:outerShdw>
                </a:effectLst>
              </a:rPr>
              <a:t>we have only done our duty</a:t>
            </a:r>
            <a:r>
              <a:rPr lang="en-CA" sz="2700" b="1" dirty="0" smtClean="0">
                <a:solidFill>
                  <a:schemeClr val="bg1"/>
                </a:solidFill>
                <a:effectLst>
                  <a:outerShdw blurRad="38100" dist="38100" dir="2700000" algn="tl">
                    <a:srgbClr val="000000">
                      <a:alpha val="43137"/>
                    </a:srgbClr>
                  </a:outerShdw>
                </a:effectLst>
              </a:rPr>
              <a:t>.”’</a:t>
            </a:r>
            <a:endParaRPr lang="en-CA" sz="27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92000" y="1661017"/>
            <a:ext cx="8784976" cy="923330"/>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Obeying Jesus’ Word  to do extraordinary things is just ordinary discipleship</a:t>
            </a:r>
          </a:p>
        </p:txBody>
      </p:sp>
      <p:sp>
        <p:nvSpPr>
          <p:cNvPr id="6" name="TextBox 5"/>
          <p:cNvSpPr txBox="1"/>
          <p:nvPr/>
        </p:nvSpPr>
        <p:spPr>
          <a:xfrm>
            <a:off x="185247" y="2584347"/>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Doing ordinary discipleship does not indebt Jesus to us</a:t>
            </a:r>
          </a:p>
        </p:txBody>
      </p:sp>
      <p:sp>
        <p:nvSpPr>
          <p:cNvPr id="7" name="TextBox 6"/>
          <p:cNvSpPr txBox="1"/>
          <p:nvPr/>
        </p:nvSpPr>
        <p:spPr>
          <a:xfrm>
            <a:off x="224512" y="3092178"/>
            <a:ext cx="8784976" cy="923330"/>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The Lord expects and is worthy of such extraordinary ordinary discipleship</a:t>
            </a:r>
          </a:p>
        </p:txBody>
      </p:sp>
      <p:sp>
        <p:nvSpPr>
          <p:cNvPr id="9" name="TextBox 8"/>
          <p:cNvSpPr txBox="1"/>
          <p:nvPr/>
        </p:nvSpPr>
        <p:spPr>
          <a:xfrm>
            <a:off x="208505" y="4015508"/>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We are responsible for exercising the faith we have</a:t>
            </a:r>
          </a:p>
        </p:txBody>
      </p:sp>
    </p:spTree>
    <p:extLst>
      <p:ext uri="{BB962C8B-B14F-4D97-AF65-F5344CB8AC3E}">
        <p14:creationId xmlns:p14="http://schemas.microsoft.com/office/powerpoint/2010/main" xmlns="" val="4274616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79" t="10166" r="1857" b="12891"/>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507831"/>
          </a:xfrm>
          <a:prstGeom prst="rect">
            <a:avLst/>
          </a:prstGeom>
          <a:solidFill>
            <a:srgbClr val="1E1C11">
              <a:alpha val="80000"/>
            </a:srgbClr>
          </a:solidFill>
        </p:spPr>
        <p:txBody>
          <a:bodyPr wrap="square" rtlCol="0">
            <a:spAutoFit/>
          </a:bodyPr>
          <a:lstStyle/>
          <a:p>
            <a:r>
              <a:rPr lang="en-CA" sz="2700" b="1" dirty="0" smtClean="0">
                <a:solidFill>
                  <a:srgbClr val="EEECE1"/>
                </a:solidFill>
                <a:effectLst>
                  <a:outerShdw blurRad="38100" dist="38100" dir="2700000" algn="tl">
                    <a:srgbClr val="000000">
                      <a:alpha val="43137"/>
                    </a:srgbClr>
                  </a:outerShdw>
                </a:effectLst>
              </a:rPr>
              <a:t>2. Responsibility </a:t>
            </a:r>
            <a:r>
              <a:rPr lang="en-CA" sz="2700" b="1" dirty="0">
                <a:solidFill>
                  <a:srgbClr val="EEECE1"/>
                </a:solidFill>
                <a:effectLst>
                  <a:outerShdw blurRad="38100" dist="38100" dir="2700000" algn="tl">
                    <a:srgbClr val="000000">
                      <a:alpha val="43137"/>
                    </a:srgbClr>
                  </a:outerShdw>
                </a:effectLst>
              </a:rPr>
              <a:t>to Exercise Faith Vs </a:t>
            </a:r>
            <a:r>
              <a:rPr lang="en-CA" sz="2700" b="1" dirty="0" smtClean="0">
                <a:solidFill>
                  <a:srgbClr val="EEECE1"/>
                </a:solidFill>
                <a:effectLst>
                  <a:outerShdw blurRad="38100" dist="38100" dir="2700000" algn="tl">
                    <a:srgbClr val="000000">
                      <a:alpha val="43137"/>
                    </a:srgbClr>
                  </a:outerShdw>
                </a:effectLst>
              </a:rPr>
              <a:t>5-10</a:t>
            </a:r>
            <a:endParaRPr lang="en-CA" sz="2700" b="1" dirty="0">
              <a:solidFill>
                <a:srgbClr val="EEECE1"/>
              </a:solidFill>
              <a:effectLst>
                <a:outerShdw blurRad="38100" dist="38100" dir="2700000" algn="tl">
                  <a:srgbClr val="000000">
                    <a:alpha val="43137"/>
                  </a:srgbClr>
                </a:outerShdw>
              </a:effectLst>
            </a:endParaRPr>
          </a:p>
        </p:txBody>
      </p:sp>
      <p:sp>
        <p:nvSpPr>
          <p:cNvPr id="6" name="TextBox 5"/>
          <p:cNvSpPr txBox="1"/>
          <p:nvPr/>
        </p:nvSpPr>
        <p:spPr>
          <a:xfrm>
            <a:off x="224989" y="699542"/>
            <a:ext cx="8784976" cy="1754326"/>
          </a:xfrm>
          <a:prstGeom prst="rect">
            <a:avLst/>
          </a:prstGeom>
          <a:solidFill>
            <a:srgbClr val="1E1C11">
              <a:alpha val="80000"/>
            </a:srgbClr>
          </a:solidFill>
          <a:ln w="76200">
            <a:solidFill>
              <a:srgbClr val="E46C0A"/>
            </a:solidFill>
          </a:ln>
        </p:spPr>
        <p:txBody>
          <a:bodyPr wrap="square" rtlCol="0">
            <a:spAutoFit/>
          </a:bodyPr>
          <a:lstStyle/>
          <a:p>
            <a:r>
              <a:rPr lang="en-CA" sz="2700" b="1" dirty="0">
                <a:solidFill>
                  <a:srgbClr val="EEECE1"/>
                </a:solidFill>
                <a:effectLst>
                  <a:outerShdw blurRad="38100" dist="38100" dir="2700000" algn="tl">
                    <a:srgbClr val="000000">
                      <a:alpha val="43137"/>
                    </a:srgbClr>
                  </a:outerShdw>
                </a:effectLst>
              </a:rPr>
              <a:t>Exercising a smidgen of faith in God’s character and competency results in Jesus’ disciples performing the extraordinary which includes obedient service, ordinary </a:t>
            </a:r>
            <a:r>
              <a:rPr lang="en-CA" sz="2700" b="1" dirty="0" smtClean="0">
                <a:solidFill>
                  <a:srgbClr val="EEECE1"/>
                </a:solidFill>
                <a:effectLst>
                  <a:outerShdw blurRad="38100" dist="38100" dir="2700000" algn="tl">
                    <a:srgbClr val="000000">
                      <a:alpha val="43137"/>
                    </a:srgbClr>
                  </a:outerShdw>
                </a:effectLst>
              </a:rPr>
              <a:t>faithfulness that </a:t>
            </a:r>
            <a:r>
              <a:rPr lang="en-CA" sz="2700" b="1" dirty="0">
                <a:solidFill>
                  <a:srgbClr val="EEECE1"/>
                </a:solidFill>
                <a:effectLst>
                  <a:outerShdw blurRad="38100" dist="38100" dir="2700000" algn="tl">
                    <a:srgbClr val="000000">
                      <a:alpha val="43137"/>
                    </a:srgbClr>
                  </a:outerShdw>
                </a:effectLst>
              </a:rPr>
              <a:t>God expects and is worthy of</a:t>
            </a:r>
            <a:r>
              <a:rPr lang="en-CA" sz="2700" b="1" dirty="0" smtClean="0">
                <a:solidFill>
                  <a:srgbClr val="EEECE1"/>
                </a:solidFill>
                <a:effectLst>
                  <a:outerShdw blurRad="38100" dist="38100" dir="2700000" algn="tl">
                    <a:srgbClr val="000000">
                      <a:alpha val="43137"/>
                    </a:srgbClr>
                  </a:outerShdw>
                </a:effectLst>
              </a:rPr>
              <a:t>. </a:t>
            </a:r>
            <a:endParaRPr lang="en-CA" sz="2700" b="1" dirty="0">
              <a:solidFill>
                <a:srgbClr val="EEECE1"/>
              </a:solidFill>
              <a:effectLst>
                <a:outerShdw blurRad="38100" dist="38100" dir="2700000" algn="tl">
                  <a:srgbClr val="000000">
                    <a:alpha val="43137"/>
                  </a:srgbClr>
                </a:outerShdw>
              </a:effectLst>
            </a:endParaRPr>
          </a:p>
        </p:txBody>
      </p:sp>
      <p:sp>
        <p:nvSpPr>
          <p:cNvPr id="7" name="TextBox 6"/>
          <p:cNvSpPr txBox="1"/>
          <p:nvPr/>
        </p:nvSpPr>
        <p:spPr>
          <a:xfrm>
            <a:off x="224989" y="3219822"/>
            <a:ext cx="8784976" cy="1754326"/>
          </a:xfrm>
          <a:prstGeom prst="rect">
            <a:avLst/>
          </a:prstGeom>
          <a:solidFill>
            <a:srgbClr val="1E1C11">
              <a:alpha val="80000"/>
            </a:srgbClr>
          </a:solidFill>
          <a:ln w="76200">
            <a:solidFill>
              <a:srgbClr val="00B050"/>
            </a:solidFill>
          </a:ln>
        </p:spPr>
        <p:txBody>
          <a:bodyPr wrap="square" rtlCol="0">
            <a:spAutoFit/>
          </a:bodyPr>
          <a:lstStyle/>
          <a:p>
            <a:r>
              <a:rPr lang="en-CA" sz="2700" b="1" dirty="0">
                <a:solidFill>
                  <a:srgbClr val="EEECE1"/>
                </a:solidFill>
                <a:effectLst>
                  <a:outerShdw blurRad="38100" dist="38100" dir="2700000" algn="tl">
                    <a:srgbClr val="000000">
                      <a:alpha val="43137"/>
                    </a:srgbClr>
                  </a:outerShdw>
                </a:effectLst>
              </a:rPr>
              <a:t>Disciples who responsibly exercise the faith they already have find the extraordinary ability to faithfully obey the Lord Jesus’ commands in ordinary discipleship, something he expects and is worthy of. </a:t>
            </a:r>
            <a:r>
              <a:rPr lang="en-CA" sz="2700" b="1" dirty="0" smtClean="0">
                <a:solidFill>
                  <a:srgbClr val="EEECE1"/>
                </a:solidFill>
                <a:effectLst>
                  <a:outerShdw blurRad="38100" dist="38100" dir="2700000" algn="tl">
                    <a:srgbClr val="000000">
                      <a:alpha val="43137"/>
                    </a:srgbClr>
                  </a:outerShdw>
                </a:effectLst>
              </a:rPr>
              <a:t>  </a:t>
            </a:r>
            <a:endParaRPr lang="en-CA" sz="2700" b="1" dirty="0">
              <a:solidFill>
                <a:srgbClr val="EEECE1"/>
              </a:solidFill>
              <a:effectLst>
                <a:outerShdw blurRad="38100" dist="38100" dir="2700000" algn="tl">
                  <a:srgbClr val="000000">
                    <a:alpha val="43137"/>
                  </a:srgbClr>
                </a:outerShdw>
              </a:effectLst>
            </a:endParaRPr>
          </a:p>
        </p:txBody>
      </p:sp>
      <p:sp>
        <p:nvSpPr>
          <p:cNvPr id="8" name="TextBox 7"/>
          <p:cNvSpPr txBox="1"/>
          <p:nvPr/>
        </p:nvSpPr>
        <p:spPr>
          <a:xfrm>
            <a:off x="192764" y="2574672"/>
            <a:ext cx="8784976" cy="507831"/>
          </a:xfrm>
          <a:prstGeom prst="rect">
            <a:avLst/>
          </a:prstGeom>
          <a:solidFill>
            <a:srgbClr val="1E1C11">
              <a:alpha val="80000"/>
            </a:srgbClr>
          </a:solidFill>
        </p:spPr>
        <p:txBody>
          <a:bodyPr wrap="square" rtlCol="0">
            <a:spAutoFit/>
          </a:bodyPr>
          <a:lstStyle/>
          <a:p>
            <a:r>
              <a:rPr lang="en-CA" sz="2700" b="1" dirty="0">
                <a:solidFill>
                  <a:srgbClr val="EEECE1"/>
                </a:solidFill>
                <a:effectLst>
                  <a:outerShdw blurRad="38100" dist="38100" dir="2700000" algn="tl">
                    <a:srgbClr val="000000">
                      <a:alpha val="43137"/>
                    </a:srgbClr>
                  </a:outerShdw>
                </a:effectLst>
              </a:rPr>
              <a:t> </a:t>
            </a:r>
            <a:r>
              <a:rPr lang="en-CA" sz="2700" b="1" dirty="0" smtClean="0">
                <a:solidFill>
                  <a:srgbClr val="EEECE1"/>
                </a:solidFill>
                <a:effectLst>
                  <a:outerShdw blurRad="38100" dist="38100" dir="2700000" algn="tl">
                    <a:srgbClr val="000000">
                      <a:alpha val="43137"/>
                    </a:srgbClr>
                  </a:outerShdw>
                </a:effectLst>
              </a:rPr>
              <a:t>Our faithfulness is an outflow of exercising our faith in God</a:t>
            </a:r>
            <a:endParaRPr lang="en-CA" sz="27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66520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mage of mustard see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73" b="25720"/>
          <a:stretch/>
        </p:blipFill>
        <p:spPr bwMode="auto">
          <a:xfrm>
            <a:off x="0" y="1"/>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07554"/>
            <a:ext cx="6768752" cy="1754326"/>
          </a:xfrm>
          <a:prstGeom prst="rect">
            <a:avLst/>
          </a:prstGeom>
          <a:solidFill>
            <a:srgbClr val="1E1C11">
              <a:alpha val="80000"/>
            </a:srgbClr>
          </a:solidFill>
        </p:spPr>
        <p:txBody>
          <a:bodyPr wrap="square" rtlCol="0">
            <a:spAutoFit/>
          </a:bodyPr>
          <a:lstStyle/>
          <a:p>
            <a:pPr marL="457200" indent="-457200">
              <a:buFont typeface="Wingdings" panose="05000000000000000000" pitchFamily="2" charset="2"/>
              <a:buChar char="Ø"/>
            </a:pPr>
            <a:r>
              <a:rPr lang="en-CA" sz="2700" b="1" dirty="0" smtClean="0">
                <a:solidFill>
                  <a:srgbClr val="EEECE1"/>
                </a:solidFill>
                <a:effectLst>
                  <a:outerShdw blurRad="38100" dist="38100" dir="2700000" algn="tl">
                    <a:srgbClr val="000000">
                      <a:alpha val="43137"/>
                    </a:srgbClr>
                  </a:outerShdw>
                </a:effectLst>
              </a:rPr>
              <a:t>If we have believed to receive Jesus, we already have and exercised faith in God’s Love and power to set us free from the penalty and power of sin</a:t>
            </a:r>
            <a:endParaRPr lang="en-CA" sz="2700" b="1" dirty="0">
              <a:solidFill>
                <a:srgbClr val="EEECE1"/>
              </a:solidFill>
              <a:effectLst>
                <a:outerShdw blurRad="38100" dist="38100" dir="2700000" algn="tl">
                  <a:srgbClr val="000000">
                    <a:alpha val="43137"/>
                  </a:srgbClr>
                </a:outerShdw>
              </a:effectLst>
            </a:endParaRPr>
          </a:p>
        </p:txBody>
      </p:sp>
      <p:sp>
        <p:nvSpPr>
          <p:cNvPr id="6" name="TextBox 5"/>
          <p:cNvSpPr txBox="1"/>
          <p:nvPr/>
        </p:nvSpPr>
        <p:spPr>
          <a:xfrm>
            <a:off x="179011" y="2369573"/>
            <a:ext cx="8653822" cy="923330"/>
          </a:xfrm>
          <a:prstGeom prst="rect">
            <a:avLst/>
          </a:prstGeom>
          <a:solidFill>
            <a:srgbClr val="1E1C11">
              <a:alpha val="80000"/>
            </a:srgbClr>
          </a:solidFill>
        </p:spPr>
        <p:txBody>
          <a:bodyPr wrap="square" rtlCol="0">
            <a:spAutoFit/>
          </a:bodyPr>
          <a:lstStyle/>
          <a:p>
            <a:pPr marL="457200" indent="-457200">
              <a:buFont typeface="Wingdings" panose="05000000000000000000" pitchFamily="2" charset="2"/>
              <a:buChar char="Ø"/>
            </a:pPr>
            <a:r>
              <a:rPr lang="en-CA" sz="2700" b="1" dirty="0" smtClean="0">
                <a:solidFill>
                  <a:srgbClr val="EEECE1"/>
                </a:solidFill>
                <a:effectLst>
                  <a:outerShdw blurRad="38100" dist="38100" dir="2700000" algn="tl">
                    <a:srgbClr val="000000">
                      <a:alpha val="43137"/>
                    </a:srgbClr>
                  </a:outerShdw>
                </a:effectLst>
              </a:rPr>
              <a:t>We can take risks of faith to become faithful in extraordinary discipleship</a:t>
            </a:r>
            <a:endParaRPr lang="en-CA" sz="2700" b="1" dirty="0">
              <a:solidFill>
                <a:srgbClr val="EEECE1"/>
              </a:solidFill>
              <a:effectLst>
                <a:outerShdw blurRad="38100" dist="38100" dir="2700000" algn="tl">
                  <a:srgbClr val="000000">
                    <a:alpha val="43137"/>
                  </a:srgbClr>
                </a:outerShdw>
              </a:effectLst>
            </a:endParaRPr>
          </a:p>
        </p:txBody>
      </p:sp>
      <p:sp>
        <p:nvSpPr>
          <p:cNvPr id="9" name="TextBox 8"/>
          <p:cNvSpPr txBox="1"/>
          <p:nvPr/>
        </p:nvSpPr>
        <p:spPr>
          <a:xfrm>
            <a:off x="177828" y="1861880"/>
            <a:ext cx="8655005" cy="507831"/>
          </a:xfrm>
          <a:prstGeom prst="rect">
            <a:avLst/>
          </a:prstGeom>
          <a:solidFill>
            <a:srgbClr val="1E1C11">
              <a:alpha val="80000"/>
            </a:srgbClr>
          </a:solidFill>
        </p:spPr>
        <p:txBody>
          <a:bodyPr wrap="square" rtlCol="0">
            <a:spAutoFit/>
          </a:bodyPr>
          <a:lstStyle/>
          <a:p>
            <a:pPr marL="457200" indent="-457200">
              <a:buFont typeface="Wingdings" panose="05000000000000000000" pitchFamily="2" charset="2"/>
              <a:buChar char="Ø"/>
            </a:pPr>
            <a:r>
              <a:rPr lang="en-CA" sz="2700" b="1" dirty="0" smtClean="0">
                <a:solidFill>
                  <a:srgbClr val="EEECE1"/>
                </a:solidFill>
                <a:effectLst>
                  <a:outerShdw blurRad="38100" dist="38100" dir="2700000" algn="tl">
                    <a:srgbClr val="000000">
                      <a:alpha val="43137"/>
                    </a:srgbClr>
                  </a:outerShdw>
                </a:effectLst>
              </a:rPr>
              <a:t>We can say no to sin and yes to God</a:t>
            </a:r>
            <a:endParaRPr lang="en-CA" sz="2700" b="1" dirty="0">
              <a:solidFill>
                <a:srgbClr val="EEECE1"/>
              </a:solidFill>
              <a:effectLst>
                <a:outerShdw blurRad="38100" dist="38100" dir="2700000" algn="tl">
                  <a:srgbClr val="000000">
                    <a:alpha val="43137"/>
                  </a:srgbClr>
                </a:outerShdw>
              </a:effectLst>
            </a:endParaRPr>
          </a:p>
        </p:txBody>
      </p:sp>
      <p:sp>
        <p:nvSpPr>
          <p:cNvPr id="11" name="TextBox 10"/>
          <p:cNvSpPr txBox="1"/>
          <p:nvPr/>
        </p:nvSpPr>
        <p:spPr>
          <a:xfrm>
            <a:off x="178494" y="3293041"/>
            <a:ext cx="8654339" cy="923330"/>
          </a:xfrm>
          <a:prstGeom prst="rect">
            <a:avLst/>
          </a:prstGeom>
          <a:solidFill>
            <a:srgbClr val="1E1C11">
              <a:alpha val="80000"/>
            </a:srgbClr>
          </a:solidFill>
        </p:spPr>
        <p:txBody>
          <a:bodyPr wrap="square" rtlCol="0">
            <a:spAutoFit/>
          </a:bodyPr>
          <a:lstStyle/>
          <a:p>
            <a:pPr marL="457200" indent="-457200">
              <a:buFont typeface="Wingdings" panose="05000000000000000000" pitchFamily="2" charset="2"/>
              <a:buChar char="Ø"/>
            </a:pPr>
            <a:r>
              <a:rPr lang="en-CA" sz="2700" b="1" dirty="0" smtClean="0">
                <a:solidFill>
                  <a:srgbClr val="EEECE1"/>
                </a:solidFill>
                <a:effectLst>
                  <a:outerShdw blurRad="38100" dist="38100" dir="2700000" algn="tl">
                    <a:srgbClr val="000000">
                      <a:alpha val="43137"/>
                    </a:srgbClr>
                  </a:outerShdw>
                </a:effectLst>
              </a:rPr>
              <a:t>We just need to exercise the faith that God has allotted to each of us</a:t>
            </a:r>
            <a:endParaRPr lang="en-CA" sz="27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45406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image of stumbling block"/>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233" b="9532"/>
          <a:stretch/>
        </p:blipFill>
        <p:spPr bwMode="auto">
          <a:xfrm>
            <a:off x="-1" y="-1"/>
            <a:ext cx="4434283" cy="249074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079" t="10166" r="1857" b="12891"/>
          <a:stretch/>
        </p:blipFill>
        <p:spPr bwMode="auto">
          <a:xfrm>
            <a:off x="4427984" y="2490741"/>
            <a:ext cx="4716015" cy="265275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Image result for image of stepping stones"/>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320" b="8285"/>
          <a:stretch/>
        </p:blipFill>
        <p:spPr bwMode="auto">
          <a:xfrm>
            <a:off x="4427984" y="2"/>
            <a:ext cx="4716016" cy="2490739"/>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Image result for image of mustard seed"/>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19969"/>
          <a:stretch/>
        </p:blipFill>
        <p:spPr bwMode="auto">
          <a:xfrm>
            <a:off x="5157" y="2490740"/>
            <a:ext cx="4429125" cy="265276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04343" y="90084"/>
            <a:ext cx="8784976" cy="2400657"/>
          </a:xfrm>
          <a:prstGeom prst="rect">
            <a:avLst/>
          </a:prstGeom>
          <a:solidFill>
            <a:srgbClr val="1E1C11">
              <a:alpha val="80000"/>
            </a:srgbClr>
          </a:solidFill>
        </p:spPr>
        <p:txBody>
          <a:bodyPr wrap="square" rtlCol="0">
            <a:spAutoFit/>
          </a:bodyPr>
          <a:lstStyle/>
          <a:p>
            <a:r>
              <a:rPr lang="en-CA" sz="3000" b="1" dirty="0" smtClean="0">
                <a:solidFill>
                  <a:schemeClr val="bg1"/>
                </a:solidFill>
                <a:effectLst>
                  <a:outerShdw blurRad="38100" dist="38100" dir="2700000" algn="tl">
                    <a:srgbClr val="000000">
                      <a:alpha val="43137"/>
                    </a:srgbClr>
                  </a:outerShdw>
                </a:effectLst>
              </a:rPr>
              <a:t>Faithfulness </a:t>
            </a:r>
            <a:r>
              <a:rPr lang="en-CA" sz="3000" b="1" dirty="0">
                <a:solidFill>
                  <a:schemeClr val="bg1"/>
                </a:solidFill>
                <a:effectLst>
                  <a:outerShdw blurRad="38100" dist="38100" dir="2700000" algn="tl">
                    <a:srgbClr val="000000">
                      <a:alpha val="43137"/>
                    </a:srgbClr>
                  </a:outerShdw>
                </a:effectLst>
              </a:rPr>
              <a:t>in extraordinary ordinary discipleship, something the Lord Jesus expects and deserves and includes taking responsibility for each other’s sin, requires responsible exercise of the faith we already have. </a:t>
            </a:r>
          </a:p>
        </p:txBody>
      </p:sp>
      <p:sp>
        <p:nvSpPr>
          <p:cNvPr id="7" name="TextBox 6"/>
          <p:cNvSpPr txBox="1"/>
          <p:nvPr/>
        </p:nvSpPr>
        <p:spPr>
          <a:xfrm>
            <a:off x="233335" y="2715766"/>
            <a:ext cx="8755983" cy="923330"/>
          </a:xfrm>
          <a:prstGeom prst="rect">
            <a:avLst/>
          </a:prstGeom>
          <a:solidFill>
            <a:srgbClr val="1E1C11">
              <a:alpha val="80000"/>
            </a:srgbClr>
          </a:solidFill>
        </p:spPr>
        <p:txBody>
          <a:bodyPr wrap="square" rtlCol="0">
            <a:spAutoFit/>
          </a:bodyPr>
          <a:lstStyle/>
          <a:p>
            <a:r>
              <a:rPr lang="en-CA" sz="2700" b="1" dirty="0" smtClean="0">
                <a:solidFill>
                  <a:srgbClr val="EEECE1"/>
                </a:solidFill>
                <a:effectLst>
                  <a:outerShdw blurRad="38100" dist="38100" dir="2700000" algn="tl">
                    <a:srgbClr val="000000">
                      <a:alpha val="43137"/>
                    </a:srgbClr>
                  </a:outerShdw>
                </a:effectLst>
              </a:rPr>
              <a:t>What is God presently </a:t>
            </a:r>
            <a:r>
              <a:rPr lang="en-CA" sz="2700" b="1" dirty="0">
                <a:solidFill>
                  <a:srgbClr val="EEECE1"/>
                </a:solidFill>
                <a:effectLst>
                  <a:outerShdw blurRad="38100" dist="38100" dir="2700000" algn="tl">
                    <a:srgbClr val="000000">
                      <a:alpha val="43137"/>
                    </a:srgbClr>
                  </a:outerShdw>
                </a:effectLst>
              </a:rPr>
              <a:t>asking you to do that you need to exercise </a:t>
            </a:r>
            <a:r>
              <a:rPr lang="en-CA" sz="2700" b="1" dirty="0" smtClean="0">
                <a:solidFill>
                  <a:srgbClr val="EEECE1"/>
                </a:solidFill>
                <a:effectLst>
                  <a:outerShdw blurRad="38100" dist="38100" dir="2700000" algn="tl">
                    <a:srgbClr val="000000">
                      <a:alpha val="43137"/>
                    </a:srgbClr>
                  </a:outerShdw>
                </a:effectLst>
              </a:rPr>
              <a:t>faith to obey?              </a:t>
            </a:r>
          </a:p>
        </p:txBody>
      </p:sp>
      <p:sp>
        <p:nvSpPr>
          <p:cNvPr id="9" name="TextBox 8"/>
          <p:cNvSpPr txBox="1"/>
          <p:nvPr/>
        </p:nvSpPr>
        <p:spPr>
          <a:xfrm>
            <a:off x="237840" y="3804672"/>
            <a:ext cx="8751477" cy="923330"/>
          </a:xfrm>
          <a:prstGeom prst="rect">
            <a:avLst/>
          </a:prstGeom>
          <a:solidFill>
            <a:srgbClr val="1E1C11">
              <a:alpha val="80000"/>
            </a:srgbClr>
          </a:solidFill>
        </p:spPr>
        <p:txBody>
          <a:bodyPr wrap="square" rtlCol="0">
            <a:spAutoFit/>
          </a:bodyPr>
          <a:lstStyle/>
          <a:p>
            <a:r>
              <a:rPr lang="en-CA" sz="2700" b="1" dirty="0" smtClean="0">
                <a:solidFill>
                  <a:srgbClr val="EEECE1"/>
                </a:solidFill>
                <a:effectLst>
                  <a:outerShdw blurRad="38100" dist="38100" dir="2700000" algn="tl">
                    <a:srgbClr val="000000">
                      <a:alpha val="43137"/>
                    </a:srgbClr>
                  </a:outerShdw>
                </a:effectLst>
              </a:rPr>
              <a:t>What divine competencies, or characteristics or promises do you need to trust in so you can obey? </a:t>
            </a:r>
            <a:endParaRPr lang="en-CA" sz="27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33572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image of stumbling block"/>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233" b="9532"/>
          <a:stretch/>
        </p:blipFill>
        <p:spPr bwMode="auto">
          <a:xfrm>
            <a:off x="0" y="0"/>
            <a:ext cx="9157011"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6526" y="51470"/>
            <a:ext cx="8797962" cy="1338828"/>
          </a:xfrm>
          <a:prstGeom prst="rect">
            <a:avLst/>
          </a:prstGeom>
          <a:solidFill>
            <a:srgbClr val="1E1C11">
              <a:alpha val="80000"/>
            </a:srgbClr>
          </a:solidFill>
        </p:spPr>
        <p:txBody>
          <a:bodyPr wrap="square" rtlCol="0">
            <a:spAutoFit/>
          </a:bodyPr>
          <a:lstStyle/>
          <a:p>
            <a:pPr algn="ctr"/>
            <a:r>
              <a:rPr lang="en-CA" sz="2700" b="1" dirty="0" smtClean="0">
                <a:solidFill>
                  <a:schemeClr val="bg2"/>
                </a:solidFill>
                <a:effectLst>
                  <a:outerShdw blurRad="38100" dist="38100" dir="2700000" algn="tl">
                    <a:srgbClr val="000000">
                      <a:alpha val="43137"/>
                    </a:srgbClr>
                  </a:outerShdw>
                </a:effectLst>
              </a:rPr>
              <a:t>Luke 17</a:t>
            </a:r>
          </a:p>
          <a:p>
            <a:r>
              <a:rPr lang="en-CA" sz="2700" b="1" dirty="0" smtClean="0">
                <a:solidFill>
                  <a:schemeClr val="bg2"/>
                </a:solidFill>
                <a:effectLst>
                  <a:outerShdw blurRad="38100" dist="38100" dir="2700000" algn="tl">
                    <a:srgbClr val="000000">
                      <a:alpha val="43137"/>
                    </a:srgbClr>
                  </a:outerShdw>
                </a:effectLst>
              </a:rPr>
              <a:t>Jesus </a:t>
            </a:r>
            <a:r>
              <a:rPr lang="en-CA" sz="2700" b="1" dirty="0">
                <a:solidFill>
                  <a:schemeClr val="bg2"/>
                </a:solidFill>
                <a:effectLst>
                  <a:outerShdw blurRad="38100" dist="38100" dir="2700000" algn="tl">
                    <a:srgbClr val="000000">
                      <a:alpha val="43137"/>
                    </a:srgbClr>
                  </a:outerShdw>
                </a:effectLst>
              </a:rPr>
              <a:t>said to his disciples: ‘Things that cause people to </a:t>
            </a:r>
            <a:r>
              <a:rPr lang="en-CA" sz="2700" b="1" dirty="0" smtClean="0">
                <a:solidFill>
                  <a:schemeClr val="bg2"/>
                </a:solidFill>
                <a:effectLst>
                  <a:outerShdw blurRad="38100" dist="38100" dir="2700000" algn="tl">
                    <a:srgbClr val="000000">
                      <a:alpha val="43137"/>
                    </a:srgbClr>
                  </a:outerShdw>
                </a:effectLst>
              </a:rPr>
              <a:t>stumble (sin) </a:t>
            </a:r>
            <a:r>
              <a:rPr lang="en-CA" sz="2700" b="1" dirty="0">
                <a:solidFill>
                  <a:schemeClr val="bg2"/>
                </a:solidFill>
                <a:effectLst>
                  <a:outerShdw blurRad="38100" dist="38100" dir="2700000" algn="tl">
                    <a:srgbClr val="000000">
                      <a:alpha val="43137"/>
                    </a:srgbClr>
                  </a:outerShdw>
                </a:effectLst>
              </a:rPr>
              <a:t>are bound to </a:t>
            </a:r>
            <a:r>
              <a:rPr lang="en-CA" sz="2700" b="1" dirty="0" smtClean="0">
                <a:solidFill>
                  <a:schemeClr val="bg2"/>
                </a:solidFill>
                <a:effectLst>
                  <a:outerShdw blurRad="38100" dist="38100" dir="2700000" algn="tl">
                    <a:srgbClr val="000000">
                      <a:alpha val="43137"/>
                    </a:srgbClr>
                  </a:outerShdw>
                </a:effectLst>
              </a:rPr>
              <a:t>come, . . .</a:t>
            </a:r>
          </a:p>
        </p:txBody>
      </p:sp>
      <p:sp>
        <p:nvSpPr>
          <p:cNvPr id="6" name="TextBox 5"/>
          <p:cNvSpPr txBox="1"/>
          <p:nvPr/>
        </p:nvSpPr>
        <p:spPr>
          <a:xfrm>
            <a:off x="179524" y="1465496"/>
            <a:ext cx="8797962" cy="1754326"/>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1</a:t>
            </a:r>
            <a:r>
              <a:rPr lang="en-CA" sz="2700" b="1" baseline="30000" dirty="0" smtClean="0">
                <a:solidFill>
                  <a:schemeClr val="bg2"/>
                </a:solidFill>
                <a:effectLst>
                  <a:outerShdw blurRad="38100" dist="38100" dir="2700000" algn="tl">
                    <a:srgbClr val="000000">
                      <a:alpha val="43137"/>
                    </a:srgbClr>
                  </a:outerShdw>
                </a:effectLst>
              </a:rPr>
              <a:t>st</a:t>
            </a:r>
            <a:r>
              <a:rPr lang="en-CA" sz="2700" b="1" dirty="0" smtClean="0">
                <a:solidFill>
                  <a:schemeClr val="bg2"/>
                </a:solidFill>
                <a:effectLst>
                  <a:outerShdw blurRad="38100" dist="38100" dir="2700000" algn="tl">
                    <a:srgbClr val="000000">
                      <a:alpha val="43137"/>
                    </a:srgbClr>
                  </a:outerShdw>
                </a:effectLst>
              </a:rPr>
              <a:t> John 1:8-9  If </a:t>
            </a:r>
            <a:r>
              <a:rPr lang="en-CA" sz="2700" b="1" dirty="0">
                <a:solidFill>
                  <a:schemeClr val="bg2"/>
                </a:solidFill>
                <a:effectLst>
                  <a:outerShdw blurRad="38100" dist="38100" dir="2700000" algn="tl">
                    <a:srgbClr val="000000">
                      <a:alpha val="43137"/>
                    </a:srgbClr>
                  </a:outerShdw>
                </a:effectLst>
              </a:rPr>
              <a:t>we claim to be without sin, we deceive ourselves and the truth is not in us. If we confess our sins, he is faithful and just and will forgive us our sins and purify us from all unrighteousness.</a:t>
            </a:r>
            <a:endParaRPr lang="en-CA" sz="2700" b="1" dirty="0" smtClean="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66420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image of stumbling block"/>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233" b="9532"/>
          <a:stretch/>
        </p:blipFill>
        <p:spPr bwMode="auto">
          <a:xfrm>
            <a:off x="0" y="0"/>
            <a:ext cx="9157011"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30783" y="349167"/>
            <a:ext cx="6984764" cy="615553"/>
          </a:xfrm>
          <a:prstGeom prst="rect">
            <a:avLst/>
          </a:prstGeom>
          <a:solidFill>
            <a:srgbClr val="1E1C11">
              <a:alpha val="80000"/>
            </a:srgbClr>
          </a:solidFill>
        </p:spPr>
        <p:txBody>
          <a:bodyPr wrap="square" rtlCol="0">
            <a:spAutoFit/>
          </a:bodyPr>
          <a:lstStyle/>
          <a:p>
            <a:pPr algn="ctr"/>
            <a:r>
              <a:rPr lang="en-CA" sz="3400" b="1" dirty="0" smtClean="0">
                <a:solidFill>
                  <a:schemeClr val="bg2"/>
                </a:solidFill>
                <a:effectLst>
                  <a:outerShdw blurRad="38100" dist="38100" dir="2700000" algn="tl">
                    <a:srgbClr val="000000">
                      <a:alpha val="43137"/>
                    </a:srgbClr>
                  </a:outerShdw>
                </a:effectLst>
              </a:rPr>
              <a:t>Inevitable Stumbling Stones</a:t>
            </a:r>
          </a:p>
        </p:txBody>
      </p:sp>
      <p:pic>
        <p:nvPicPr>
          <p:cNvPr id="2054" name="Picture 6" descr="C:\Users\Paul\AppData\Local\Microsoft\Windows\INetCache\IE\PKW5MLVS\Bullseye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1779662"/>
            <a:ext cx="1944216" cy="1944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1444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stumbling block"/>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49" t="4480" r="3554" b="11859"/>
          <a:stretch/>
        </p:blipFill>
        <p:spPr bwMode="auto">
          <a:xfrm>
            <a:off x="-1" y="0"/>
            <a:ext cx="9144001" cy="51640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9511" y="123478"/>
            <a:ext cx="8784976" cy="2585323"/>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Luke 17:  Jesus </a:t>
            </a:r>
            <a:r>
              <a:rPr lang="en-CA" sz="2700" b="1" dirty="0">
                <a:solidFill>
                  <a:schemeClr val="bg2"/>
                </a:solidFill>
                <a:effectLst>
                  <a:outerShdw blurRad="38100" dist="38100" dir="2700000" algn="tl">
                    <a:srgbClr val="000000">
                      <a:alpha val="43137"/>
                    </a:srgbClr>
                  </a:outerShdw>
                </a:effectLst>
              </a:rPr>
              <a:t>said to his disciples: ‘Things that cause people to stumble </a:t>
            </a:r>
            <a:r>
              <a:rPr lang="en-CA" sz="2700" b="1" dirty="0" smtClean="0">
                <a:solidFill>
                  <a:schemeClr val="bg2"/>
                </a:solidFill>
                <a:effectLst>
                  <a:outerShdw blurRad="38100" dist="38100" dir="2700000" algn="tl">
                    <a:srgbClr val="000000">
                      <a:alpha val="43137"/>
                    </a:srgbClr>
                  </a:outerShdw>
                </a:effectLst>
              </a:rPr>
              <a:t>(sin) are </a:t>
            </a:r>
            <a:r>
              <a:rPr lang="en-CA" sz="2700" b="1" dirty="0">
                <a:solidFill>
                  <a:schemeClr val="bg2"/>
                </a:solidFill>
                <a:effectLst>
                  <a:outerShdw blurRad="38100" dist="38100" dir="2700000" algn="tl">
                    <a:srgbClr val="000000">
                      <a:alpha val="43137"/>
                    </a:srgbClr>
                  </a:outerShdw>
                </a:effectLst>
              </a:rPr>
              <a:t>bound to come, </a:t>
            </a:r>
            <a:r>
              <a:rPr lang="en-CA" sz="2700" b="1" dirty="0">
                <a:solidFill>
                  <a:srgbClr val="FFC000"/>
                </a:solidFill>
                <a:effectLst>
                  <a:outerShdw blurRad="38100" dist="38100" dir="2700000" algn="tl">
                    <a:srgbClr val="000000">
                      <a:alpha val="43137"/>
                    </a:srgbClr>
                  </a:outerShdw>
                </a:effectLst>
              </a:rPr>
              <a:t>but woe to </a:t>
            </a:r>
            <a:r>
              <a:rPr lang="en-CA" sz="2700" b="1" dirty="0" smtClean="0">
                <a:solidFill>
                  <a:srgbClr val="FFC000"/>
                </a:solidFill>
                <a:effectLst>
                  <a:outerShdw blurRad="38100" dist="38100" dir="2700000" algn="tl">
                    <a:srgbClr val="000000">
                      <a:alpha val="43137"/>
                    </a:srgbClr>
                  </a:outerShdw>
                </a:effectLst>
              </a:rPr>
              <a:t>that </a:t>
            </a:r>
            <a:r>
              <a:rPr lang="en-CA" sz="2700" b="1" u="sng" dirty="0" smtClean="0">
                <a:solidFill>
                  <a:srgbClr val="FFC000"/>
                </a:solidFill>
                <a:effectLst>
                  <a:outerShdw blurRad="38100" dist="38100" dir="2700000" algn="tl">
                    <a:srgbClr val="000000">
                      <a:alpha val="43137"/>
                    </a:srgbClr>
                  </a:outerShdw>
                </a:effectLst>
              </a:rPr>
              <a:t>person</a:t>
            </a:r>
            <a:r>
              <a:rPr lang="en-CA" sz="2700" b="1" dirty="0" smtClean="0">
                <a:solidFill>
                  <a:srgbClr val="FFC000"/>
                </a:solidFill>
                <a:effectLst>
                  <a:outerShdw blurRad="38100" dist="38100" dir="2700000" algn="tl">
                    <a:srgbClr val="000000">
                      <a:alpha val="43137"/>
                    </a:srgbClr>
                  </a:outerShdw>
                </a:effectLst>
              </a:rPr>
              <a:t> through </a:t>
            </a:r>
            <a:r>
              <a:rPr lang="en-CA" sz="2700" b="1" dirty="0">
                <a:solidFill>
                  <a:srgbClr val="FFC000"/>
                </a:solidFill>
                <a:effectLst>
                  <a:outerShdw blurRad="38100" dist="38100" dir="2700000" algn="tl">
                    <a:srgbClr val="000000">
                      <a:alpha val="43137"/>
                    </a:srgbClr>
                  </a:outerShdw>
                </a:effectLst>
              </a:rPr>
              <a:t>whom they come. 2 It would be better for </a:t>
            </a:r>
            <a:r>
              <a:rPr lang="en-CA" sz="2700" b="1" dirty="0" smtClean="0">
                <a:solidFill>
                  <a:srgbClr val="FFC000"/>
                </a:solidFill>
                <a:effectLst>
                  <a:outerShdw blurRad="38100" dist="38100" dir="2700000" algn="tl">
                    <a:srgbClr val="000000">
                      <a:alpha val="43137"/>
                    </a:srgbClr>
                  </a:outerShdw>
                </a:effectLst>
              </a:rPr>
              <a:t>him to </a:t>
            </a:r>
            <a:r>
              <a:rPr lang="en-CA" sz="2700" b="1" dirty="0">
                <a:solidFill>
                  <a:srgbClr val="FFC000"/>
                </a:solidFill>
                <a:effectLst>
                  <a:outerShdw blurRad="38100" dist="38100" dir="2700000" algn="tl">
                    <a:srgbClr val="000000">
                      <a:alpha val="43137"/>
                    </a:srgbClr>
                  </a:outerShdw>
                </a:effectLst>
              </a:rPr>
              <a:t>be thrown into the sea with a millstone tied round </a:t>
            </a:r>
            <a:r>
              <a:rPr lang="en-CA" sz="2700" b="1" dirty="0" smtClean="0">
                <a:solidFill>
                  <a:srgbClr val="FFC000"/>
                </a:solidFill>
                <a:effectLst>
                  <a:outerShdw blurRad="38100" dist="38100" dir="2700000" algn="tl">
                    <a:srgbClr val="000000">
                      <a:alpha val="43137"/>
                    </a:srgbClr>
                  </a:outerShdw>
                </a:effectLst>
              </a:rPr>
              <a:t>his </a:t>
            </a:r>
            <a:r>
              <a:rPr lang="en-CA" sz="2700" b="1" dirty="0">
                <a:solidFill>
                  <a:srgbClr val="FFC000"/>
                </a:solidFill>
                <a:effectLst>
                  <a:outerShdw blurRad="38100" dist="38100" dir="2700000" algn="tl">
                    <a:srgbClr val="000000">
                      <a:alpha val="43137"/>
                    </a:srgbClr>
                  </a:outerShdw>
                </a:effectLst>
              </a:rPr>
              <a:t>neck than </a:t>
            </a:r>
            <a:r>
              <a:rPr lang="en-CA" sz="2700" b="1" dirty="0" smtClean="0">
                <a:solidFill>
                  <a:srgbClr val="FFC000"/>
                </a:solidFill>
                <a:effectLst>
                  <a:outerShdw blurRad="38100" dist="38100" dir="2700000" algn="tl">
                    <a:srgbClr val="000000">
                      <a:alpha val="43137"/>
                    </a:srgbClr>
                  </a:outerShdw>
                </a:effectLst>
              </a:rPr>
              <a:t>for him to </a:t>
            </a:r>
            <a:r>
              <a:rPr lang="en-CA" sz="2700" b="1" dirty="0">
                <a:solidFill>
                  <a:srgbClr val="FFC000"/>
                </a:solidFill>
                <a:effectLst>
                  <a:outerShdw blurRad="38100" dist="38100" dir="2700000" algn="tl">
                    <a:srgbClr val="000000">
                      <a:alpha val="43137"/>
                    </a:srgbClr>
                  </a:outerShdw>
                </a:effectLst>
              </a:rPr>
              <a:t>cause one of </a:t>
            </a:r>
            <a:r>
              <a:rPr lang="en-CA" sz="2700" b="1" u="sng" dirty="0">
                <a:solidFill>
                  <a:srgbClr val="FFC000"/>
                </a:solidFill>
                <a:effectLst>
                  <a:outerShdw blurRad="38100" dist="38100" dir="2700000" algn="tl">
                    <a:srgbClr val="000000">
                      <a:alpha val="43137"/>
                    </a:srgbClr>
                  </a:outerShdw>
                </a:effectLst>
              </a:rPr>
              <a:t>these little ones </a:t>
            </a:r>
            <a:r>
              <a:rPr lang="en-CA" sz="2700" b="1" dirty="0">
                <a:solidFill>
                  <a:srgbClr val="FFC000"/>
                </a:solidFill>
                <a:effectLst>
                  <a:outerShdw blurRad="38100" dist="38100" dir="2700000" algn="tl">
                    <a:srgbClr val="000000">
                      <a:alpha val="43137"/>
                    </a:srgbClr>
                  </a:outerShdw>
                </a:effectLst>
              </a:rPr>
              <a:t>to stumble</a:t>
            </a:r>
            <a:r>
              <a:rPr lang="en-CA" sz="2700" b="1" dirty="0">
                <a:solidFill>
                  <a:schemeClr val="bg1"/>
                </a:solidFill>
                <a:effectLst>
                  <a:outerShdw blurRad="38100" dist="38100" dir="2700000" algn="tl">
                    <a:srgbClr val="000000">
                      <a:alpha val="43137"/>
                    </a:srgbClr>
                  </a:outerShdw>
                </a:effectLst>
              </a:rPr>
              <a:t>.</a:t>
            </a:r>
            <a:r>
              <a:rPr lang="en-CA" sz="2700" b="1" dirty="0">
                <a:solidFill>
                  <a:srgbClr val="FFC000"/>
                </a:solidFill>
                <a:effectLst>
                  <a:outerShdw blurRad="38100" dist="38100" dir="2700000" algn="tl">
                    <a:srgbClr val="000000">
                      <a:alpha val="43137"/>
                    </a:srgbClr>
                  </a:outerShdw>
                </a:effectLst>
              </a:rPr>
              <a:t> </a:t>
            </a:r>
            <a:r>
              <a:rPr lang="en-CA" sz="2700" b="1" dirty="0" smtClean="0">
                <a:solidFill>
                  <a:schemeClr val="bg2"/>
                </a:solidFill>
                <a:effectLst>
                  <a:outerShdw blurRad="38100" dist="38100" dir="2700000" algn="tl">
                    <a:srgbClr val="000000">
                      <a:alpha val="43137"/>
                    </a:srgbClr>
                  </a:outerShdw>
                </a:effectLst>
              </a:rPr>
              <a:t>3 So </a:t>
            </a:r>
            <a:r>
              <a:rPr lang="en-CA" sz="2700" b="1" dirty="0">
                <a:solidFill>
                  <a:schemeClr val="bg2"/>
                </a:solidFill>
                <a:effectLst>
                  <a:outerShdw blurRad="38100" dist="38100" dir="2700000" algn="tl">
                    <a:srgbClr val="000000">
                      <a:alpha val="43137"/>
                    </a:srgbClr>
                  </a:outerShdw>
                </a:effectLst>
              </a:rPr>
              <a:t>watch yourselves</a:t>
            </a:r>
            <a:r>
              <a:rPr lang="en-CA" sz="2700" b="1" dirty="0" smtClean="0">
                <a:solidFill>
                  <a:schemeClr val="bg2"/>
                </a:solidFill>
                <a:effectLst>
                  <a:outerShdw blurRad="38100" dist="38100" dir="2700000" algn="tl">
                    <a:srgbClr val="000000">
                      <a:alpha val="43137"/>
                    </a:srgbClr>
                  </a:outerShdw>
                </a:effectLst>
              </a:rPr>
              <a:t>.</a:t>
            </a:r>
          </a:p>
        </p:txBody>
      </p:sp>
      <p:sp>
        <p:nvSpPr>
          <p:cNvPr id="5" name="TextBox 4"/>
          <p:cNvSpPr txBox="1"/>
          <p:nvPr/>
        </p:nvSpPr>
        <p:spPr>
          <a:xfrm>
            <a:off x="179511" y="2708801"/>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Guilty stumbling stones who cause disciples to stumble</a:t>
            </a:r>
          </a:p>
        </p:txBody>
      </p:sp>
      <p:sp>
        <p:nvSpPr>
          <p:cNvPr id="7" name="TextBox 6"/>
          <p:cNvSpPr txBox="1"/>
          <p:nvPr/>
        </p:nvSpPr>
        <p:spPr>
          <a:xfrm>
            <a:off x="179511" y="3216632"/>
            <a:ext cx="8784976" cy="923330"/>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Guilt and Fate of unrepentant Pharisees in parable of rich man and Lazarus</a:t>
            </a:r>
          </a:p>
        </p:txBody>
      </p:sp>
      <p:sp>
        <p:nvSpPr>
          <p:cNvPr id="11" name="TextBox 10"/>
          <p:cNvSpPr txBox="1"/>
          <p:nvPr/>
        </p:nvSpPr>
        <p:spPr>
          <a:xfrm>
            <a:off x="179511" y="4139962"/>
            <a:ext cx="8784976" cy="923330"/>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One thing to inevitably stumble into sin and entirely a different one to be the stumbling stone</a:t>
            </a:r>
          </a:p>
        </p:txBody>
      </p:sp>
    </p:spTree>
    <p:extLst>
      <p:ext uri="{BB962C8B-B14F-4D97-AF65-F5344CB8AC3E}">
        <p14:creationId xmlns:p14="http://schemas.microsoft.com/office/powerpoint/2010/main" xmlns="" val="1429243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stumbling block"/>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49" t="4480" r="3554" b="11859"/>
          <a:stretch/>
        </p:blipFill>
        <p:spPr bwMode="auto">
          <a:xfrm>
            <a:off x="-1" y="0"/>
            <a:ext cx="9144001" cy="51640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9511" y="123478"/>
            <a:ext cx="8784976" cy="2585323"/>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Luke 17:  Jesus </a:t>
            </a:r>
            <a:r>
              <a:rPr lang="en-CA" sz="2700" b="1" dirty="0">
                <a:solidFill>
                  <a:schemeClr val="bg2"/>
                </a:solidFill>
                <a:effectLst>
                  <a:outerShdw blurRad="38100" dist="38100" dir="2700000" algn="tl">
                    <a:srgbClr val="000000">
                      <a:alpha val="43137"/>
                    </a:srgbClr>
                  </a:outerShdw>
                </a:effectLst>
              </a:rPr>
              <a:t>said to his disciples: ‘Things that cause people to stumble </a:t>
            </a:r>
            <a:r>
              <a:rPr lang="en-CA" sz="2700" b="1" dirty="0" smtClean="0">
                <a:solidFill>
                  <a:schemeClr val="bg2"/>
                </a:solidFill>
                <a:effectLst>
                  <a:outerShdw blurRad="38100" dist="38100" dir="2700000" algn="tl">
                    <a:srgbClr val="000000">
                      <a:alpha val="43137"/>
                    </a:srgbClr>
                  </a:outerShdw>
                </a:effectLst>
              </a:rPr>
              <a:t>(sin) are </a:t>
            </a:r>
            <a:r>
              <a:rPr lang="en-CA" sz="2700" b="1" dirty="0">
                <a:solidFill>
                  <a:schemeClr val="bg2"/>
                </a:solidFill>
                <a:effectLst>
                  <a:outerShdw blurRad="38100" dist="38100" dir="2700000" algn="tl">
                    <a:srgbClr val="000000">
                      <a:alpha val="43137"/>
                    </a:srgbClr>
                  </a:outerShdw>
                </a:effectLst>
              </a:rPr>
              <a:t>bound to come, but woe to that person through whom they come. 2 It would be better for him to be thrown into the sea with a millstone tied round his neck than for him to cause one of these little ones to stumble. </a:t>
            </a:r>
            <a:r>
              <a:rPr lang="en-CA" sz="2700" b="1" dirty="0">
                <a:solidFill>
                  <a:srgbClr val="FFC000"/>
                </a:solidFill>
                <a:effectLst>
                  <a:outerShdw blurRad="38100" dist="38100" dir="2700000" algn="tl">
                    <a:srgbClr val="000000">
                      <a:alpha val="43137"/>
                    </a:srgbClr>
                  </a:outerShdw>
                </a:effectLst>
              </a:rPr>
              <a:t>3 So watch yourselves.</a:t>
            </a:r>
          </a:p>
        </p:txBody>
      </p:sp>
      <p:sp>
        <p:nvSpPr>
          <p:cNvPr id="5" name="TextBox 4"/>
          <p:cNvSpPr txBox="1"/>
          <p:nvPr/>
        </p:nvSpPr>
        <p:spPr>
          <a:xfrm>
            <a:off x="179511" y="2941965"/>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Be very careful not to become a stumbling stone</a:t>
            </a:r>
          </a:p>
        </p:txBody>
      </p:sp>
      <p:sp>
        <p:nvSpPr>
          <p:cNvPr id="8" name="TextBox 7"/>
          <p:cNvSpPr txBox="1"/>
          <p:nvPr/>
        </p:nvSpPr>
        <p:spPr>
          <a:xfrm>
            <a:off x="179511" y="3449796"/>
            <a:ext cx="8784976" cy="507831"/>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We have a responsibility not to be a stumbling stone</a:t>
            </a:r>
          </a:p>
        </p:txBody>
      </p:sp>
    </p:spTree>
    <p:extLst>
      <p:ext uri="{BB962C8B-B14F-4D97-AF65-F5344CB8AC3E}">
        <p14:creationId xmlns:p14="http://schemas.microsoft.com/office/powerpoint/2010/main" xmlns="" val="214955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stumbling block"/>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49" t="4480" r="3554" b="11859"/>
          <a:stretch/>
        </p:blipFill>
        <p:spPr bwMode="auto">
          <a:xfrm>
            <a:off x="-1" y="0"/>
            <a:ext cx="9144001" cy="51640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9511" y="123478"/>
            <a:ext cx="8784976" cy="1338828"/>
          </a:xfrm>
          <a:prstGeom prst="rect">
            <a:avLst/>
          </a:prstGeom>
          <a:solidFill>
            <a:srgbClr val="1E1C11">
              <a:alpha val="80000"/>
            </a:srgbClr>
          </a:solidFill>
        </p:spPr>
        <p:txBody>
          <a:bodyPr wrap="square" rtlCol="0">
            <a:spAutoFit/>
          </a:bodyPr>
          <a:lstStyle/>
          <a:p>
            <a:r>
              <a:rPr lang="en-CA" sz="2700" b="1" dirty="0" smtClean="0">
                <a:solidFill>
                  <a:schemeClr val="bg2"/>
                </a:solidFill>
                <a:effectLst>
                  <a:outerShdw blurRad="38100" dist="38100" dir="2700000" algn="tl">
                    <a:srgbClr val="000000">
                      <a:alpha val="43137"/>
                    </a:srgbClr>
                  </a:outerShdw>
                </a:effectLst>
              </a:rPr>
              <a:t>What are some possible ways that a disciple can become a stumbling stone to other disciples, particularly those who are immature?  </a:t>
            </a:r>
            <a:endParaRPr lang="en-CA" sz="2700" b="1" dirty="0">
              <a:solidFill>
                <a:srgbClr val="FFC000"/>
              </a:solidFill>
              <a:effectLst>
                <a:outerShdw blurRad="38100" dist="38100" dir="2700000" algn="tl">
                  <a:srgbClr val="000000">
                    <a:alpha val="43137"/>
                  </a:srgbClr>
                </a:outerShdw>
              </a:effectLst>
            </a:endParaRPr>
          </a:p>
        </p:txBody>
      </p:sp>
      <p:sp>
        <p:nvSpPr>
          <p:cNvPr id="8" name="TextBox 7"/>
          <p:cNvSpPr txBox="1"/>
          <p:nvPr/>
        </p:nvSpPr>
        <p:spPr>
          <a:xfrm>
            <a:off x="179511" y="1635646"/>
            <a:ext cx="8784976" cy="2585323"/>
          </a:xfrm>
          <a:prstGeom prst="rect">
            <a:avLst/>
          </a:prstGeom>
          <a:solidFill>
            <a:srgbClr val="1E1C11">
              <a:alpha val="80000"/>
            </a:srgbClr>
          </a:solidFill>
        </p:spPr>
        <p:txBody>
          <a:bodyPr wrap="square" rtlCol="0">
            <a:spAutoFit/>
          </a:bodyPr>
          <a:lstStyle/>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Flaunting freedom (1 Cor. 8:9)</a:t>
            </a:r>
          </a:p>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Withholding love to create compromising situations</a:t>
            </a:r>
          </a:p>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Spurious teaching</a:t>
            </a:r>
          </a:p>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Sinful example</a:t>
            </a:r>
          </a:p>
          <a:p>
            <a:pPr marL="457200" indent="-457200">
              <a:buFont typeface="Arial" panose="020B0604020202020204" pitchFamily="34" charset="0"/>
              <a:buChar char="•"/>
            </a:pPr>
            <a:r>
              <a:rPr lang="en-CA" sz="2700" b="1" dirty="0" smtClean="0">
                <a:solidFill>
                  <a:schemeClr val="bg2"/>
                </a:solidFill>
                <a:effectLst>
                  <a:outerShdw blurRad="38100" dist="38100" dir="2700000" algn="tl">
                    <a:srgbClr val="000000">
                      <a:alpha val="43137"/>
                    </a:srgbClr>
                  </a:outerShdw>
                </a:effectLst>
              </a:rPr>
              <a:t>Just not thinking about others and how our words and actions may be tripping others up</a:t>
            </a:r>
          </a:p>
        </p:txBody>
      </p:sp>
    </p:spTree>
    <p:extLst>
      <p:ext uri="{BB962C8B-B14F-4D97-AF65-F5344CB8AC3E}">
        <p14:creationId xmlns:p14="http://schemas.microsoft.com/office/powerpoint/2010/main" xmlns="" val="4252749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mage of Ship with wak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9" y="-32240"/>
            <a:ext cx="9214963" cy="51757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2693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image of stumbling block"/>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233" b="9532"/>
          <a:stretch/>
        </p:blipFill>
        <p:spPr bwMode="auto">
          <a:xfrm>
            <a:off x="0" y="0"/>
            <a:ext cx="9157011"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30783" y="349167"/>
            <a:ext cx="6984764" cy="615553"/>
          </a:xfrm>
          <a:prstGeom prst="rect">
            <a:avLst/>
          </a:prstGeom>
          <a:solidFill>
            <a:srgbClr val="1E1C11">
              <a:alpha val="80000"/>
            </a:srgbClr>
          </a:solidFill>
        </p:spPr>
        <p:txBody>
          <a:bodyPr wrap="square" rtlCol="0">
            <a:spAutoFit/>
          </a:bodyPr>
          <a:lstStyle/>
          <a:p>
            <a:pPr algn="ctr"/>
            <a:r>
              <a:rPr lang="en-CA" sz="3400" b="1" dirty="0" smtClean="0">
                <a:solidFill>
                  <a:srgbClr val="EEECE1"/>
                </a:solidFill>
                <a:effectLst>
                  <a:outerShdw blurRad="38100" dist="38100" dir="2700000" algn="tl">
                    <a:srgbClr val="000000">
                      <a:alpha val="43137"/>
                    </a:srgbClr>
                  </a:outerShdw>
                </a:effectLst>
              </a:rPr>
              <a:t>Guilty Stumbling Stones</a:t>
            </a:r>
          </a:p>
        </p:txBody>
      </p:sp>
    </p:spTree>
    <p:extLst>
      <p:ext uri="{BB962C8B-B14F-4D97-AF65-F5344CB8AC3E}">
        <p14:creationId xmlns:p14="http://schemas.microsoft.com/office/powerpoint/2010/main" xmlns="" val="1644204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3224</TotalTime>
  <Words>1517</Words>
  <Application>Microsoft Office PowerPoint</Application>
  <PresentationFormat>On-screen Show (16:9)</PresentationFormat>
  <Paragraphs>113</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Windows User</cp:lastModifiedBy>
  <cp:revision>230</cp:revision>
  <dcterms:created xsi:type="dcterms:W3CDTF">2019-01-23T14:29:15Z</dcterms:created>
  <dcterms:modified xsi:type="dcterms:W3CDTF">2019-03-05T16:44:04Z</dcterms:modified>
</cp:coreProperties>
</file>