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337" r:id="rId2"/>
    <p:sldId id="345" r:id="rId3"/>
    <p:sldId id="346" r:id="rId4"/>
    <p:sldId id="341" r:id="rId5"/>
    <p:sldId id="352" r:id="rId6"/>
    <p:sldId id="353" r:id="rId7"/>
    <p:sldId id="348" r:id="rId8"/>
    <p:sldId id="347" r:id="rId9"/>
    <p:sldId id="340" r:id="rId10"/>
    <p:sldId id="356" r:id="rId11"/>
    <p:sldId id="349" r:id="rId12"/>
    <p:sldId id="350" r:id="rId13"/>
    <p:sldId id="351" r:id="rId14"/>
    <p:sldId id="357" r:id="rId15"/>
    <p:sldId id="358" r:id="rId16"/>
    <p:sldId id="377" r:id="rId17"/>
    <p:sldId id="355" r:id="rId18"/>
    <p:sldId id="354" r:id="rId19"/>
    <p:sldId id="359" r:id="rId20"/>
    <p:sldId id="374" r:id="rId21"/>
    <p:sldId id="361" r:id="rId22"/>
    <p:sldId id="376" r:id="rId23"/>
    <p:sldId id="375" r:id="rId24"/>
    <p:sldId id="363" r:id="rId25"/>
    <p:sldId id="342" r:id="rId26"/>
    <p:sldId id="379" r:id="rId27"/>
    <p:sldId id="373" r:id="rId28"/>
    <p:sldId id="380" r:id="rId29"/>
    <p:sldId id="371" r:id="rId30"/>
    <p:sldId id="365" r:id="rId31"/>
    <p:sldId id="372" r:id="rId3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B800"/>
    <a:srgbClr val="E46C0A"/>
    <a:srgbClr val="E6AF00"/>
    <a:srgbClr val="FFE2C5"/>
    <a:srgbClr val="FFD9B3"/>
    <a:srgbClr val="FFCC99"/>
    <a:srgbClr val="FFFFFF"/>
    <a:srgbClr val="1E1C11"/>
    <a:srgbClr val="4A452A"/>
    <a:srgbClr val="98480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515" autoAdjust="0"/>
    <p:restoredTop sz="94590" autoAdjust="0"/>
  </p:normalViewPr>
  <p:slideViewPr>
    <p:cSldViewPr>
      <p:cViewPr>
        <p:scale>
          <a:sx n="66" d="100"/>
          <a:sy n="66" d="100"/>
        </p:scale>
        <p:origin x="-1014" y="-1164"/>
      </p:cViewPr>
      <p:guideLst>
        <p:guide orient="horz" pos="1620"/>
        <p:guide pos="2880"/>
      </p:guideLst>
    </p:cSldViewPr>
  </p:slideViewPr>
  <p:outlineViewPr>
    <p:cViewPr>
      <p:scale>
        <a:sx n="33" d="100"/>
        <a:sy n="33" d="100"/>
      </p:scale>
      <p:origin x="0" y="1662"/>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F4B23A-AD7C-4275-8700-CC97C373E88F}" type="datetimeFigureOut">
              <a:rPr lang="en-CA" smtClean="0"/>
              <a:pPr/>
              <a:t>2019-03-13</a:t>
            </a:fld>
            <a:endParaRPr lang="en-CA"/>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255898-D871-41D6-A7EA-23223179D18F}" type="slidenum">
              <a:rPr lang="en-CA" smtClean="0"/>
              <a:pPr/>
              <a:t>‹#›</a:t>
            </a:fld>
            <a:endParaRPr lang="en-CA"/>
          </a:p>
        </p:txBody>
      </p:sp>
    </p:spTree>
    <p:extLst>
      <p:ext uri="{BB962C8B-B14F-4D97-AF65-F5344CB8AC3E}">
        <p14:creationId xmlns:p14="http://schemas.microsoft.com/office/powerpoint/2010/main" xmlns="" val="4186394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2255898-D871-41D6-A7EA-23223179D18F}" type="slidenum">
              <a:rPr lang="en-CA" smtClean="0"/>
              <a:pPr/>
              <a:t>1</a:t>
            </a:fld>
            <a:endParaRPr lang="en-CA"/>
          </a:p>
        </p:txBody>
      </p:sp>
    </p:spTree>
    <p:extLst>
      <p:ext uri="{BB962C8B-B14F-4D97-AF65-F5344CB8AC3E}">
        <p14:creationId xmlns:p14="http://schemas.microsoft.com/office/powerpoint/2010/main" xmlns="" val="2457392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2255898-D871-41D6-A7EA-23223179D18F}" type="slidenum">
              <a:rPr lang="en-CA" smtClean="0"/>
              <a:pPr/>
              <a:t>20</a:t>
            </a:fld>
            <a:endParaRPr lang="en-CA"/>
          </a:p>
        </p:txBody>
      </p:sp>
    </p:spTree>
    <p:extLst>
      <p:ext uri="{BB962C8B-B14F-4D97-AF65-F5344CB8AC3E}">
        <p14:creationId xmlns:p14="http://schemas.microsoft.com/office/powerpoint/2010/main" xmlns="" val="3735968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2255898-D871-41D6-A7EA-23223179D18F}" type="slidenum">
              <a:rPr lang="en-CA" smtClean="0"/>
              <a:pPr/>
              <a:t>21</a:t>
            </a:fld>
            <a:endParaRPr lang="en-CA"/>
          </a:p>
        </p:txBody>
      </p:sp>
    </p:spTree>
    <p:extLst>
      <p:ext uri="{BB962C8B-B14F-4D97-AF65-F5344CB8AC3E}">
        <p14:creationId xmlns:p14="http://schemas.microsoft.com/office/powerpoint/2010/main" xmlns="" val="1493110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2255898-D871-41D6-A7EA-23223179D18F}" type="slidenum">
              <a:rPr lang="en-CA" smtClean="0"/>
              <a:pPr/>
              <a:t>22</a:t>
            </a:fld>
            <a:endParaRPr lang="en-CA"/>
          </a:p>
        </p:txBody>
      </p:sp>
    </p:spTree>
    <p:extLst>
      <p:ext uri="{BB962C8B-B14F-4D97-AF65-F5344CB8AC3E}">
        <p14:creationId xmlns:p14="http://schemas.microsoft.com/office/powerpoint/2010/main" xmlns="" val="1493110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2255898-D871-41D6-A7EA-23223179D18F}" type="slidenum">
              <a:rPr lang="en-CA" smtClean="0"/>
              <a:pPr/>
              <a:t>23</a:t>
            </a:fld>
            <a:endParaRPr lang="en-CA"/>
          </a:p>
        </p:txBody>
      </p:sp>
    </p:spTree>
    <p:extLst>
      <p:ext uri="{BB962C8B-B14F-4D97-AF65-F5344CB8AC3E}">
        <p14:creationId xmlns:p14="http://schemas.microsoft.com/office/powerpoint/2010/main" xmlns="" val="1493110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036AB4C8-5C29-4B3B-8022-0A18CB0DB617}" type="datetimeFigureOut">
              <a:rPr lang="en-CA" smtClean="0"/>
              <a:pPr/>
              <a:t>2019-03-13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12253742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036AB4C8-5C29-4B3B-8022-0A18CB0DB617}" type="datetimeFigureOut">
              <a:rPr lang="en-CA" smtClean="0"/>
              <a:pPr/>
              <a:t>2019-03-13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418741498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2"/>
            <a:ext cx="2057400" cy="329088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154782"/>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036AB4C8-5C29-4B3B-8022-0A18CB0DB617}" type="datetimeFigureOut">
              <a:rPr lang="en-CA" smtClean="0"/>
              <a:pPr/>
              <a:t>2019-03-13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122877582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036AB4C8-5C29-4B3B-8022-0A18CB0DB617}" type="datetimeFigureOut">
              <a:rPr lang="en-CA" smtClean="0"/>
              <a:pPr/>
              <a:t>2019-03-13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181341613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6AB4C8-5C29-4B3B-8022-0A18CB0DB617}" type="datetimeFigureOut">
              <a:rPr lang="en-CA" smtClean="0"/>
              <a:pPr/>
              <a:t>2019-03-13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233417366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036AB4C8-5C29-4B3B-8022-0A18CB0DB617}" type="datetimeFigureOut">
              <a:rPr lang="en-CA" smtClean="0"/>
              <a:pPr/>
              <a:t>2019-03-13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394295159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036AB4C8-5C29-4B3B-8022-0A18CB0DB617}" type="datetimeFigureOut">
              <a:rPr lang="en-CA" smtClean="0"/>
              <a:pPr/>
              <a:t>2019-03-13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385434394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036AB4C8-5C29-4B3B-8022-0A18CB0DB617}" type="datetimeFigureOut">
              <a:rPr lang="en-CA" smtClean="0"/>
              <a:pPr/>
              <a:t>2019-03-13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276920877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AB4C8-5C29-4B3B-8022-0A18CB0DB617}" type="datetimeFigureOut">
              <a:rPr lang="en-CA" smtClean="0"/>
              <a:pPr/>
              <a:t>2019-03-13</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13617111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6AB4C8-5C29-4B3B-8022-0A18CB0DB617}" type="datetimeFigureOut">
              <a:rPr lang="en-CA" smtClean="0"/>
              <a:pPr/>
              <a:t>2019-03-13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2612717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6AB4C8-5C29-4B3B-8022-0A18CB0DB617}" type="datetimeFigureOut">
              <a:rPr lang="en-CA" smtClean="0"/>
              <a:pPr/>
              <a:t>2019-03-13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400626889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36AB4C8-5C29-4B3B-8022-0A18CB0DB617}" type="datetimeFigureOut">
              <a:rPr lang="en-CA" smtClean="0"/>
              <a:pPr/>
              <a:t>2019-03-13</a:t>
            </a:fld>
            <a:endParaRPr lang="en-CA"/>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1264038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microsoft.com/office/2007/relationships/hdphoto" Target="../media/hdphoto1.wdp"/></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image of exclude"/>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b="15075"/>
          <a:stretch/>
        </p:blipFill>
        <p:spPr bwMode="auto">
          <a:xfrm>
            <a:off x="0" y="-33543"/>
            <a:ext cx="9144000" cy="517704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25709889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763688" y="267494"/>
            <a:ext cx="4968552" cy="46805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endParaRPr>
          </a:p>
        </p:txBody>
      </p:sp>
      <p:sp>
        <p:nvSpPr>
          <p:cNvPr id="5" name="TextBox 4"/>
          <p:cNvSpPr txBox="1"/>
          <p:nvPr/>
        </p:nvSpPr>
        <p:spPr>
          <a:xfrm>
            <a:off x="3059832" y="771550"/>
            <a:ext cx="2592288" cy="523220"/>
          </a:xfrm>
          <a:prstGeom prst="rect">
            <a:avLst/>
          </a:prstGeom>
          <a:noFill/>
        </p:spPr>
        <p:txBody>
          <a:bodyPr wrap="square" rtlCol="0">
            <a:spAutoFit/>
          </a:bodyPr>
          <a:lstStyle/>
          <a:p>
            <a:pPr algn="ctr"/>
            <a:r>
              <a:rPr lang="en-CA" sz="2800" dirty="0" smtClean="0">
                <a:solidFill>
                  <a:prstClr val="black"/>
                </a:solidFill>
              </a:rPr>
              <a:t>God’s People</a:t>
            </a:r>
            <a:endParaRPr lang="en-CA" sz="2800" dirty="0">
              <a:solidFill>
                <a:prstClr val="black"/>
              </a:solidFill>
            </a:endParaRPr>
          </a:p>
        </p:txBody>
      </p:sp>
      <p:sp>
        <p:nvSpPr>
          <p:cNvPr id="6" name="Isosceles Triangle 5"/>
          <p:cNvSpPr/>
          <p:nvPr/>
        </p:nvSpPr>
        <p:spPr>
          <a:xfrm>
            <a:off x="3311860" y="1491630"/>
            <a:ext cx="2088232" cy="1728192"/>
          </a:xfrm>
          <a:prstGeom prst="triangl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endParaRPr>
          </a:p>
        </p:txBody>
      </p:sp>
      <p:sp>
        <p:nvSpPr>
          <p:cNvPr id="7" name="TextBox 6"/>
          <p:cNvSpPr txBox="1"/>
          <p:nvPr/>
        </p:nvSpPr>
        <p:spPr>
          <a:xfrm>
            <a:off x="3069193" y="2067694"/>
            <a:ext cx="2592288" cy="954107"/>
          </a:xfrm>
          <a:prstGeom prst="rect">
            <a:avLst/>
          </a:prstGeom>
          <a:noFill/>
        </p:spPr>
        <p:txBody>
          <a:bodyPr wrap="square" rtlCol="0">
            <a:spAutoFit/>
          </a:bodyPr>
          <a:lstStyle/>
          <a:p>
            <a:pPr algn="ctr"/>
            <a:r>
              <a:rPr lang="en-CA" sz="2800" dirty="0" smtClean="0">
                <a:solidFill>
                  <a:prstClr val="black"/>
                </a:solidFill>
              </a:rPr>
              <a:t>God’s </a:t>
            </a:r>
          </a:p>
          <a:p>
            <a:pPr algn="ctr"/>
            <a:r>
              <a:rPr lang="en-CA" sz="2800" dirty="0" smtClean="0">
                <a:solidFill>
                  <a:prstClr val="black"/>
                </a:solidFill>
              </a:rPr>
              <a:t>Presence</a:t>
            </a:r>
            <a:endParaRPr lang="en-CA" sz="2800" dirty="0">
              <a:solidFill>
                <a:prstClr val="black"/>
              </a:solidFill>
            </a:endParaRPr>
          </a:p>
        </p:txBody>
      </p:sp>
      <p:sp>
        <p:nvSpPr>
          <p:cNvPr id="8" name="TextBox 7"/>
          <p:cNvSpPr txBox="1"/>
          <p:nvPr/>
        </p:nvSpPr>
        <p:spPr>
          <a:xfrm>
            <a:off x="7020272" y="2607754"/>
            <a:ext cx="1872208" cy="523220"/>
          </a:xfrm>
          <a:prstGeom prst="rect">
            <a:avLst/>
          </a:prstGeom>
          <a:noFill/>
        </p:spPr>
        <p:txBody>
          <a:bodyPr wrap="square" rtlCol="0">
            <a:spAutoFit/>
          </a:bodyPr>
          <a:lstStyle/>
          <a:p>
            <a:pPr algn="ctr"/>
            <a:r>
              <a:rPr lang="en-CA" sz="2800" b="1" dirty="0" smtClean="0">
                <a:solidFill>
                  <a:prstClr val="black"/>
                </a:solidFill>
              </a:rPr>
              <a:t>Samaritans</a:t>
            </a:r>
            <a:endParaRPr lang="en-CA" sz="2800" b="1" dirty="0">
              <a:solidFill>
                <a:prstClr val="black"/>
              </a:solidFill>
            </a:endParaRPr>
          </a:p>
        </p:txBody>
      </p:sp>
      <p:sp>
        <p:nvSpPr>
          <p:cNvPr id="10" name="TextBox 9"/>
          <p:cNvSpPr txBox="1"/>
          <p:nvPr/>
        </p:nvSpPr>
        <p:spPr>
          <a:xfrm>
            <a:off x="7198594" y="1861460"/>
            <a:ext cx="1512168" cy="523220"/>
          </a:xfrm>
          <a:prstGeom prst="rect">
            <a:avLst/>
          </a:prstGeom>
          <a:noFill/>
        </p:spPr>
        <p:txBody>
          <a:bodyPr wrap="square" rtlCol="0">
            <a:spAutoFit/>
          </a:bodyPr>
          <a:lstStyle/>
          <a:p>
            <a:pPr algn="ctr"/>
            <a:r>
              <a:rPr lang="en-CA" sz="2800" b="1" dirty="0" smtClean="0"/>
              <a:t>Lepers</a:t>
            </a:r>
            <a:endParaRPr lang="en-CA" sz="2800" b="1" dirty="0"/>
          </a:p>
        </p:txBody>
      </p:sp>
    </p:spTree>
    <p:extLst>
      <p:ext uri="{BB962C8B-B14F-4D97-AF65-F5344CB8AC3E}">
        <p14:creationId xmlns:p14="http://schemas.microsoft.com/office/powerpoint/2010/main" xmlns="" val="393390155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image of exclude"/>
          <p:cNvPicPr>
            <a:picLocks noChangeAspect="1" noChangeArrowheads="1"/>
          </p:cNvPicPr>
          <p:nvPr/>
        </p:nvPicPr>
        <p:blipFill rotWithShape="1">
          <a:blip r:embed="rId2" cstate="print">
            <a:extLst>
              <a:ext uri="{BEBA8EAE-BF5A-486C-A8C5-ECC9F3942E4B}">
                <a14:imgProps xmlns:a14="http://schemas.microsoft.com/office/drawing/2010/main" xmlns="">
                  <a14:imgLayer r:embed="rId3">
                    <a14:imgEffect>
                      <a14:saturation sat="0"/>
                    </a14:imgEffect>
                  </a14:imgLayer>
                </a14:imgProps>
              </a:ext>
              <a:ext uri="{28A0092B-C50C-407E-A947-70E740481C1C}">
                <a14:useLocalDpi xmlns:a14="http://schemas.microsoft.com/office/drawing/2010/main" xmlns="" val="0"/>
              </a:ext>
            </a:extLst>
          </a:blip>
          <a:srcRect b="15075"/>
          <a:stretch/>
        </p:blipFill>
        <p:spPr bwMode="auto">
          <a:xfrm>
            <a:off x="0" y="-33543"/>
            <a:ext cx="9144000" cy="5177043"/>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251520" y="180965"/>
            <a:ext cx="8712968" cy="2246769"/>
          </a:xfrm>
          <a:prstGeom prst="rect">
            <a:avLst/>
          </a:prstGeom>
          <a:solidFill>
            <a:srgbClr val="1E1C11">
              <a:alpha val="80000"/>
            </a:srgbClr>
          </a:solidFill>
        </p:spPr>
        <p:txBody>
          <a:bodyPr wrap="square" rtlCol="0">
            <a:spAutoFit/>
          </a:bodyPr>
          <a:lstStyle/>
          <a:p>
            <a:r>
              <a:rPr lang="en-CA" sz="2800" b="1" dirty="0" smtClean="0">
                <a:solidFill>
                  <a:srgbClr val="EEECE1"/>
                </a:solidFill>
                <a:effectLst>
                  <a:outerShdw blurRad="38100" dist="38100" dir="2700000" algn="tl">
                    <a:srgbClr val="000000">
                      <a:alpha val="43137"/>
                    </a:srgbClr>
                  </a:outerShdw>
                </a:effectLst>
              </a:rPr>
              <a:t>11 </a:t>
            </a:r>
            <a:r>
              <a:rPr lang="en-CA" sz="2800" b="1" dirty="0">
                <a:solidFill>
                  <a:srgbClr val="EEECE1"/>
                </a:solidFill>
                <a:effectLst>
                  <a:outerShdw blurRad="38100" dist="38100" dir="2700000" algn="tl">
                    <a:srgbClr val="000000">
                      <a:alpha val="43137"/>
                    </a:srgbClr>
                  </a:outerShdw>
                </a:effectLst>
              </a:rPr>
              <a:t>Now on his way to Jerusalem, Jesus travelled along the border between Samaria and Galilee. 12 As he was going into a village, ten men who had </a:t>
            </a:r>
            <a:r>
              <a:rPr lang="en-CA" sz="2800" b="1" dirty="0" smtClean="0">
                <a:solidFill>
                  <a:srgbClr val="EEECE1"/>
                </a:solidFill>
                <a:effectLst>
                  <a:outerShdw blurRad="38100" dist="38100" dir="2700000" algn="tl">
                    <a:srgbClr val="000000">
                      <a:alpha val="43137"/>
                    </a:srgbClr>
                  </a:outerShdw>
                </a:effectLst>
              </a:rPr>
              <a:t>leprosy </a:t>
            </a:r>
            <a:r>
              <a:rPr lang="en-CA" sz="2800" b="1" dirty="0">
                <a:solidFill>
                  <a:srgbClr val="EEECE1"/>
                </a:solidFill>
                <a:effectLst>
                  <a:outerShdw blurRad="38100" dist="38100" dir="2700000" algn="tl">
                    <a:srgbClr val="000000">
                      <a:alpha val="43137"/>
                    </a:srgbClr>
                  </a:outerShdw>
                </a:effectLst>
              </a:rPr>
              <a:t>met him. They stood at a distance 13 and called out in a loud voice, ‘</a:t>
            </a:r>
            <a:r>
              <a:rPr lang="en-CA" sz="2800" b="1" dirty="0">
                <a:solidFill>
                  <a:srgbClr val="FFC000"/>
                </a:solidFill>
                <a:effectLst>
                  <a:outerShdw blurRad="38100" dist="38100" dir="2700000" algn="tl">
                    <a:srgbClr val="000000">
                      <a:alpha val="43137"/>
                    </a:srgbClr>
                  </a:outerShdw>
                </a:effectLst>
              </a:rPr>
              <a:t>Jesus, Master, have pity on us</a:t>
            </a:r>
            <a:r>
              <a:rPr lang="en-CA" sz="2800" b="1" dirty="0" smtClean="0">
                <a:solidFill>
                  <a:schemeClr val="bg1"/>
                </a:solidFill>
                <a:effectLst>
                  <a:outerShdw blurRad="38100" dist="38100" dir="2700000" algn="tl">
                    <a:srgbClr val="000000">
                      <a:alpha val="43137"/>
                    </a:srgbClr>
                  </a:outerShdw>
                </a:effectLst>
              </a:rPr>
              <a:t>!’</a:t>
            </a:r>
            <a:endParaRPr lang="en-CA" sz="2800" b="1" dirty="0">
              <a:solidFill>
                <a:schemeClr val="bg1"/>
              </a:solidFill>
              <a:effectLst>
                <a:outerShdw blurRad="38100" dist="38100" dir="2700000" algn="tl">
                  <a:srgbClr val="000000">
                    <a:alpha val="43137"/>
                  </a:srgbClr>
                </a:outerShdw>
              </a:effectLst>
            </a:endParaRPr>
          </a:p>
        </p:txBody>
      </p:sp>
      <p:sp>
        <p:nvSpPr>
          <p:cNvPr id="4" name="TextBox 3"/>
          <p:cNvSpPr txBox="1"/>
          <p:nvPr/>
        </p:nvSpPr>
        <p:spPr>
          <a:xfrm>
            <a:off x="274404" y="2580134"/>
            <a:ext cx="8712968" cy="1384995"/>
          </a:xfrm>
          <a:prstGeom prst="rect">
            <a:avLst/>
          </a:prstGeom>
          <a:solidFill>
            <a:srgbClr val="1E1C11">
              <a:alpha val="80000"/>
            </a:srgbClr>
          </a:solidFill>
        </p:spPr>
        <p:txBody>
          <a:bodyPr wrap="square" rtlCol="0">
            <a:spAutoFit/>
          </a:bodyPr>
          <a:lstStyle/>
          <a:p>
            <a:r>
              <a:rPr lang="en-CA" sz="2800" b="1" dirty="0" smtClean="0">
                <a:solidFill>
                  <a:srgbClr val="EEECE1"/>
                </a:solidFill>
                <a:effectLst>
                  <a:outerShdw blurRad="38100" dist="38100" dir="2700000" algn="tl">
                    <a:srgbClr val="000000">
                      <a:alpha val="43137"/>
                    </a:srgbClr>
                  </a:outerShdw>
                </a:effectLst>
              </a:rPr>
              <a:t>Appealed to Jesus as Master, subordinating themselves to his compassion in hope that through him God would cleanse and bring them inside. </a:t>
            </a:r>
            <a:endParaRPr lang="en-CA" sz="28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55208908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image of exclude"/>
          <p:cNvPicPr>
            <a:picLocks noChangeAspect="1" noChangeArrowheads="1"/>
          </p:cNvPicPr>
          <p:nvPr/>
        </p:nvPicPr>
        <p:blipFill rotWithShape="1">
          <a:blip r:embed="rId2" cstate="print">
            <a:extLst>
              <a:ext uri="{BEBA8EAE-BF5A-486C-A8C5-ECC9F3942E4B}">
                <a14:imgProps xmlns:a14="http://schemas.microsoft.com/office/drawing/2010/main" xmlns="">
                  <a14:imgLayer r:embed="rId3">
                    <a14:imgEffect>
                      <a14:saturation sat="0"/>
                    </a14:imgEffect>
                  </a14:imgLayer>
                </a14:imgProps>
              </a:ext>
              <a:ext uri="{28A0092B-C50C-407E-A947-70E740481C1C}">
                <a14:useLocalDpi xmlns:a14="http://schemas.microsoft.com/office/drawing/2010/main" xmlns="" val="0"/>
              </a:ext>
            </a:extLst>
          </a:blip>
          <a:srcRect b="15075"/>
          <a:stretch/>
        </p:blipFill>
        <p:spPr bwMode="auto">
          <a:xfrm>
            <a:off x="0" y="-33543"/>
            <a:ext cx="9144000" cy="5177043"/>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251520" y="158313"/>
            <a:ext cx="8712968" cy="523220"/>
          </a:xfrm>
          <a:prstGeom prst="rect">
            <a:avLst/>
          </a:prstGeom>
          <a:solidFill>
            <a:srgbClr val="1E1C11">
              <a:alpha val="80000"/>
            </a:srgbClr>
          </a:solidFill>
        </p:spPr>
        <p:txBody>
          <a:bodyPr wrap="square" rtlCol="0">
            <a:spAutoFit/>
          </a:bodyPr>
          <a:lstStyle/>
          <a:p>
            <a:r>
              <a:rPr lang="en-CA" sz="2800" b="1" dirty="0" smtClean="0">
                <a:solidFill>
                  <a:srgbClr val="EEECE1"/>
                </a:solidFill>
                <a:effectLst>
                  <a:outerShdw blurRad="38100" dist="38100" dir="2700000" algn="tl">
                    <a:srgbClr val="000000">
                      <a:alpha val="43137"/>
                    </a:srgbClr>
                  </a:outerShdw>
                </a:effectLst>
              </a:rPr>
              <a:t>1. Outside </a:t>
            </a:r>
            <a:r>
              <a:rPr lang="en-CA" sz="2800" b="1" dirty="0">
                <a:solidFill>
                  <a:srgbClr val="EEECE1"/>
                </a:solidFill>
                <a:effectLst>
                  <a:outerShdw blurRad="38100" dist="38100" dir="2700000" algn="tl">
                    <a:srgbClr val="000000">
                      <a:alpha val="43137"/>
                    </a:srgbClr>
                  </a:outerShdw>
                </a:effectLst>
              </a:rPr>
              <a:t>God’s Presence </a:t>
            </a:r>
          </a:p>
        </p:txBody>
      </p:sp>
      <p:sp>
        <p:nvSpPr>
          <p:cNvPr id="5" name="TextBox 4"/>
          <p:cNvSpPr txBox="1"/>
          <p:nvPr/>
        </p:nvSpPr>
        <p:spPr>
          <a:xfrm>
            <a:off x="271153" y="843558"/>
            <a:ext cx="8712968" cy="1815882"/>
          </a:xfrm>
          <a:prstGeom prst="rect">
            <a:avLst/>
          </a:prstGeom>
          <a:solidFill>
            <a:srgbClr val="1E1C11">
              <a:alpha val="80000"/>
            </a:srgbClr>
          </a:solidFill>
          <a:ln w="76200">
            <a:solidFill>
              <a:srgbClr val="FF0000"/>
            </a:solidFill>
          </a:ln>
        </p:spPr>
        <p:txBody>
          <a:bodyPr wrap="square" rtlCol="0">
            <a:spAutoFit/>
          </a:bodyPr>
          <a:lstStyle/>
          <a:p>
            <a:r>
              <a:rPr lang="en-CA" sz="2800" b="1" dirty="0">
                <a:solidFill>
                  <a:srgbClr val="EEECE1"/>
                </a:solidFill>
                <a:effectLst>
                  <a:outerShdw blurRad="38100" dist="38100" dir="2700000" algn="tl">
                    <a:srgbClr val="000000">
                      <a:alpha val="43137"/>
                    </a:srgbClr>
                  </a:outerShdw>
                </a:effectLst>
              </a:rPr>
              <a:t>Put outside God’s people and presence by his leprosy and ancestry, the Samaritan subordinated himself to Jesus’ compassion in hope that through him God would cleanse and bring him inside. </a:t>
            </a:r>
          </a:p>
        </p:txBody>
      </p:sp>
    </p:spTree>
    <p:extLst>
      <p:ext uri="{BB962C8B-B14F-4D97-AF65-F5344CB8AC3E}">
        <p14:creationId xmlns:p14="http://schemas.microsoft.com/office/powerpoint/2010/main" xmlns="" val="8991244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image of exclude"/>
          <p:cNvPicPr>
            <a:picLocks noChangeAspect="1" noChangeArrowheads="1"/>
          </p:cNvPicPr>
          <p:nvPr/>
        </p:nvPicPr>
        <p:blipFill rotWithShape="1">
          <a:blip r:embed="rId2" cstate="print">
            <a:extLst>
              <a:ext uri="{BEBA8EAE-BF5A-486C-A8C5-ECC9F3942E4B}">
                <a14:imgProps xmlns:a14="http://schemas.microsoft.com/office/drawing/2010/main" xmlns="">
                  <a14:imgLayer r:embed="rId3">
                    <a14:imgEffect>
                      <a14:saturation sat="0"/>
                    </a14:imgEffect>
                  </a14:imgLayer>
                </a14:imgProps>
              </a:ext>
              <a:ext uri="{28A0092B-C50C-407E-A947-70E740481C1C}">
                <a14:useLocalDpi xmlns:a14="http://schemas.microsoft.com/office/drawing/2010/main" xmlns="" val="0"/>
              </a:ext>
            </a:extLst>
          </a:blip>
          <a:srcRect b="15075"/>
          <a:stretch/>
        </p:blipFill>
        <p:spPr bwMode="auto">
          <a:xfrm>
            <a:off x="0" y="-33543"/>
            <a:ext cx="9144000" cy="5177043"/>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215516" y="339502"/>
            <a:ext cx="8712968" cy="3970318"/>
          </a:xfrm>
          <a:prstGeom prst="rect">
            <a:avLst/>
          </a:prstGeom>
          <a:solidFill>
            <a:srgbClr val="1E1C11">
              <a:alpha val="80000"/>
            </a:srgbClr>
          </a:solidFill>
        </p:spPr>
        <p:txBody>
          <a:bodyPr wrap="square" rtlCol="0">
            <a:spAutoFit/>
          </a:bodyPr>
          <a:lstStyle/>
          <a:p>
            <a:r>
              <a:rPr lang="en-CA" sz="2800" b="1" dirty="0" smtClean="0">
                <a:solidFill>
                  <a:srgbClr val="EEECE1"/>
                </a:solidFill>
                <a:effectLst>
                  <a:outerShdw blurRad="38100" dist="38100" dir="2700000" algn="tl">
                    <a:srgbClr val="000000">
                      <a:alpha val="43137"/>
                    </a:srgbClr>
                  </a:outerShdw>
                </a:effectLst>
              </a:rPr>
              <a:t>Eph. 2:1-3 </a:t>
            </a:r>
          </a:p>
          <a:p>
            <a:r>
              <a:rPr lang="en-CA" sz="2800" b="1" dirty="0" smtClean="0">
                <a:solidFill>
                  <a:srgbClr val="EEECE1"/>
                </a:solidFill>
                <a:effectLst>
                  <a:outerShdw blurRad="38100" dist="38100" dir="2700000" algn="tl">
                    <a:srgbClr val="000000">
                      <a:alpha val="43137"/>
                    </a:srgbClr>
                  </a:outerShdw>
                </a:effectLst>
              </a:rPr>
              <a:t>As </a:t>
            </a:r>
            <a:r>
              <a:rPr lang="en-CA" sz="2800" b="1" dirty="0">
                <a:solidFill>
                  <a:srgbClr val="EEECE1"/>
                </a:solidFill>
                <a:effectLst>
                  <a:outerShdw blurRad="38100" dist="38100" dir="2700000" algn="tl">
                    <a:srgbClr val="000000">
                      <a:alpha val="43137"/>
                    </a:srgbClr>
                  </a:outerShdw>
                </a:effectLst>
              </a:rPr>
              <a:t>for you, you were dead in your transgressions and sins, 2 in which you used to live when you followed the ways of this world and of the ruler of the kingdom of the air, the spirit who is now at work in those who are disobedient. 3 </a:t>
            </a:r>
            <a:r>
              <a:rPr lang="en-CA" sz="2800" b="1" dirty="0">
                <a:solidFill>
                  <a:srgbClr val="FFC000"/>
                </a:solidFill>
                <a:effectLst>
                  <a:outerShdw blurRad="38100" dist="38100" dir="2700000" algn="tl">
                    <a:srgbClr val="000000">
                      <a:alpha val="43137"/>
                    </a:srgbClr>
                  </a:outerShdw>
                </a:effectLst>
              </a:rPr>
              <a:t>All of us </a:t>
            </a:r>
            <a:r>
              <a:rPr lang="en-CA" sz="2800" b="1" dirty="0">
                <a:solidFill>
                  <a:srgbClr val="EEECE1"/>
                </a:solidFill>
                <a:effectLst>
                  <a:outerShdw blurRad="38100" dist="38100" dir="2700000" algn="tl">
                    <a:srgbClr val="000000">
                      <a:alpha val="43137"/>
                    </a:srgbClr>
                  </a:outerShdw>
                </a:effectLst>
              </a:rPr>
              <a:t>also lived among them at one time, gratifying the cravings of our </a:t>
            </a:r>
            <a:r>
              <a:rPr lang="en-CA" sz="2800" b="1" dirty="0" smtClean="0">
                <a:solidFill>
                  <a:srgbClr val="EEECE1"/>
                </a:solidFill>
                <a:effectLst>
                  <a:outerShdw blurRad="38100" dist="38100" dir="2700000" algn="tl">
                    <a:srgbClr val="000000">
                      <a:alpha val="43137"/>
                    </a:srgbClr>
                  </a:outerShdw>
                </a:effectLst>
              </a:rPr>
              <a:t>sinful nature </a:t>
            </a:r>
            <a:r>
              <a:rPr lang="en-CA" sz="2800" b="1" dirty="0">
                <a:solidFill>
                  <a:srgbClr val="EEECE1"/>
                </a:solidFill>
                <a:effectLst>
                  <a:outerShdw blurRad="38100" dist="38100" dir="2700000" algn="tl">
                    <a:srgbClr val="000000">
                      <a:alpha val="43137"/>
                    </a:srgbClr>
                  </a:outerShdw>
                </a:effectLst>
              </a:rPr>
              <a:t>and following its desires and thoughts. Like the rest, we were by nature deserving of wrath</a:t>
            </a:r>
            <a:r>
              <a:rPr lang="en-CA" sz="2800" b="1" dirty="0" smtClean="0">
                <a:solidFill>
                  <a:srgbClr val="EEECE1"/>
                </a:solidFill>
                <a:effectLst>
                  <a:outerShdw blurRad="38100" dist="38100" dir="2700000" algn="tl">
                    <a:srgbClr val="000000">
                      <a:alpha val="43137"/>
                    </a:srgbClr>
                  </a:outerShdw>
                </a:effectLst>
              </a:rPr>
              <a:t>. </a:t>
            </a:r>
            <a:endParaRPr lang="en-CA" sz="2800" b="1" dirty="0">
              <a:solidFill>
                <a:srgbClr val="EEECE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09692576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image of exclude"/>
          <p:cNvPicPr>
            <a:picLocks noChangeAspect="1" noChangeArrowheads="1"/>
          </p:cNvPicPr>
          <p:nvPr/>
        </p:nvPicPr>
        <p:blipFill rotWithShape="1">
          <a:blip r:embed="rId2" cstate="print">
            <a:extLst>
              <a:ext uri="{BEBA8EAE-BF5A-486C-A8C5-ECC9F3942E4B}">
                <a14:imgProps xmlns:a14="http://schemas.microsoft.com/office/drawing/2010/main" xmlns="">
                  <a14:imgLayer r:embed="rId3">
                    <a14:imgEffect>
                      <a14:saturation sat="0"/>
                    </a14:imgEffect>
                  </a14:imgLayer>
                </a14:imgProps>
              </a:ext>
              <a:ext uri="{28A0092B-C50C-407E-A947-70E740481C1C}">
                <a14:useLocalDpi xmlns:a14="http://schemas.microsoft.com/office/drawing/2010/main" xmlns="" val="0"/>
              </a:ext>
            </a:extLst>
          </a:blip>
          <a:srcRect b="15075"/>
          <a:stretch/>
        </p:blipFill>
        <p:spPr bwMode="auto">
          <a:xfrm>
            <a:off x="0" y="-33543"/>
            <a:ext cx="9144000" cy="5177043"/>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215516" y="339502"/>
            <a:ext cx="8712968" cy="3970318"/>
          </a:xfrm>
          <a:prstGeom prst="rect">
            <a:avLst/>
          </a:prstGeom>
          <a:solidFill>
            <a:srgbClr val="1E1C11">
              <a:alpha val="80000"/>
            </a:srgbClr>
          </a:solidFill>
        </p:spPr>
        <p:txBody>
          <a:bodyPr wrap="square" rtlCol="0">
            <a:spAutoFit/>
          </a:bodyPr>
          <a:lstStyle/>
          <a:p>
            <a:r>
              <a:rPr lang="en-CA" sz="2800" b="1" dirty="0" smtClean="0">
                <a:solidFill>
                  <a:srgbClr val="EEECE1"/>
                </a:solidFill>
                <a:effectLst>
                  <a:outerShdw blurRad="38100" dist="38100" dir="2700000" algn="tl">
                    <a:srgbClr val="000000">
                      <a:alpha val="43137"/>
                    </a:srgbClr>
                  </a:outerShdw>
                </a:effectLst>
              </a:rPr>
              <a:t>Eph. 2:1-3 </a:t>
            </a:r>
          </a:p>
          <a:p>
            <a:r>
              <a:rPr lang="en-CA" sz="2800" b="1" dirty="0" smtClean="0">
                <a:solidFill>
                  <a:srgbClr val="EEECE1"/>
                </a:solidFill>
                <a:effectLst>
                  <a:outerShdw blurRad="38100" dist="38100" dir="2700000" algn="tl">
                    <a:srgbClr val="000000">
                      <a:alpha val="43137"/>
                    </a:srgbClr>
                  </a:outerShdw>
                </a:effectLst>
              </a:rPr>
              <a:t>As </a:t>
            </a:r>
            <a:r>
              <a:rPr lang="en-CA" sz="2800" b="1" dirty="0">
                <a:solidFill>
                  <a:srgbClr val="EEECE1"/>
                </a:solidFill>
                <a:effectLst>
                  <a:outerShdw blurRad="38100" dist="38100" dir="2700000" algn="tl">
                    <a:srgbClr val="000000">
                      <a:alpha val="43137"/>
                    </a:srgbClr>
                  </a:outerShdw>
                </a:effectLst>
              </a:rPr>
              <a:t>for you, you were </a:t>
            </a:r>
            <a:r>
              <a:rPr lang="en-CA" sz="2800" b="1" dirty="0">
                <a:solidFill>
                  <a:srgbClr val="FFC000"/>
                </a:solidFill>
                <a:effectLst>
                  <a:outerShdw blurRad="38100" dist="38100" dir="2700000" algn="tl">
                    <a:srgbClr val="000000">
                      <a:alpha val="43137"/>
                    </a:srgbClr>
                  </a:outerShdw>
                </a:effectLst>
              </a:rPr>
              <a:t>dead in your transgressions and sins</a:t>
            </a:r>
            <a:r>
              <a:rPr lang="en-CA" sz="2800" b="1" dirty="0">
                <a:solidFill>
                  <a:srgbClr val="EEECE1"/>
                </a:solidFill>
                <a:effectLst>
                  <a:outerShdw blurRad="38100" dist="38100" dir="2700000" algn="tl">
                    <a:srgbClr val="000000">
                      <a:alpha val="43137"/>
                    </a:srgbClr>
                  </a:outerShdw>
                </a:effectLst>
              </a:rPr>
              <a:t>, 2 in which you used to live when you followed the ways of this world and of the ruler of the kingdom of the air, the spirit who is now at work in those who are disobedient. 3 All of us also lived among them at one time, gratifying the cravings of our </a:t>
            </a:r>
            <a:r>
              <a:rPr lang="en-CA" sz="2800" b="1" dirty="0" smtClean="0">
                <a:solidFill>
                  <a:srgbClr val="FFC000"/>
                </a:solidFill>
                <a:effectLst>
                  <a:outerShdw blurRad="38100" dist="38100" dir="2700000" algn="tl">
                    <a:srgbClr val="000000">
                      <a:alpha val="43137"/>
                    </a:srgbClr>
                  </a:outerShdw>
                </a:effectLst>
              </a:rPr>
              <a:t>sinful nature </a:t>
            </a:r>
            <a:r>
              <a:rPr lang="en-CA" sz="2800" b="1" dirty="0">
                <a:solidFill>
                  <a:srgbClr val="EEECE1"/>
                </a:solidFill>
                <a:effectLst>
                  <a:outerShdw blurRad="38100" dist="38100" dir="2700000" algn="tl">
                    <a:srgbClr val="000000">
                      <a:alpha val="43137"/>
                    </a:srgbClr>
                  </a:outerShdw>
                </a:effectLst>
              </a:rPr>
              <a:t>and following its desires and thoughts. Like the rest, we were by nature deserving of wrath</a:t>
            </a:r>
            <a:r>
              <a:rPr lang="en-CA" sz="2800" b="1" dirty="0" smtClean="0">
                <a:solidFill>
                  <a:srgbClr val="EEECE1"/>
                </a:solidFill>
                <a:effectLst>
                  <a:outerShdw blurRad="38100" dist="38100" dir="2700000" algn="tl">
                    <a:srgbClr val="000000">
                      <a:alpha val="43137"/>
                    </a:srgbClr>
                  </a:outerShdw>
                </a:effectLst>
              </a:rPr>
              <a:t>. </a:t>
            </a:r>
            <a:endParaRPr lang="en-CA" sz="2800" b="1" dirty="0">
              <a:solidFill>
                <a:srgbClr val="EEECE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41160565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image of exclude"/>
          <p:cNvPicPr>
            <a:picLocks noChangeAspect="1" noChangeArrowheads="1"/>
          </p:cNvPicPr>
          <p:nvPr/>
        </p:nvPicPr>
        <p:blipFill rotWithShape="1">
          <a:blip r:embed="rId2" cstate="print">
            <a:extLst>
              <a:ext uri="{BEBA8EAE-BF5A-486C-A8C5-ECC9F3942E4B}">
                <a14:imgProps xmlns:a14="http://schemas.microsoft.com/office/drawing/2010/main" xmlns="">
                  <a14:imgLayer r:embed="rId3">
                    <a14:imgEffect>
                      <a14:saturation sat="0"/>
                    </a14:imgEffect>
                  </a14:imgLayer>
                </a14:imgProps>
              </a:ext>
              <a:ext uri="{28A0092B-C50C-407E-A947-70E740481C1C}">
                <a14:useLocalDpi xmlns:a14="http://schemas.microsoft.com/office/drawing/2010/main" xmlns="" val="0"/>
              </a:ext>
            </a:extLst>
          </a:blip>
          <a:srcRect b="15075"/>
          <a:stretch/>
        </p:blipFill>
        <p:spPr bwMode="auto">
          <a:xfrm>
            <a:off x="0" y="-33543"/>
            <a:ext cx="9144000" cy="5177043"/>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215516" y="339502"/>
            <a:ext cx="8712968" cy="3970318"/>
          </a:xfrm>
          <a:prstGeom prst="rect">
            <a:avLst/>
          </a:prstGeom>
          <a:solidFill>
            <a:srgbClr val="1E1C11">
              <a:alpha val="80000"/>
            </a:srgbClr>
          </a:solidFill>
        </p:spPr>
        <p:txBody>
          <a:bodyPr wrap="square" rtlCol="0">
            <a:spAutoFit/>
          </a:bodyPr>
          <a:lstStyle/>
          <a:p>
            <a:r>
              <a:rPr lang="en-CA" sz="2800" b="1" dirty="0" smtClean="0">
                <a:solidFill>
                  <a:srgbClr val="EEECE1"/>
                </a:solidFill>
                <a:effectLst>
                  <a:outerShdw blurRad="38100" dist="38100" dir="2700000" algn="tl">
                    <a:srgbClr val="000000">
                      <a:alpha val="43137"/>
                    </a:srgbClr>
                  </a:outerShdw>
                </a:effectLst>
              </a:rPr>
              <a:t>Eph. 2:1-3 </a:t>
            </a:r>
          </a:p>
          <a:p>
            <a:r>
              <a:rPr lang="en-CA" sz="2800" b="1" dirty="0" smtClean="0">
                <a:solidFill>
                  <a:srgbClr val="EEECE1"/>
                </a:solidFill>
                <a:effectLst>
                  <a:outerShdw blurRad="38100" dist="38100" dir="2700000" algn="tl">
                    <a:srgbClr val="000000">
                      <a:alpha val="43137"/>
                    </a:srgbClr>
                  </a:outerShdw>
                </a:effectLst>
              </a:rPr>
              <a:t>As </a:t>
            </a:r>
            <a:r>
              <a:rPr lang="en-CA" sz="2800" b="1" dirty="0">
                <a:solidFill>
                  <a:srgbClr val="EEECE1"/>
                </a:solidFill>
                <a:effectLst>
                  <a:outerShdw blurRad="38100" dist="38100" dir="2700000" algn="tl">
                    <a:srgbClr val="000000">
                      <a:alpha val="43137"/>
                    </a:srgbClr>
                  </a:outerShdw>
                </a:effectLst>
              </a:rPr>
              <a:t>for you, you were dead in your transgressions and sins, 2 in which you used to live when you followed the ways of this world and of the ruler of the kingdom of the air, the spirit who is now at work in those who are disobedient. 3 All of us also lived among them at one time, gratifying the cravings of our sinful nature and following its desires and thoughts. </a:t>
            </a:r>
            <a:r>
              <a:rPr lang="en-CA" sz="2800" b="1" dirty="0">
                <a:solidFill>
                  <a:srgbClr val="FFC000"/>
                </a:solidFill>
                <a:effectLst>
                  <a:outerShdw blurRad="38100" dist="38100" dir="2700000" algn="tl">
                    <a:srgbClr val="000000">
                      <a:alpha val="43137"/>
                    </a:srgbClr>
                  </a:outerShdw>
                </a:effectLst>
              </a:rPr>
              <a:t>Like the rest, we were by nature deserving of wrath</a:t>
            </a:r>
            <a:r>
              <a:rPr lang="en-CA" sz="2800" b="1" dirty="0">
                <a:solidFill>
                  <a:schemeClr val="bg1"/>
                </a:solidFill>
                <a:effectLst>
                  <a:outerShdw blurRad="38100" dist="38100" dir="2700000" algn="tl">
                    <a:srgbClr val="000000">
                      <a:alpha val="43137"/>
                    </a:srgbClr>
                  </a:outerShdw>
                </a:effectLst>
              </a:rPr>
              <a:t>.</a:t>
            </a:r>
            <a:r>
              <a:rPr lang="en-CA" sz="2800" b="1" dirty="0">
                <a:solidFill>
                  <a:srgbClr val="FFC000"/>
                </a:solidFill>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xmlns="" val="414993401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image of exclude"/>
          <p:cNvPicPr>
            <a:picLocks noChangeAspect="1" noChangeArrowheads="1"/>
          </p:cNvPicPr>
          <p:nvPr/>
        </p:nvPicPr>
        <p:blipFill rotWithShape="1">
          <a:blip r:embed="rId2" cstate="print">
            <a:extLst>
              <a:ext uri="{BEBA8EAE-BF5A-486C-A8C5-ECC9F3942E4B}">
                <a14:imgProps xmlns:a14="http://schemas.microsoft.com/office/drawing/2010/main" xmlns="">
                  <a14:imgLayer r:embed="rId3">
                    <a14:imgEffect>
                      <a14:saturation sat="0"/>
                    </a14:imgEffect>
                  </a14:imgLayer>
                </a14:imgProps>
              </a:ext>
              <a:ext uri="{28A0092B-C50C-407E-A947-70E740481C1C}">
                <a14:useLocalDpi xmlns:a14="http://schemas.microsoft.com/office/drawing/2010/main" xmlns="" val="0"/>
              </a:ext>
            </a:extLst>
          </a:blip>
          <a:srcRect b="15075"/>
          <a:stretch/>
        </p:blipFill>
        <p:spPr bwMode="auto">
          <a:xfrm>
            <a:off x="0" y="-33543"/>
            <a:ext cx="9144000" cy="5177043"/>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215516" y="339502"/>
            <a:ext cx="8712968" cy="2246769"/>
          </a:xfrm>
          <a:prstGeom prst="rect">
            <a:avLst/>
          </a:prstGeom>
          <a:solidFill>
            <a:srgbClr val="1E1C11">
              <a:alpha val="80000"/>
            </a:srgbClr>
          </a:solidFill>
        </p:spPr>
        <p:txBody>
          <a:bodyPr wrap="square" rtlCol="0">
            <a:spAutoFit/>
          </a:bodyPr>
          <a:lstStyle/>
          <a:p>
            <a:r>
              <a:rPr lang="en-CA" sz="2800" b="1" dirty="0" smtClean="0">
                <a:solidFill>
                  <a:srgbClr val="EEECE1"/>
                </a:solidFill>
                <a:effectLst>
                  <a:outerShdw blurRad="38100" dist="38100" dir="2700000" algn="tl">
                    <a:srgbClr val="000000">
                      <a:alpha val="43137"/>
                    </a:srgbClr>
                  </a:outerShdw>
                </a:effectLst>
              </a:rPr>
              <a:t>Col. 1: 21 </a:t>
            </a:r>
            <a:r>
              <a:rPr lang="en-CA" sz="2800" b="1" dirty="0">
                <a:solidFill>
                  <a:srgbClr val="EEECE1"/>
                </a:solidFill>
                <a:effectLst>
                  <a:outerShdw blurRad="38100" dist="38100" dir="2700000" algn="tl">
                    <a:srgbClr val="000000">
                      <a:alpha val="43137"/>
                    </a:srgbClr>
                  </a:outerShdw>
                </a:effectLst>
              </a:rPr>
              <a:t>Once you were </a:t>
            </a:r>
            <a:r>
              <a:rPr lang="en-CA" sz="2800" b="1" dirty="0">
                <a:solidFill>
                  <a:srgbClr val="FFC000"/>
                </a:solidFill>
                <a:effectLst>
                  <a:outerShdw blurRad="38100" dist="38100" dir="2700000" algn="tl">
                    <a:srgbClr val="000000">
                      <a:alpha val="43137"/>
                    </a:srgbClr>
                  </a:outerShdw>
                </a:effectLst>
              </a:rPr>
              <a:t>alienated from God </a:t>
            </a:r>
            <a:r>
              <a:rPr lang="en-CA" sz="2800" b="1" dirty="0">
                <a:solidFill>
                  <a:srgbClr val="EEECE1"/>
                </a:solidFill>
                <a:effectLst>
                  <a:outerShdw blurRad="38100" dist="38100" dir="2700000" algn="tl">
                    <a:srgbClr val="000000">
                      <a:alpha val="43137"/>
                    </a:srgbClr>
                  </a:outerShdw>
                </a:effectLst>
              </a:rPr>
              <a:t>and were enemies in your minds because </a:t>
            </a:r>
            <a:r>
              <a:rPr lang="en-CA" sz="2800" b="1" dirty="0" smtClean="0">
                <a:solidFill>
                  <a:srgbClr val="EEECE1"/>
                </a:solidFill>
                <a:effectLst>
                  <a:outerShdw blurRad="38100" dist="38100" dir="2700000" algn="tl">
                    <a:srgbClr val="000000">
                      <a:alpha val="43137"/>
                    </a:srgbClr>
                  </a:outerShdw>
                </a:effectLst>
              </a:rPr>
              <a:t>of </a:t>
            </a:r>
            <a:r>
              <a:rPr lang="en-CA" sz="2800" b="1" dirty="0">
                <a:solidFill>
                  <a:srgbClr val="EEECE1"/>
                </a:solidFill>
                <a:effectLst>
                  <a:outerShdw blurRad="38100" dist="38100" dir="2700000" algn="tl">
                    <a:srgbClr val="000000">
                      <a:alpha val="43137"/>
                    </a:srgbClr>
                  </a:outerShdw>
                </a:effectLst>
              </a:rPr>
              <a:t>your evil behaviour. 22 But now he has reconciled you by Christ’s physical body through death to present you holy in his sight, without blemish and free from accusation </a:t>
            </a:r>
            <a:r>
              <a:rPr lang="en-CA" sz="2800" b="1" dirty="0" smtClean="0">
                <a:solidFill>
                  <a:srgbClr val="EEECE1"/>
                </a:solidFill>
                <a:effectLst>
                  <a:outerShdw blurRad="38100" dist="38100" dir="2700000" algn="tl">
                    <a:srgbClr val="000000">
                      <a:alpha val="43137"/>
                    </a:srgbClr>
                  </a:outerShdw>
                </a:effectLst>
              </a:rPr>
              <a:t>– </a:t>
            </a:r>
            <a:endParaRPr lang="en-CA" sz="28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7054039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763688" y="267494"/>
            <a:ext cx="4968552" cy="46805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endParaRPr>
          </a:p>
        </p:txBody>
      </p:sp>
      <p:sp>
        <p:nvSpPr>
          <p:cNvPr id="5" name="TextBox 4"/>
          <p:cNvSpPr txBox="1"/>
          <p:nvPr/>
        </p:nvSpPr>
        <p:spPr>
          <a:xfrm>
            <a:off x="3059832" y="771550"/>
            <a:ext cx="2592288" cy="523220"/>
          </a:xfrm>
          <a:prstGeom prst="rect">
            <a:avLst/>
          </a:prstGeom>
          <a:noFill/>
        </p:spPr>
        <p:txBody>
          <a:bodyPr wrap="square" rtlCol="0">
            <a:spAutoFit/>
          </a:bodyPr>
          <a:lstStyle/>
          <a:p>
            <a:pPr algn="ctr"/>
            <a:r>
              <a:rPr lang="en-CA" sz="2800" dirty="0" smtClean="0">
                <a:solidFill>
                  <a:prstClr val="black"/>
                </a:solidFill>
              </a:rPr>
              <a:t>God’s People</a:t>
            </a:r>
            <a:endParaRPr lang="en-CA" sz="2800" dirty="0">
              <a:solidFill>
                <a:prstClr val="black"/>
              </a:solidFill>
            </a:endParaRPr>
          </a:p>
        </p:txBody>
      </p:sp>
      <p:sp>
        <p:nvSpPr>
          <p:cNvPr id="6" name="Isosceles Triangle 5"/>
          <p:cNvSpPr/>
          <p:nvPr/>
        </p:nvSpPr>
        <p:spPr>
          <a:xfrm>
            <a:off x="3311860" y="1491630"/>
            <a:ext cx="2088232" cy="1728192"/>
          </a:xfrm>
          <a:prstGeom prst="triangl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endParaRPr>
          </a:p>
        </p:txBody>
      </p:sp>
      <p:sp>
        <p:nvSpPr>
          <p:cNvPr id="7" name="TextBox 6"/>
          <p:cNvSpPr txBox="1"/>
          <p:nvPr/>
        </p:nvSpPr>
        <p:spPr>
          <a:xfrm>
            <a:off x="3069193" y="2067694"/>
            <a:ext cx="2592288" cy="954107"/>
          </a:xfrm>
          <a:prstGeom prst="rect">
            <a:avLst/>
          </a:prstGeom>
          <a:noFill/>
        </p:spPr>
        <p:txBody>
          <a:bodyPr wrap="square" rtlCol="0">
            <a:spAutoFit/>
          </a:bodyPr>
          <a:lstStyle/>
          <a:p>
            <a:pPr algn="ctr"/>
            <a:r>
              <a:rPr lang="en-CA" sz="2800" dirty="0" smtClean="0">
                <a:solidFill>
                  <a:prstClr val="black"/>
                </a:solidFill>
              </a:rPr>
              <a:t>God’s </a:t>
            </a:r>
          </a:p>
          <a:p>
            <a:pPr algn="ctr"/>
            <a:r>
              <a:rPr lang="en-CA" sz="2800" dirty="0" smtClean="0">
                <a:solidFill>
                  <a:prstClr val="black"/>
                </a:solidFill>
              </a:rPr>
              <a:t>Presence</a:t>
            </a:r>
            <a:endParaRPr lang="en-CA" sz="2800" dirty="0">
              <a:solidFill>
                <a:prstClr val="black"/>
              </a:solidFill>
            </a:endParaRPr>
          </a:p>
        </p:txBody>
      </p:sp>
      <p:sp>
        <p:nvSpPr>
          <p:cNvPr id="8" name="TextBox 7"/>
          <p:cNvSpPr txBox="1"/>
          <p:nvPr/>
        </p:nvSpPr>
        <p:spPr>
          <a:xfrm>
            <a:off x="7234598" y="2215675"/>
            <a:ext cx="1512168" cy="523220"/>
          </a:xfrm>
          <a:prstGeom prst="rect">
            <a:avLst/>
          </a:prstGeom>
          <a:noFill/>
        </p:spPr>
        <p:txBody>
          <a:bodyPr wrap="square" rtlCol="0">
            <a:spAutoFit/>
          </a:bodyPr>
          <a:lstStyle/>
          <a:p>
            <a:pPr algn="ctr"/>
            <a:r>
              <a:rPr lang="en-CA" sz="2800" b="1" dirty="0" smtClean="0">
                <a:solidFill>
                  <a:prstClr val="black"/>
                </a:solidFill>
              </a:rPr>
              <a:t>Us </a:t>
            </a:r>
            <a:endParaRPr lang="en-CA" sz="2800" b="1" dirty="0">
              <a:solidFill>
                <a:prstClr val="black"/>
              </a:solidFill>
            </a:endParaRPr>
          </a:p>
        </p:txBody>
      </p:sp>
    </p:spTree>
    <p:extLst>
      <p:ext uri="{BB962C8B-B14F-4D97-AF65-F5344CB8AC3E}">
        <p14:creationId xmlns:p14="http://schemas.microsoft.com/office/powerpoint/2010/main" xmlns="" val="82474579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image of exclude"/>
          <p:cNvPicPr>
            <a:picLocks noChangeAspect="1" noChangeArrowheads="1"/>
          </p:cNvPicPr>
          <p:nvPr/>
        </p:nvPicPr>
        <p:blipFill rotWithShape="1">
          <a:blip r:embed="rId2" cstate="print">
            <a:extLst>
              <a:ext uri="{BEBA8EAE-BF5A-486C-A8C5-ECC9F3942E4B}">
                <a14:imgProps xmlns:a14="http://schemas.microsoft.com/office/drawing/2010/main" xmlns="">
                  <a14:imgLayer r:embed="rId3">
                    <a14:imgEffect>
                      <a14:saturation sat="0"/>
                    </a14:imgEffect>
                  </a14:imgLayer>
                </a14:imgProps>
              </a:ext>
              <a:ext uri="{28A0092B-C50C-407E-A947-70E740481C1C}">
                <a14:useLocalDpi xmlns:a14="http://schemas.microsoft.com/office/drawing/2010/main" xmlns="" val="0"/>
              </a:ext>
            </a:extLst>
          </a:blip>
          <a:srcRect b="15075"/>
          <a:stretch/>
        </p:blipFill>
        <p:spPr bwMode="auto">
          <a:xfrm>
            <a:off x="0" y="-33543"/>
            <a:ext cx="9144000" cy="5177043"/>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251520" y="158313"/>
            <a:ext cx="8712968" cy="523220"/>
          </a:xfrm>
          <a:prstGeom prst="rect">
            <a:avLst/>
          </a:prstGeom>
          <a:solidFill>
            <a:srgbClr val="1E1C11">
              <a:alpha val="80000"/>
            </a:srgbClr>
          </a:solidFill>
        </p:spPr>
        <p:txBody>
          <a:bodyPr wrap="square" rtlCol="0">
            <a:spAutoFit/>
          </a:bodyPr>
          <a:lstStyle/>
          <a:p>
            <a:r>
              <a:rPr lang="en-CA" sz="2800" b="1" dirty="0" smtClean="0">
                <a:solidFill>
                  <a:srgbClr val="EEECE1"/>
                </a:solidFill>
                <a:effectLst>
                  <a:outerShdw blurRad="38100" dist="38100" dir="2700000" algn="tl">
                    <a:srgbClr val="000000">
                      <a:alpha val="43137"/>
                    </a:srgbClr>
                  </a:outerShdw>
                </a:effectLst>
              </a:rPr>
              <a:t>1. Outside </a:t>
            </a:r>
            <a:r>
              <a:rPr lang="en-CA" sz="2800" b="1" dirty="0">
                <a:solidFill>
                  <a:srgbClr val="EEECE1"/>
                </a:solidFill>
                <a:effectLst>
                  <a:outerShdw blurRad="38100" dist="38100" dir="2700000" algn="tl">
                    <a:srgbClr val="000000">
                      <a:alpha val="43137"/>
                    </a:srgbClr>
                  </a:outerShdw>
                </a:effectLst>
              </a:rPr>
              <a:t>God’s Presence </a:t>
            </a:r>
          </a:p>
        </p:txBody>
      </p:sp>
      <p:sp>
        <p:nvSpPr>
          <p:cNvPr id="5" name="TextBox 4"/>
          <p:cNvSpPr txBox="1"/>
          <p:nvPr/>
        </p:nvSpPr>
        <p:spPr>
          <a:xfrm>
            <a:off x="271153" y="843558"/>
            <a:ext cx="8712968" cy="1815882"/>
          </a:xfrm>
          <a:prstGeom prst="rect">
            <a:avLst/>
          </a:prstGeom>
          <a:solidFill>
            <a:srgbClr val="1E1C11">
              <a:alpha val="80000"/>
            </a:srgbClr>
          </a:solidFill>
          <a:ln w="76200">
            <a:solidFill>
              <a:srgbClr val="FF0000"/>
            </a:solidFill>
          </a:ln>
        </p:spPr>
        <p:txBody>
          <a:bodyPr wrap="square" rtlCol="0">
            <a:spAutoFit/>
          </a:bodyPr>
          <a:lstStyle/>
          <a:p>
            <a:r>
              <a:rPr lang="en-CA" sz="2800" b="1" dirty="0">
                <a:solidFill>
                  <a:srgbClr val="EEECE1"/>
                </a:solidFill>
                <a:effectLst>
                  <a:outerShdw blurRad="38100" dist="38100" dir="2700000" algn="tl">
                    <a:srgbClr val="000000">
                      <a:alpha val="43137"/>
                    </a:srgbClr>
                  </a:outerShdw>
                </a:effectLst>
              </a:rPr>
              <a:t>Put outside God’s people and presence by his leprosy and ancestry, the Samaritan subordinated himself to Jesus’ compassion in hope that through him God would cleanse and bring him inside. </a:t>
            </a:r>
          </a:p>
        </p:txBody>
      </p:sp>
      <p:sp>
        <p:nvSpPr>
          <p:cNvPr id="6" name="TextBox 5"/>
          <p:cNvSpPr txBox="1"/>
          <p:nvPr/>
        </p:nvSpPr>
        <p:spPr>
          <a:xfrm>
            <a:off x="283765" y="2931790"/>
            <a:ext cx="8712968" cy="1815882"/>
          </a:xfrm>
          <a:prstGeom prst="rect">
            <a:avLst/>
          </a:prstGeom>
          <a:solidFill>
            <a:srgbClr val="1E1C11">
              <a:alpha val="80000"/>
            </a:srgbClr>
          </a:solidFill>
          <a:ln w="76200">
            <a:solidFill>
              <a:srgbClr val="00B050"/>
            </a:solidFill>
          </a:ln>
        </p:spPr>
        <p:txBody>
          <a:bodyPr wrap="square" rtlCol="0">
            <a:spAutoFit/>
          </a:bodyPr>
          <a:lstStyle/>
          <a:p>
            <a:r>
              <a:rPr lang="en-CA" sz="2800" b="1" dirty="0">
                <a:solidFill>
                  <a:srgbClr val="EEECE1"/>
                </a:solidFill>
                <a:effectLst>
                  <a:outerShdw blurRad="38100" dist="38100" dir="2700000" algn="tl">
                    <a:srgbClr val="000000">
                      <a:alpha val="43137"/>
                    </a:srgbClr>
                  </a:outerShdw>
                </a:effectLst>
              </a:rPr>
              <a:t>Put outside God’s people and presence by our </a:t>
            </a:r>
            <a:r>
              <a:rPr lang="en-CA" sz="2800" b="1" dirty="0" smtClean="0">
                <a:solidFill>
                  <a:srgbClr val="EEECE1"/>
                </a:solidFill>
                <a:effectLst>
                  <a:outerShdw blurRad="38100" dist="38100" dir="2700000" algn="tl">
                    <a:srgbClr val="000000">
                      <a:alpha val="43137"/>
                    </a:srgbClr>
                  </a:outerShdw>
                </a:effectLst>
              </a:rPr>
              <a:t>human ancestry and sin, </a:t>
            </a:r>
            <a:r>
              <a:rPr lang="en-CA" sz="2800" b="1" dirty="0">
                <a:solidFill>
                  <a:srgbClr val="EEECE1"/>
                </a:solidFill>
                <a:effectLst>
                  <a:outerShdw blurRad="38100" dist="38100" dir="2700000" algn="tl">
                    <a:srgbClr val="000000">
                      <a:alpha val="43137"/>
                    </a:srgbClr>
                  </a:outerShdw>
                </a:effectLst>
              </a:rPr>
              <a:t>we </a:t>
            </a:r>
            <a:r>
              <a:rPr lang="en-CA" sz="2800" b="1" dirty="0" smtClean="0">
                <a:solidFill>
                  <a:srgbClr val="EEECE1"/>
                </a:solidFill>
                <a:effectLst>
                  <a:outerShdw blurRad="38100" dist="38100" dir="2700000" algn="tl">
                    <a:srgbClr val="000000">
                      <a:alpha val="43137"/>
                    </a:srgbClr>
                  </a:outerShdw>
                </a:effectLst>
              </a:rPr>
              <a:t>can subordinate </a:t>
            </a:r>
            <a:r>
              <a:rPr lang="en-CA" sz="2800" b="1" dirty="0">
                <a:solidFill>
                  <a:srgbClr val="EEECE1"/>
                </a:solidFill>
                <a:effectLst>
                  <a:outerShdw blurRad="38100" dist="38100" dir="2700000" algn="tl">
                    <a:srgbClr val="000000">
                      <a:alpha val="43137"/>
                    </a:srgbClr>
                  </a:outerShdw>
                </a:effectLst>
              </a:rPr>
              <a:t>ourselves to Jesus’ compassion in hope that through him God would cleanse us and bring us inside. </a:t>
            </a:r>
          </a:p>
        </p:txBody>
      </p:sp>
    </p:spTree>
    <p:extLst>
      <p:ext uri="{BB962C8B-B14F-4D97-AF65-F5344CB8AC3E}">
        <p14:creationId xmlns:p14="http://schemas.microsoft.com/office/powerpoint/2010/main" xmlns="" val="295623999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image of exclude"/>
          <p:cNvPicPr>
            <a:picLocks noChangeAspect="1" noChangeArrowheads="1"/>
          </p:cNvPicPr>
          <p:nvPr/>
        </p:nvPicPr>
        <p:blipFill rotWithShape="1">
          <a:blip r:embed="rId2" cstate="print">
            <a:extLst>
              <a:ext uri="{BEBA8EAE-BF5A-486C-A8C5-ECC9F3942E4B}">
                <a14:imgProps xmlns:a14="http://schemas.microsoft.com/office/drawing/2010/main" xmlns="">
                  <a14:imgLayer r:embed="rId3">
                    <a14:imgEffect>
                      <a14:saturation sat="0"/>
                    </a14:imgEffect>
                  </a14:imgLayer>
                </a14:imgProps>
              </a:ext>
              <a:ext uri="{28A0092B-C50C-407E-A947-70E740481C1C}">
                <a14:useLocalDpi xmlns:a14="http://schemas.microsoft.com/office/drawing/2010/main" xmlns="" val="0"/>
              </a:ext>
            </a:extLst>
          </a:blip>
          <a:srcRect b="15075"/>
          <a:stretch/>
        </p:blipFill>
        <p:spPr bwMode="auto">
          <a:xfrm>
            <a:off x="0" y="-33543"/>
            <a:ext cx="9144000" cy="5177043"/>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215516" y="339502"/>
            <a:ext cx="8712968" cy="954107"/>
          </a:xfrm>
          <a:prstGeom prst="rect">
            <a:avLst/>
          </a:prstGeom>
          <a:solidFill>
            <a:srgbClr val="1E1C11">
              <a:alpha val="80000"/>
            </a:srgbClr>
          </a:solidFill>
        </p:spPr>
        <p:txBody>
          <a:bodyPr wrap="square" rtlCol="0">
            <a:spAutoFit/>
          </a:bodyPr>
          <a:lstStyle/>
          <a:p>
            <a:r>
              <a:rPr lang="en-CA" sz="2800" b="1" dirty="0">
                <a:solidFill>
                  <a:srgbClr val="EEECE1"/>
                </a:solidFill>
                <a:effectLst>
                  <a:outerShdw blurRad="38100" dist="38100" dir="2700000" algn="tl">
                    <a:srgbClr val="000000">
                      <a:alpha val="43137"/>
                    </a:srgbClr>
                  </a:outerShdw>
                </a:effectLst>
              </a:rPr>
              <a:t>Imagine </a:t>
            </a:r>
            <a:r>
              <a:rPr lang="en-CA" sz="2800" b="1" dirty="0" smtClean="0">
                <a:solidFill>
                  <a:srgbClr val="EEECE1"/>
                </a:solidFill>
                <a:effectLst>
                  <a:outerShdw blurRad="38100" dist="38100" dir="2700000" algn="tl">
                    <a:srgbClr val="000000">
                      <a:alpha val="43137"/>
                    </a:srgbClr>
                  </a:outerShdw>
                </a:effectLst>
              </a:rPr>
              <a:t>what </a:t>
            </a:r>
            <a:r>
              <a:rPr lang="en-CA" sz="2800" b="1" dirty="0">
                <a:solidFill>
                  <a:srgbClr val="EEECE1"/>
                </a:solidFill>
                <a:effectLst>
                  <a:outerShdw blurRad="38100" dist="38100" dir="2700000" algn="tl">
                    <a:srgbClr val="000000">
                      <a:alpha val="43137"/>
                    </a:srgbClr>
                  </a:outerShdw>
                </a:effectLst>
              </a:rPr>
              <a:t>the Leper’s life would have </a:t>
            </a:r>
            <a:r>
              <a:rPr lang="en-CA" sz="2800" b="1" dirty="0" smtClean="0">
                <a:solidFill>
                  <a:srgbClr val="EEECE1"/>
                </a:solidFill>
                <a:effectLst>
                  <a:outerShdw blurRad="38100" dist="38100" dir="2700000" algn="tl">
                    <a:srgbClr val="000000">
                      <a:alpha val="43137"/>
                    </a:srgbClr>
                  </a:outerShdw>
                </a:effectLst>
              </a:rPr>
              <a:t>been like if he had not put his hope in Jesus?  </a:t>
            </a:r>
            <a:endParaRPr lang="en-CA" sz="2800" b="1" dirty="0">
              <a:solidFill>
                <a:srgbClr val="FFC000"/>
              </a:solidFill>
              <a:effectLst>
                <a:outerShdw blurRad="38100" dist="38100" dir="2700000" algn="tl">
                  <a:srgbClr val="000000">
                    <a:alpha val="43137"/>
                  </a:srgbClr>
                </a:outerShdw>
              </a:effectLst>
            </a:endParaRPr>
          </a:p>
        </p:txBody>
      </p:sp>
      <p:sp>
        <p:nvSpPr>
          <p:cNvPr id="5" name="TextBox 4"/>
          <p:cNvSpPr txBox="1"/>
          <p:nvPr/>
        </p:nvSpPr>
        <p:spPr>
          <a:xfrm>
            <a:off x="215516" y="2530529"/>
            <a:ext cx="8712968" cy="954107"/>
          </a:xfrm>
          <a:prstGeom prst="rect">
            <a:avLst/>
          </a:prstGeom>
          <a:solidFill>
            <a:srgbClr val="1E1C11">
              <a:alpha val="80000"/>
            </a:srgbClr>
          </a:solidFill>
        </p:spPr>
        <p:txBody>
          <a:bodyPr wrap="square" rtlCol="0">
            <a:spAutoFit/>
          </a:bodyPr>
          <a:lstStyle/>
          <a:p>
            <a:r>
              <a:rPr lang="en-CA" sz="2800" b="1" dirty="0">
                <a:solidFill>
                  <a:srgbClr val="EEECE1"/>
                </a:solidFill>
                <a:effectLst>
                  <a:outerShdw blurRad="38100" dist="38100" dir="2700000" algn="tl">
                    <a:srgbClr val="000000">
                      <a:alpha val="43137"/>
                    </a:srgbClr>
                  </a:outerShdw>
                </a:effectLst>
              </a:rPr>
              <a:t>Imagine how </a:t>
            </a:r>
            <a:r>
              <a:rPr lang="en-CA" sz="2800" b="1" dirty="0" smtClean="0">
                <a:solidFill>
                  <a:srgbClr val="EEECE1"/>
                </a:solidFill>
                <a:effectLst>
                  <a:outerShdw blurRad="38100" dist="38100" dir="2700000" algn="tl">
                    <a:srgbClr val="000000">
                      <a:alpha val="43137"/>
                    </a:srgbClr>
                  </a:outerShdw>
                </a:effectLst>
              </a:rPr>
              <a:t>your life would be if you had not put your hope in Jesus?  </a:t>
            </a:r>
            <a:endParaRPr lang="en-CA" sz="28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73600466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image of exclude"/>
          <p:cNvPicPr>
            <a:picLocks noChangeAspect="1" noChangeArrowheads="1"/>
          </p:cNvPicPr>
          <p:nvPr/>
        </p:nvPicPr>
        <p:blipFill rotWithShape="1">
          <a:blip r:embed="rId2" cstate="print">
            <a:extLst>
              <a:ext uri="{BEBA8EAE-BF5A-486C-A8C5-ECC9F3942E4B}">
                <a14:imgProps xmlns:a14="http://schemas.microsoft.com/office/drawing/2010/main" xmlns="">
                  <a14:imgLayer r:embed="rId3">
                    <a14:imgEffect>
                      <a14:saturation sat="0"/>
                    </a14:imgEffect>
                  </a14:imgLayer>
                </a14:imgProps>
              </a:ext>
              <a:ext uri="{28A0092B-C50C-407E-A947-70E740481C1C}">
                <a14:useLocalDpi xmlns:a14="http://schemas.microsoft.com/office/drawing/2010/main" xmlns="" val="0"/>
              </a:ext>
            </a:extLst>
          </a:blip>
          <a:srcRect b="15075"/>
          <a:stretch/>
        </p:blipFill>
        <p:spPr bwMode="auto">
          <a:xfrm>
            <a:off x="0" y="-33543"/>
            <a:ext cx="9144000" cy="5177043"/>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251520" y="158313"/>
            <a:ext cx="8712968" cy="3970318"/>
          </a:xfrm>
          <a:prstGeom prst="rect">
            <a:avLst/>
          </a:prstGeom>
          <a:solidFill>
            <a:srgbClr val="1E1C11">
              <a:alpha val="80000"/>
            </a:srgbClr>
          </a:solidFill>
        </p:spPr>
        <p:txBody>
          <a:bodyPr wrap="square" rtlCol="0">
            <a:spAutoFit/>
          </a:bodyPr>
          <a:lstStyle/>
          <a:p>
            <a:r>
              <a:rPr lang="en-CA" sz="2800" b="1" dirty="0" smtClean="0">
                <a:solidFill>
                  <a:srgbClr val="EEECE1"/>
                </a:solidFill>
                <a:effectLst>
                  <a:outerShdw blurRad="38100" dist="38100" dir="2700000" algn="tl">
                    <a:srgbClr val="000000">
                      <a:alpha val="43137"/>
                    </a:srgbClr>
                  </a:outerShdw>
                </a:effectLst>
              </a:rPr>
              <a:t>Luke 17</a:t>
            </a:r>
          </a:p>
          <a:p>
            <a:endParaRPr lang="en-CA" sz="2800" b="1" dirty="0" smtClean="0">
              <a:solidFill>
                <a:srgbClr val="EEECE1"/>
              </a:solidFill>
              <a:effectLst>
                <a:outerShdw blurRad="38100" dist="38100" dir="2700000" algn="tl">
                  <a:srgbClr val="000000">
                    <a:alpha val="43137"/>
                  </a:srgbClr>
                </a:outerShdw>
              </a:effectLst>
            </a:endParaRPr>
          </a:p>
          <a:p>
            <a:r>
              <a:rPr lang="en-CA" sz="2800" b="1" dirty="0" smtClean="0">
                <a:solidFill>
                  <a:srgbClr val="EEECE1"/>
                </a:solidFill>
                <a:effectLst>
                  <a:outerShdw blurRad="38100" dist="38100" dir="2700000" algn="tl">
                    <a:srgbClr val="000000">
                      <a:alpha val="43137"/>
                    </a:srgbClr>
                  </a:outerShdw>
                </a:effectLst>
              </a:rPr>
              <a:t>11 </a:t>
            </a:r>
            <a:r>
              <a:rPr lang="en-CA" sz="2800" b="1" dirty="0">
                <a:solidFill>
                  <a:srgbClr val="EEECE1"/>
                </a:solidFill>
                <a:effectLst>
                  <a:outerShdw blurRad="38100" dist="38100" dir="2700000" algn="tl">
                    <a:srgbClr val="000000">
                      <a:alpha val="43137"/>
                    </a:srgbClr>
                  </a:outerShdw>
                </a:effectLst>
              </a:rPr>
              <a:t>Now on his way to Jerusalem, Jesus travelled along the border between Samaria and Galilee. 12 As he was going into a village, ten men who had </a:t>
            </a:r>
            <a:r>
              <a:rPr lang="en-CA" sz="2800" b="1" dirty="0" smtClean="0">
                <a:solidFill>
                  <a:srgbClr val="EEECE1"/>
                </a:solidFill>
                <a:effectLst>
                  <a:outerShdw blurRad="38100" dist="38100" dir="2700000" algn="tl">
                    <a:srgbClr val="000000">
                      <a:alpha val="43137"/>
                    </a:srgbClr>
                  </a:outerShdw>
                </a:effectLst>
              </a:rPr>
              <a:t>leprosy </a:t>
            </a:r>
            <a:r>
              <a:rPr lang="en-CA" sz="2800" b="1" dirty="0">
                <a:solidFill>
                  <a:srgbClr val="EEECE1"/>
                </a:solidFill>
                <a:effectLst>
                  <a:outerShdw blurRad="38100" dist="38100" dir="2700000" algn="tl">
                    <a:srgbClr val="000000">
                      <a:alpha val="43137"/>
                    </a:srgbClr>
                  </a:outerShdw>
                </a:effectLst>
              </a:rPr>
              <a:t>met him. They stood at a distance 13 and called out in a loud voice, ‘Jesus, Master, have pity on us!’</a:t>
            </a:r>
          </a:p>
          <a:p>
            <a:r>
              <a:rPr lang="en-CA" sz="2800" b="1" dirty="0" smtClean="0">
                <a:solidFill>
                  <a:srgbClr val="EEECE1"/>
                </a:solidFill>
                <a:effectLst>
                  <a:outerShdw blurRad="38100" dist="38100" dir="2700000" algn="tl">
                    <a:srgbClr val="000000">
                      <a:alpha val="43137"/>
                    </a:srgbClr>
                  </a:outerShdw>
                </a:effectLst>
              </a:rPr>
              <a:t>14 </a:t>
            </a:r>
            <a:r>
              <a:rPr lang="en-CA" sz="2800" b="1" dirty="0">
                <a:solidFill>
                  <a:srgbClr val="EEECE1"/>
                </a:solidFill>
                <a:effectLst>
                  <a:outerShdw blurRad="38100" dist="38100" dir="2700000" algn="tl">
                    <a:srgbClr val="000000">
                      <a:alpha val="43137"/>
                    </a:srgbClr>
                  </a:outerShdw>
                </a:effectLst>
              </a:rPr>
              <a:t>When he saw them, he said, ‘Go, show yourselves to the priests.’ And as they went, they were cleansed</a:t>
            </a:r>
            <a:r>
              <a:rPr lang="en-CA" sz="2800" b="1" dirty="0" smtClean="0">
                <a:solidFill>
                  <a:srgbClr val="EEECE1"/>
                </a:solidFill>
                <a:effectLst>
                  <a:outerShdw blurRad="38100" dist="38100" dir="2700000" algn="tl">
                    <a:srgbClr val="000000">
                      <a:alpha val="43137"/>
                    </a:srgbClr>
                  </a:outerShdw>
                </a:effectLst>
              </a:rPr>
              <a:t>.’</a:t>
            </a:r>
            <a:endParaRPr lang="en-CA" sz="2800" b="1" dirty="0">
              <a:solidFill>
                <a:srgbClr val="EEECE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6804455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image of exclude"/>
          <p:cNvPicPr>
            <a:picLocks noChangeAspect="1" noChangeArrowheads="1"/>
          </p:cNvPicPr>
          <p:nvPr/>
        </p:nvPicPr>
        <p:blipFill rotWithShape="1">
          <a:blip r:embed="rId3" cstate="print">
            <a:extLst>
              <a:ext uri="{BEBA8EAE-BF5A-486C-A8C5-ECC9F3942E4B}">
                <a14:imgProps xmlns:a14="http://schemas.microsoft.com/office/drawing/2010/main" xmlns="">
                  <a14:imgLayer r:embed="rId4">
                    <a14:imgEffect>
                      <a14:saturation sat="0"/>
                    </a14:imgEffect>
                  </a14:imgLayer>
                </a14:imgProps>
              </a:ext>
              <a:ext uri="{28A0092B-C50C-407E-A947-70E740481C1C}">
                <a14:useLocalDpi xmlns:a14="http://schemas.microsoft.com/office/drawing/2010/main" xmlns="" val="0"/>
              </a:ext>
            </a:extLst>
          </a:blip>
          <a:srcRect b="15075"/>
          <a:stretch/>
        </p:blipFill>
        <p:spPr bwMode="auto">
          <a:xfrm>
            <a:off x="0" y="-33543"/>
            <a:ext cx="9144000" cy="5177043"/>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215516" y="339502"/>
            <a:ext cx="8712968" cy="1384995"/>
          </a:xfrm>
          <a:prstGeom prst="rect">
            <a:avLst/>
          </a:prstGeom>
          <a:solidFill>
            <a:srgbClr val="1E1C11">
              <a:alpha val="80000"/>
            </a:srgbClr>
          </a:solidFill>
        </p:spPr>
        <p:txBody>
          <a:bodyPr wrap="square" rtlCol="0">
            <a:spAutoFit/>
          </a:bodyPr>
          <a:lstStyle/>
          <a:p>
            <a:r>
              <a:rPr lang="en-CA" sz="2800" b="1" dirty="0" smtClean="0">
                <a:solidFill>
                  <a:srgbClr val="EEECE1"/>
                </a:solidFill>
                <a:effectLst>
                  <a:outerShdw blurRad="38100" dist="38100" dir="2700000" algn="tl">
                    <a:srgbClr val="000000">
                      <a:alpha val="43137"/>
                    </a:srgbClr>
                  </a:outerShdw>
                </a:effectLst>
              </a:rPr>
              <a:t>How do you know that your calling out in hope has actually resulted in your cleansing so you can come inside?  </a:t>
            </a:r>
            <a:endParaRPr lang="en-CA" sz="28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11947473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Related image"/>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3153" r="3320"/>
          <a:stretch/>
        </p:blipFill>
        <p:spPr bwMode="auto">
          <a:xfrm>
            <a:off x="0" y="0"/>
            <a:ext cx="9144000" cy="5164038"/>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191347" y="195486"/>
            <a:ext cx="7549005" cy="1292662"/>
          </a:xfrm>
          <a:prstGeom prst="rect">
            <a:avLst/>
          </a:prstGeom>
          <a:solidFill>
            <a:srgbClr val="1E1C11">
              <a:alpha val="80000"/>
            </a:srgbClr>
          </a:solidFill>
        </p:spPr>
        <p:txBody>
          <a:bodyPr wrap="square" rtlCol="0">
            <a:spAutoFit/>
          </a:bodyPr>
          <a:lstStyle/>
          <a:p>
            <a:r>
              <a:rPr lang="en-CA" sz="2600" b="1" dirty="0">
                <a:solidFill>
                  <a:srgbClr val="EEECE1"/>
                </a:solidFill>
                <a:effectLst>
                  <a:outerShdw blurRad="38100" dist="38100" dir="2700000" algn="tl">
                    <a:srgbClr val="000000">
                      <a:alpha val="43137"/>
                    </a:srgbClr>
                  </a:outerShdw>
                </a:effectLst>
              </a:rPr>
              <a:t>14 When he saw them, he said, ‘Go, show yourselves to the priests.’ And as they went, they were cleansed.</a:t>
            </a:r>
          </a:p>
          <a:p>
            <a:r>
              <a:rPr lang="en-CA" sz="2600" b="1" dirty="0">
                <a:solidFill>
                  <a:srgbClr val="EEECE1"/>
                </a:solidFill>
                <a:effectLst>
                  <a:outerShdw blurRad="38100" dist="38100" dir="2700000" algn="tl">
                    <a:srgbClr val="000000">
                      <a:alpha val="43137"/>
                    </a:srgbClr>
                  </a:outerShdw>
                </a:effectLst>
              </a:rPr>
              <a:t>15 One of them, when he saw he was </a:t>
            </a:r>
            <a:r>
              <a:rPr lang="en-CA" sz="2600" b="1" dirty="0" smtClean="0">
                <a:solidFill>
                  <a:srgbClr val="EEECE1"/>
                </a:solidFill>
                <a:effectLst>
                  <a:outerShdw blurRad="38100" dist="38100" dir="2700000" algn="tl">
                    <a:srgbClr val="000000">
                      <a:alpha val="43137"/>
                    </a:srgbClr>
                  </a:outerShdw>
                </a:effectLst>
              </a:rPr>
              <a:t>healed . . . </a:t>
            </a:r>
            <a:endParaRPr lang="en-CA" sz="2600" b="1" dirty="0">
              <a:solidFill>
                <a:srgbClr val="EEECE1"/>
              </a:solidFill>
              <a:effectLst>
                <a:outerShdw blurRad="38100" dist="38100" dir="2700000" algn="tl">
                  <a:srgbClr val="000000">
                    <a:alpha val="43137"/>
                  </a:srgbClr>
                </a:outerShdw>
              </a:effectLst>
            </a:endParaRPr>
          </a:p>
        </p:txBody>
      </p:sp>
      <p:sp>
        <p:nvSpPr>
          <p:cNvPr id="4" name="TextBox 3"/>
          <p:cNvSpPr txBox="1"/>
          <p:nvPr/>
        </p:nvSpPr>
        <p:spPr>
          <a:xfrm>
            <a:off x="1043608" y="2089576"/>
            <a:ext cx="5245909" cy="1292662"/>
          </a:xfrm>
          <a:prstGeom prst="rect">
            <a:avLst/>
          </a:prstGeom>
          <a:solidFill>
            <a:srgbClr val="1E1C11">
              <a:alpha val="80000"/>
            </a:srgbClr>
          </a:solidFill>
        </p:spPr>
        <p:txBody>
          <a:bodyPr wrap="square" rtlCol="0">
            <a:spAutoFit/>
          </a:bodyPr>
          <a:lstStyle/>
          <a:p>
            <a:pPr marL="457200" indent="-457200">
              <a:buFont typeface="Arial" panose="020B0604020202020204" pitchFamily="34" charset="0"/>
              <a:buChar char="•"/>
            </a:pPr>
            <a:r>
              <a:rPr lang="en-CA" sz="2600" b="1" dirty="0" smtClean="0">
                <a:solidFill>
                  <a:srgbClr val="FFC000"/>
                </a:solidFill>
                <a:effectLst>
                  <a:outerShdw blurRad="38100" dist="38100" dir="2700000" algn="tl">
                    <a:srgbClr val="000000">
                      <a:alpha val="43137"/>
                    </a:srgbClr>
                  </a:outerShdw>
                </a:effectLst>
              </a:rPr>
              <a:t>Samaritan saw he was cleansed while on the way to see the priest</a:t>
            </a:r>
            <a:endParaRPr lang="en-CA" sz="26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422185300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Related image"/>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3153" r="3320"/>
          <a:stretch/>
        </p:blipFill>
        <p:spPr bwMode="auto">
          <a:xfrm>
            <a:off x="0" y="0"/>
            <a:ext cx="9144000" cy="5164038"/>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191347" y="88222"/>
            <a:ext cx="7549005" cy="4093428"/>
          </a:xfrm>
          <a:prstGeom prst="rect">
            <a:avLst/>
          </a:prstGeom>
          <a:solidFill>
            <a:srgbClr val="1E1C11">
              <a:alpha val="80000"/>
            </a:srgbClr>
          </a:solidFill>
        </p:spPr>
        <p:txBody>
          <a:bodyPr wrap="square" rtlCol="0">
            <a:spAutoFit/>
          </a:bodyPr>
          <a:lstStyle/>
          <a:p>
            <a:r>
              <a:rPr lang="en-CA" sz="2600" b="1" dirty="0">
                <a:solidFill>
                  <a:srgbClr val="EEECE1"/>
                </a:solidFill>
                <a:effectLst>
                  <a:outerShdw blurRad="38100" dist="38100" dir="2700000" algn="tl">
                    <a:srgbClr val="000000">
                      <a:alpha val="43137"/>
                    </a:srgbClr>
                  </a:outerShdw>
                </a:effectLst>
              </a:rPr>
              <a:t>14 When he saw them, he said, ‘Go, show yourselves to the priests.’ And as they went, they were cleansed.</a:t>
            </a:r>
          </a:p>
          <a:p>
            <a:r>
              <a:rPr lang="en-CA" sz="2600" b="1" dirty="0">
                <a:solidFill>
                  <a:srgbClr val="EEECE1"/>
                </a:solidFill>
                <a:effectLst>
                  <a:outerShdw blurRad="38100" dist="38100" dir="2700000" algn="tl">
                    <a:srgbClr val="000000">
                      <a:alpha val="43137"/>
                    </a:srgbClr>
                  </a:outerShdw>
                </a:effectLst>
              </a:rPr>
              <a:t>15 One of them, when he saw he was </a:t>
            </a:r>
            <a:r>
              <a:rPr lang="en-CA" sz="2600" b="1" dirty="0" smtClean="0">
                <a:solidFill>
                  <a:srgbClr val="EEECE1"/>
                </a:solidFill>
                <a:effectLst>
                  <a:outerShdw blurRad="38100" dist="38100" dir="2700000" algn="tl">
                    <a:srgbClr val="000000">
                      <a:alpha val="43137"/>
                    </a:srgbClr>
                  </a:outerShdw>
                </a:effectLst>
              </a:rPr>
              <a:t>healed </a:t>
            </a:r>
            <a:r>
              <a:rPr lang="en-CA" sz="2600" b="1" dirty="0" smtClean="0">
                <a:solidFill>
                  <a:srgbClr val="FFC000"/>
                </a:solidFill>
                <a:effectLst>
                  <a:outerShdw blurRad="38100" dist="38100" dir="2700000" algn="tl">
                    <a:srgbClr val="000000">
                      <a:alpha val="43137"/>
                    </a:srgbClr>
                  </a:outerShdw>
                </a:effectLst>
              </a:rPr>
              <a:t>came </a:t>
            </a:r>
            <a:r>
              <a:rPr lang="en-CA" sz="2600" b="1" dirty="0">
                <a:solidFill>
                  <a:srgbClr val="FFC000"/>
                </a:solidFill>
                <a:effectLst>
                  <a:outerShdw blurRad="38100" dist="38100" dir="2700000" algn="tl">
                    <a:srgbClr val="000000">
                      <a:alpha val="43137"/>
                    </a:srgbClr>
                  </a:outerShdw>
                </a:effectLst>
              </a:rPr>
              <a:t>back, praising God in a loud voice. 16 He threw himself at Jesus’ feet and thanked him </a:t>
            </a:r>
            <a:r>
              <a:rPr lang="en-CA" sz="2600" b="1" dirty="0">
                <a:solidFill>
                  <a:srgbClr val="EEECE1"/>
                </a:solidFill>
                <a:effectLst>
                  <a:outerShdw blurRad="38100" dist="38100" dir="2700000" algn="tl">
                    <a:srgbClr val="000000">
                      <a:alpha val="43137"/>
                    </a:srgbClr>
                  </a:outerShdw>
                </a:effectLst>
              </a:rPr>
              <a:t>–he was a Samaritan.</a:t>
            </a:r>
          </a:p>
          <a:p>
            <a:r>
              <a:rPr lang="en-CA" sz="2600" b="1" dirty="0">
                <a:solidFill>
                  <a:srgbClr val="EEECE1"/>
                </a:solidFill>
                <a:effectLst>
                  <a:outerShdw blurRad="38100" dist="38100" dir="2700000" algn="tl">
                    <a:srgbClr val="000000">
                      <a:alpha val="43137"/>
                    </a:srgbClr>
                  </a:outerShdw>
                </a:effectLst>
              </a:rPr>
              <a:t>17 Jesus asked, ‘Were not all ten cleansed? Where are the other nine? 18 Has no one returned to give praise to God except this foreigner?’ 19 Then he said to him, ‘Rise and go; your faith has made you well</a:t>
            </a:r>
            <a:r>
              <a:rPr lang="en-CA" sz="2600" b="1" dirty="0" smtClean="0">
                <a:solidFill>
                  <a:srgbClr val="EEECE1"/>
                </a:solidFill>
                <a:effectLst>
                  <a:outerShdw blurRad="38100" dist="38100" dir="2700000" algn="tl">
                    <a:srgbClr val="000000">
                      <a:alpha val="43137"/>
                    </a:srgbClr>
                  </a:outerShdw>
                </a:effectLst>
              </a:rPr>
              <a:t>.’</a:t>
            </a:r>
            <a:endParaRPr lang="en-CA" sz="2600" b="1" dirty="0">
              <a:solidFill>
                <a:srgbClr val="EEECE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40411934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Related image"/>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3153" r="3320"/>
          <a:stretch/>
        </p:blipFill>
        <p:spPr bwMode="auto">
          <a:xfrm>
            <a:off x="0" y="0"/>
            <a:ext cx="9144000" cy="5164038"/>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a:off x="191347" y="88222"/>
            <a:ext cx="7549005" cy="4093428"/>
          </a:xfrm>
          <a:prstGeom prst="rect">
            <a:avLst/>
          </a:prstGeom>
          <a:solidFill>
            <a:srgbClr val="1E1C11">
              <a:alpha val="80000"/>
            </a:srgbClr>
          </a:solidFill>
        </p:spPr>
        <p:txBody>
          <a:bodyPr wrap="square" rtlCol="0">
            <a:spAutoFit/>
          </a:bodyPr>
          <a:lstStyle/>
          <a:p>
            <a:r>
              <a:rPr lang="en-CA" sz="2600" b="1" dirty="0">
                <a:solidFill>
                  <a:srgbClr val="EEECE1"/>
                </a:solidFill>
                <a:effectLst>
                  <a:outerShdw blurRad="38100" dist="38100" dir="2700000" algn="tl">
                    <a:srgbClr val="000000">
                      <a:alpha val="43137"/>
                    </a:srgbClr>
                  </a:outerShdw>
                </a:effectLst>
              </a:rPr>
              <a:t>14 When he saw them, he said, ‘Go, show yourselves to the priests.’ And as they went, they were cleansed.</a:t>
            </a:r>
          </a:p>
          <a:p>
            <a:r>
              <a:rPr lang="en-CA" sz="2600" b="1" dirty="0">
                <a:solidFill>
                  <a:srgbClr val="EEECE1"/>
                </a:solidFill>
                <a:effectLst>
                  <a:outerShdw blurRad="38100" dist="38100" dir="2700000" algn="tl">
                    <a:srgbClr val="000000">
                      <a:alpha val="43137"/>
                    </a:srgbClr>
                  </a:outerShdw>
                </a:effectLst>
              </a:rPr>
              <a:t>15 One of them, when he saw he was </a:t>
            </a:r>
            <a:r>
              <a:rPr lang="en-CA" sz="2600" b="1" dirty="0" smtClean="0">
                <a:solidFill>
                  <a:srgbClr val="EEECE1"/>
                </a:solidFill>
                <a:effectLst>
                  <a:outerShdw blurRad="38100" dist="38100" dir="2700000" algn="tl">
                    <a:srgbClr val="000000">
                      <a:alpha val="43137"/>
                    </a:srgbClr>
                  </a:outerShdw>
                </a:effectLst>
              </a:rPr>
              <a:t>healed </a:t>
            </a:r>
            <a:r>
              <a:rPr lang="en-CA" sz="2600" b="1" dirty="0">
                <a:solidFill>
                  <a:srgbClr val="EEECE1"/>
                </a:solidFill>
                <a:effectLst>
                  <a:outerShdw blurRad="38100" dist="38100" dir="2700000" algn="tl">
                    <a:srgbClr val="000000">
                      <a:alpha val="43137"/>
                    </a:srgbClr>
                  </a:outerShdw>
                </a:effectLst>
              </a:rPr>
              <a:t>came back, praising God in a loud voice. 16 He threw himself at Jesus’ feet and thanked him –he was a Samaritan.</a:t>
            </a:r>
          </a:p>
          <a:p>
            <a:r>
              <a:rPr lang="en-CA" sz="2600" b="1" dirty="0">
                <a:solidFill>
                  <a:srgbClr val="EEECE1"/>
                </a:solidFill>
                <a:effectLst>
                  <a:outerShdw blurRad="38100" dist="38100" dir="2700000" algn="tl">
                    <a:srgbClr val="000000">
                      <a:alpha val="43137"/>
                    </a:srgbClr>
                  </a:outerShdw>
                </a:effectLst>
              </a:rPr>
              <a:t>17 Jesus asked, ‘Were not all ten cleansed? Where are the other nine? 18 </a:t>
            </a:r>
            <a:r>
              <a:rPr lang="en-CA" sz="2600" b="1" dirty="0">
                <a:solidFill>
                  <a:srgbClr val="FFC000"/>
                </a:solidFill>
                <a:effectLst>
                  <a:outerShdw blurRad="38100" dist="38100" dir="2700000" algn="tl">
                    <a:srgbClr val="000000">
                      <a:alpha val="43137"/>
                    </a:srgbClr>
                  </a:outerShdw>
                </a:effectLst>
              </a:rPr>
              <a:t>Has no one returned to give praise to God except this foreigner</a:t>
            </a:r>
            <a:r>
              <a:rPr lang="en-CA" sz="2600" b="1" dirty="0">
                <a:solidFill>
                  <a:srgbClr val="EEECE1"/>
                </a:solidFill>
                <a:effectLst>
                  <a:outerShdw blurRad="38100" dist="38100" dir="2700000" algn="tl">
                    <a:srgbClr val="000000">
                      <a:alpha val="43137"/>
                    </a:srgbClr>
                  </a:outerShdw>
                </a:effectLst>
              </a:rPr>
              <a:t>?’ 19 Then he said to him, ‘Rise and go; your faith has made you well</a:t>
            </a:r>
            <a:r>
              <a:rPr lang="en-CA" sz="2600" b="1" dirty="0" smtClean="0">
                <a:solidFill>
                  <a:srgbClr val="EEECE1"/>
                </a:solidFill>
                <a:effectLst>
                  <a:outerShdw blurRad="38100" dist="38100" dir="2700000" algn="tl">
                    <a:srgbClr val="000000">
                      <a:alpha val="43137"/>
                    </a:srgbClr>
                  </a:outerShdw>
                </a:effectLst>
              </a:rPr>
              <a:t>.’</a:t>
            </a:r>
            <a:endParaRPr lang="en-CA" sz="2600" b="1" dirty="0">
              <a:solidFill>
                <a:srgbClr val="EEECE1"/>
              </a:solidFill>
              <a:effectLst>
                <a:outerShdw blurRad="38100" dist="38100" dir="2700000" algn="tl">
                  <a:srgbClr val="000000">
                    <a:alpha val="43137"/>
                  </a:srgbClr>
                </a:outerShdw>
              </a:effectLst>
            </a:endParaRPr>
          </a:p>
        </p:txBody>
      </p:sp>
      <p:sp>
        <p:nvSpPr>
          <p:cNvPr id="6" name="TextBox 5"/>
          <p:cNvSpPr txBox="1"/>
          <p:nvPr/>
        </p:nvSpPr>
        <p:spPr>
          <a:xfrm>
            <a:off x="190311" y="4181650"/>
            <a:ext cx="8712968" cy="892552"/>
          </a:xfrm>
          <a:prstGeom prst="rect">
            <a:avLst/>
          </a:prstGeom>
          <a:solidFill>
            <a:srgbClr val="1E1C11">
              <a:alpha val="80000"/>
            </a:srgbClr>
          </a:solidFill>
        </p:spPr>
        <p:txBody>
          <a:bodyPr wrap="square" rtlCol="0">
            <a:spAutoFit/>
          </a:bodyPr>
          <a:lstStyle/>
          <a:p>
            <a:pPr marL="457200" indent="-457200">
              <a:buFont typeface="Arial" panose="020B0604020202020204" pitchFamily="34" charset="0"/>
              <a:buChar char="•"/>
            </a:pPr>
            <a:r>
              <a:rPr lang="en-CA" sz="2600" b="1" dirty="0" smtClean="0">
                <a:solidFill>
                  <a:srgbClr val="FFC000"/>
                </a:solidFill>
                <a:effectLst>
                  <a:outerShdw blurRad="38100" dist="38100" dir="2700000" algn="tl">
                    <a:srgbClr val="000000">
                      <a:alpha val="43137"/>
                    </a:srgbClr>
                  </a:outerShdw>
                </a:effectLst>
              </a:rPr>
              <a:t>By faith the Samaritan saw in Jesus the </a:t>
            </a:r>
            <a:r>
              <a:rPr lang="en-CA" sz="2600" b="1" dirty="0">
                <a:solidFill>
                  <a:srgbClr val="FFC000"/>
                </a:solidFill>
                <a:effectLst>
                  <a:outerShdw blurRad="38100" dist="38100" dir="2700000" algn="tl">
                    <a:srgbClr val="000000">
                      <a:alpha val="43137"/>
                    </a:srgbClr>
                  </a:outerShdw>
                </a:effectLst>
              </a:rPr>
              <a:t>powerful and merciful presence of </a:t>
            </a:r>
            <a:r>
              <a:rPr lang="en-CA" sz="2600" b="1" dirty="0" smtClean="0">
                <a:solidFill>
                  <a:srgbClr val="FFC000"/>
                </a:solidFill>
                <a:effectLst>
                  <a:outerShdw blurRad="38100" dist="38100" dir="2700000" algn="tl">
                    <a:srgbClr val="000000">
                      <a:alpha val="43137"/>
                    </a:srgbClr>
                  </a:outerShdw>
                </a:effectLst>
              </a:rPr>
              <a:t>God and returned to worship him</a:t>
            </a:r>
            <a:endParaRPr lang="en-CA" sz="26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5740014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image of exclude"/>
          <p:cNvPicPr>
            <a:picLocks noChangeAspect="1" noChangeArrowheads="1"/>
          </p:cNvPicPr>
          <p:nvPr/>
        </p:nvPicPr>
        <p:blipFill rotWithShape="1">
          <a:blip r:embed="rId2" cstate="print">
            <a:extLst>
              <a:ext uri="{BEBA8EAE-BF5A-486C-A8C5-ECC9F3942E4B}">
                <a14:imgProps xmlns:a14="http://schemas.microsoft.com/office/drawing/2010/main" xmlns="">
                  <a14:imgLayer r:embed="rId3">
                    <a14:imgEffect>
                      <a14:saturation sat="0"/>
                    </a14:imgEffect>
                  </a14:imgLayer>
                </a14:imgProps>
              </a:ext>
              <a:ext uri="{28A0092B-C50C-407E-A947-70E740481C1C}">
                <a14:useLocalDpi xmlns:a14="http://schemas.microsoft.com/office/drawing/2010/main" xmlns="" val="0"/>
              </a:ext>
            </a:extLst>
          </a:blip>
          <a:srcRect b="15075"/>
          <a:stretch/>
        </p:blipFill>
        <p:spPr bwMode="auto">
          <a:xfrm>
            <a:off x="0" y="-33543"/>
            <a:ext cx="9144000" cy="5177043"/>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251520" y="158313"/>
            <a:ext cx="8712968" cy="523220"/>
          </a:xfrm>
          <a:prstGeom prst="rect">
            <a:avLst/>
          </a:prstGeom>
          <a:solidFill>
            <a:srgbClr val="1E1C11">
              <a:alpha val="80000"/>
            </a:srgbClr>
          </a:solidFill>
        </p:spPr>
        <p:txBody>
          <a:bodyPr wrap="square" rtlCol="0">
            <a:spAutoFit/>
          </a:bodyPr>
          <a:lstStyle/>
          <a:p>
            <a:r>
              <a:rPr lang="en-CA" sz="2800" b="1" dirty="0" smtClean="0">
                <a:solidFill>
                  <a:srgbClr val="EEECE1"/>
                </a:solidFill>
                <a:effectLst>
                  <a:outerShdw blurRad="38100" dist="38100" dir="2700000" algn="tl">
                    <a:srgbClr val="000000">
                      <a:alpha val="43137"/>
                    </a:srgbClr>
                  </a:outerShdw>
                </a:effectLst>
              </a:rPr>
              <a:t>2. Inside God’s </a:t>
            </a:r>
            <a:r>
              <a:rPr lang="en-CA" sz="2800" b="1" dirty="0">
                <a:solidFill>
                  <a:srgbClr val="EEECE1"/>
                </a:solidFill>
                <a:effectLst>
                  <a:outerShdw blurRad="38100" dist="38100" dir="2700000" algn="tl">
                    <a:srgbClr val="000000">
                      <a:alpha val="43137"/>
                    </a:srgbClr>
                  </a:outerShdw>
                </a:effectLst>
              </a:rPr>
              <a:t>Presence </a:t>
            </a:r>
          </a:p>
        </p:txBody>
      </p:sp>
      <p:sp>
        <p:nvSpPr>
          <p:cNvPr id="5" name="TextBox 4"/>
          <p:cNvSpPr txBox="1"/>
          <p:nvPr/>
        </p:nvSpPr>
        <p:spPr>
          <a:xfrm>
            <a:off x="271153" y="843558"/>
            <a:ext cx="8712968" cy="1815882"/>
          </a:xfrm>
          <a:prstGeom prst="rect">
            <a:avLst/>
          </a:prstGeom>
          <a:solidFill>
            <a:srgbClr val="1E1C11">
              <a:alpha val="80000"/>
            </a:srgbClr>
          </a:solidFill>
          <a:ln w="76200">
            <a:solidFill>
              <a:srgbClr val="FF0000"/>
            </a:solidFill>
          </a:ln>
        </p:spPr>
        <p:txBody>
          <a:bodyPr wrap="square" rtlCol="0">
            <a:spAutoFit/>
          </a:bodyPr>
          <a:lstStyle/>
          <a:p>
            <a:r>
              <a:rPr lang="en-CA" sz="2800" b="1" dirty="0">
                <a:solidFill>
                  <a:srgbClr val="EEECE1"/>
                </a:solidFill>
                <a:effectLst>
                  <a:outerShdw blurRad="38100" dist="38100" dir="2700000" algn="tl">
                    <a:srgbClr val="000000">
                      <a:alpha val="43137"/>
                    </a:srgbClr>
                  </a:outerShdw>
                </a:effectLst>
              </a:rPr>
              <a:t>Believing in and recognizing his healing, rather than going to the temple to show himself to a priest, the Samaritan gratefully returned to passionately worship </a:t>
            </a:r>
            <a:r>
              <a:rPr lang="en-CA" sz="2800" b="1" dirty="0" smtClean="0">
                <a:solidFill>
                  <a:srgbClr val="EEECE1"/>
                </a:solidFill>
                <a:effectLst>
                  <a:outerShdw blurRad="38100" dist="38100" dir="2700000" algn="tl">
                    <a:srgbClr val="000000">
                      <a:alpha val="43137"/>
                    </a:srgbClr>
                  </a:outerShdw>
                </a:effectLst>
              </a:rPr>
              <a:t>Jesus, to worship God. </a:t>
            </a:r>
            <a:endParaRPr lang="en-CA" sz="2800" b="1" dirty="0">
              <a:solidFill>
                <a:srgbClr val="EEECE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65119181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066" b="4621"/>
          <a:stretch/>
        </p:blipFill>
        <p:spPr bwMode="auto">
          <a:xfrm>
            <a:off x="0" y="0"/>
            <a:ext cx="9179410" cy="5369759"/>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305096" y="123478"/>
            <a:ext cx="8712968" cy="523220"/>
          </a:xfrm>
          <a:prstGeom prst="rect">
            <a:avLst/>
          </a:prstGeom>
          <a:solidFill>
            <a:srgbClr val="1E1C11">
              <a:alpha val="80000"/>
            </a:srgbClr>
          </a:solidFill>
        </p:spPr>
        <p:txBody>
          <a:bodyPr wrap="square" rtlCol="0">
            <a:spAutoFit/>
          </a:bodyPr>
          <a:lstStyle/>
          <a:p>
            <a:r>
              <a:rPr lang="en-CA" sz="2800" b="1" dirty="0" smtClean="0">
                <a:solidFill>
                  <a:srgbClr val="EEECE1"/>
                </a:solidFill>
                <a:effectLst>
                  <a:outerShdw blurRad="38100" dist="38100" dir="2700000" algn="tl">
                    <a:srgbClr val="000000">
                      <a:alpha val="43137"/>
                    </a:srgbClr>
                  </a:outerShdw>
                </a:effectLst>
              </a:rPr>
              <a:t>Like the Samaritan leper </a:t>
            </a:r>
            <a:endParaRPr lang="en-CA" sz="2800" b="1" dirty="0">
              <a:solidFill>
                <a:srgbClr val="EEECE1"/>
              </a:solidFill>
              <a:effectLst>
                <a:outerShdw blurRad="38100" dist="38100" dir="2700000" algn="tl">
                  <a:srgbClr val="000000">
                    <a:alpha val="43137"/>
                  </a:srgbClr>
                </a:outerShdw>
              </a:effectLst>
            </a:endParaRPr>
          </a:p>
        </p:txBody>
      </p:sp>
      <p:sp>
        <p:nvSpPr>
          <p:cNvPr id="7" name="TextBox 6"/>
          <p:cNvSpPr txBox="1"/>
          <p:nvPr/>
        </p:nvSpPr>
        <p:spPr>
          <a:xfrm>
            <a:off x="305096" y="646698"/>
            <a:ext cx="8712968" cy="954107"/>
          </a:xfrm>
          <a:prstGeom prst="rect">
            <a:avLst/>
          </a:prstGeom>
          <a:solidFill>
            <a:srgbClr val="1E1C11">
              <a:alpha val="80000"/>
            </a:srgbClr>
          </a:solidFill>
        </p:spPr>
        <p:txBody>
          <a:bodyPr wrap="square" rtlCol="0">
            <a:spAutoFit/>
          </a:bodyPr>
          <a:lstStyle/>
          <a:p>
            <a:pPr marL="457200" indent="-457200">
              <a:buFont typeface="Wingdings" panose="05000000000000000000" pitchFamily="2" charset="2"/>
              <a:buChar char="v"/>
            </a:pPr>
            <a:r>
              <a:rPr lang="en-CA" sz="2800" b="1" dirty="0" smtClean="0">
                <a:solidFill>
                  <a:srgbClr val="EEECE1"/>
                </a:solidFill>
                <a:effectLst>
                  <a:outerShdw blurRad="38100" dist="38100" dir="2700000" algn="tl">
                    <a:srgbClr val="000000">
                      <a:alpha val="43137"/>
                    </a:srgbClr>
                  </a:outerShdw>
                </a:effectLst>
              </a:rPr>
              <a:t>Genuine hope that calls out to Jesus to save should result in tangible cleansing </a:t>
            </a:r>
            <a:endParaRPr lang="en-CA" sz="2800" b="1" dirty="0">
              <a:solidFill>
                <a:srgbClr val="EEECE1"/>
              </a:solidFill>
              <a:effectLst>
                <a:outerShdw blurRad="38100" dist="38100" dir="2700000" algn="tl">
                  <a:srgbClr val="000000">
                    <a:alpha val="43137"/>
                  </a:srgbClr>
                </a:outerShdw>
              </a:effectLst>
            </a:endParaRPr>
          </a:p>
        </p:txBody>
      </p:sp>
      <p:sp>
        <p:nvSpPr>
          <p:cNvPr id="12" name="TextBox 11"/>
          <p:cNvSpPr txBox="1"/>
          <p:nvPr/>
        </p:nvSpPr>
        <p:spPr>
          <a:xfrm>
            <a:off x="305096" y="1726813"/>
            <a:ext cx="8712968" cy="3293209"/>
          </a:xfrm>
          <a:prstGeom prst="rect">
            <a:avLst/>
          </a:prstGeom>
          <a:solidFill>
            <a:srgbClr val="1E1C11">
              <a:alpha val="80000"/>
            </a:srgbClr>
          </a:solidFill>
        </p:spPr>
        <p:txBody>
          <a:bodyPr wrap="square" rtlCol="0">
            <a:spAutoFit/>
          </a:bodyPr>
          <a:lstStyle/>
          <a:p>
            <a:r>
              <a:rPr lang="en-CA" sz="2600" b="1" dirty="0" smtClean="0">
                <a:solidFill>
                  <a:srgbClr val="EEECE1"/>
                </a:solidFill>
                <a:effectLst>
                  <a:outerShdw blurRad="38100" dist="38100" dir="2700000" algn="tl">
                    <a:srgbClr val="000000">
                      <a:alpha val="43137"/>
                    </a:srgbClr>
                  </a:outerShdw>
                </a:effectLst>
              </a:rPr>
              <a:t>Titus 2:11-14 For </a:t>
            </a:r>
            <a:r>
              <a:rPr lang="en-CA" sz="2600" b="1" dirty="0">
                <a:solidFill>
                  <a:srgbClr val="EEECE1"/>
                </a:solidFill>
                <a:effectLst>
                  <a:outerShdw blurRad="38100" dist="38100" dir="2700000" algn="tl">
                    <a:srgbClr val="000000">
                      <a:alpha val="43137"/>
                    </a:srgbClr>
                  </a:outerShdw>
                </a:effectLst>
              </a:rPr>
              <a:t>the grace of God has appeared that offers salvation to all people. 12 It teaches us to say </a:t>
            </a:r>
            <a:r>
              <a:rPr lang="en-CA" sz="2600" b="1" dirty="0">
                <a:solidFill>
                  <a:schemeClr val="bg1"/>
                </a:solidFill>
                <a:effectLst>
                  <a:outerShdw blurRad="38100" dist="38100" dir="2700000" algn="tl">
                    <a:srgbClr val="000000">
                      <a:alpha val="43137"/>
                    </a:srgbClr>
                  </a:outerShdw>
                </a:effectLst>
              </a:rPr>
              <a:t>‘</a:t>
            </a:r>
            <a:r>
              <a:rPr lang="en-CA" sz="2600" b="1" dirty="0">
                <a:solidFill>
                  <a:srgbClr val="FFC000"/>
                </a:solidFill>
                <a:effectLst>
                  <a:outerShdw blurRad="38100" dist="38100" dir="2700000" algn="tl">
                    <a:srgbClr val="000000">
                      <a:alpha val="43137"/>
                    </a:srgbClr>
                  </a:outerShdw>
                </a:effectLst>
              </a:rPr>
              <a:t>No</a:t>
            </a:r>
            <a:r>
              <a:rPr lang="en-CA" sz="2600" b="1" dirty="0">
                <a:solidFill>
                  <a:schemeClr val="bg1"/>
                </a:solidFill>
                <a:effectLst>
                  <a:outerShdw blurRad="38100" dist="38100" dir="2700000" algn="tl">
                    <a:srgbClr val="000000">
                      <a:alpha val="43137"/>
                    </a:srgbClr>
                  </a:outerShdw>
                </a:effectLst>
              </a:rPr>
              <a:t>’ to </a:t>
            </a:r>
            <a:r>
              <a:rPr lang="en-CA" sz="2600" b="1" dirty="0">
                <a:solidFill>
                  <a:srgbClr val="EEECE1"/>
                </a:solidFill>
                <a:effectLst>
                  <a:outerShdw blurRad="38100" dist="38100" dir="2700000" algn="tl">
                    <a:srgbClr val="000000">
                      <a:alpha val="43137"/>
                    </a:srgbClr>
                  </a:outerShdw>
                </a:effectLst>
              </a:rPr>
              <a:t>ungodliness and worldly passions, and </a:t>
            </a:r>
            <a:r>
              <a:rPr lang="en-CA" sz="2600" b="1" dirty="0">
                <a:solidFill>
                  <a:srgbClr val="FFC000"/>
                </a:solidFill>
                <a:effectLst>
                  <a:outerShdw blurRad="38100" dist="38100" dir="2700000" algn="tl">
                    <a:srgbClr val="000000">
                      <a:alpha val="43137"/>
                    </a:srgbClr>
                  </a:outerShdw>
                </a:effectLst>
              </a:rPr>
              <a:t>to live self-controlled, upright and godly lives in this present age</a:t>
            </a:r>
            <a:r>
              <a:rPr lang="en-CA" sz="2600" b="1" dirty="0">
                <a:solidFill>
                  <a:schemeClr val="bg1"/>
                </a:solidFill>
                <a:effectLst>
                  <a:outerShdw blurRad="38100" dist="38100" dir="2700000" algn="tl">
                    <a:srgbClr val="000000">
                      <a:alpha val="43137"/>
                    </a:srgbClr>
                  </a:outerShdw>
                </a:effectLst>
              </a:rPr>
              <a:t>,</a:t>
            </a:r>
            <a:r>
              <a:rPr lang="en-CA" sz="2600" b="1" dirty="0">
                <a:solidFill>
                  <a:srgbClr val="FFC000"/>
                </a:solidFill>
                <a:effectLst>
                  <a:outerShdw blurRad="38100" dist="38100" dir="2700000" algn="tl">
                    <a:srgbClr val="000000">
                      <a:alpha val="43137"/>
                    </a:srgbClr>
                  </a:outerShdw>
                </a:effectLst>
              </a:rPr>
              <a:t> </a:t>
            </a:r>
            <a:r>
              <a:rPr lang="en-CA" sz="2600" b="1" dirty="0">
                <a:solidFill>
                  <a:srgbClr val="EEECE1"/>
                </a:solidFill>
                <a:effectLst>
                  <a:outerShdw blurRad="38100" dist="38100" dir="2700000" algn="tl">
                    <a:srgbClr val="000000">
                      <a:alpha val="43137"/>
                    </a:srgbClr>
                  </a:outerShdw>
                </a:effectLst>
              </a:rPr>
              <a:t>13 while we wait for the blessed hope – the appearing of the glory of our great God and Saviour, Jesus Christ, 14 who gave himself for us to redeem us from all wickedness and to purify for himself a people that are his very own, eager to do what is good.  </a:t>
            </a:r>
          </a:p>
        </p:txBody>
      </p:sp>
    </p:spTree>
    <p:extLst>
      <p:ext uri="{BB962C8B-B14F-4D97-AF65-F5344CB8AC3E}">
        <p14:creationId xmlns:p14="http://schemas.microsoft.com/office/powerpoint/2010/main" xmlns="" val="114960346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066" b="4621"/>
          <a:stretch/>
        </p:blipFill>
        <p:spPr bwMode="auto">
          <a:xfrm>
            <a:off x="0" y="0"/>
            <a:ext cx="9179410" cy="5369759"/>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305096" y="123478"/>
            <a:ext cx="8712968" cy="523220"/>
          </a:xfrm>
          <a:prstGeom prst="rect">
            <a:avLst/>
          </a:prstGeom>
          <a:solidFill>
            <a:srgbClr val="1E1C11">
              <a:alpha val="80000"/>
            </a:srgbClr>
          </a:solidFill>
        </p:spPr>
        <p:txBody>
          <a:bodyPr wrap="square" rtlCol="0">
            <a:spAutoFit/>
          </a:bodyPr>
          <a:lstStyle/>
          <a:p>
            <a:r>
              <a:rPr lang="en-CA" sz="2800" b="1" dirty="0" smtClean="0">
                <a:solidFill>
                  <a:srgbClr val="EEECE1"/>
                </a:solidFill>
                <a:effectLst>
                  <a:outerShdw blurRad="38100" dist="38100" dir="2700000" algn="tl">
                    <a:srgbClr val="000000">
                      <a:alpha val="43137"/>
                    </a:srgbClr>
                  </a:outerShdw>
                </a:effectLst>
              </a:rPr>
              <a:t>Like the Samaritan leper </a:t>
            </a:r>
            <a:endParaRPr lang="en-CA" sz="2800" b="1" dirty="0">
              <a:solidFill>
                <a:srgbClr val="EEECE1"/>
              </a:solidFill>
              <a:effectLst>
                <a:outerShdw blurRad="38100" dist="38100" dir="2700000" algn="tl">
                  <a:srgbClr val="000000">
                    <a:alpha val="43137"/>
                  </a:srgbClr>
                </a:outerShdw>
              </a:effectLst>
            </a:endParaRPr>
          </a:p>
        </p:txBody>
      </p:sp>
      <p:sp>
        <p:nvSpPr>
          <p:cNvPr id="7" name="TextBox 6"/>
          <p:cNvSpPr txBox="1"/>
          <p:nvPr/>
        </p:nvSpPr>
        <p:spPr>
          <a:xfrm>
            <a:off x="305096" y="646698"/>
            <a:ext cx="8712968" cy="954107"/>
          </a:xfrm>
          <a:prstGeom prst="rect">
            <a:avLst/>
          </a:prstGeom>
          <a:solidFill>
            <a:srgbClr val="1E1C11">
              <a:alpha val="80000"/>
            </a:srgbClr>
          </a:solidFill>
        </p:spPr>
        <p:txBody>
          <a:bodyPr wrap="square" rtlCol="0">
            <a:spAutoFit/>
          </a:bodyPr>
          <a:lstStyle/>
          <a:p>
            <a:pPr marL="457200" indent="-457200">
              <a:buFont typeface="Wingdings" panose="05000000000000000000" pitchFamily="2" charset="2"/>
              <a:buChar char="v"/>
            </a:pPr>
            <a:r>
              <a:rPr lang="en-CA" sz="2800" b="1" dirty="0" smtClean="0">
                <a:solidFill>
                  <a:srgbClr val="EEECE1"/>
                </a:solidFill>
                <a:effectLst>
                  <a:outerShdw blurRad="38100" dist="38100" dir="2700000" algn="tl">
                    <a:srgbClr val="000000">
                      <a:alpha val="43137"/>
                    </a:srgbClr>
                  </a:outerShdw>
                </a:effectLst>
              </a:rPr>
              <a:t>Genuine hope that calls out to Jesus to save should result in tangible cleansing </a:t>
            </a:r>
            <a:endParaRPr lang="en-CA" sz="2800" b="1" dirty="0">
              <a:solidFill>
                <a:srgbClr val="EEECE1"/>
              </a:solidFill>
              <a:effectLst>
                <a:outerShdw blurRad="38100" dist="38100" dir="2700000" algn="tl">
                  <a:srgbClr val="000000">
                    <a:alpha val="43137"/>
                  </a:srgbClr>
                </a:outerShdw>
              </a:effectLst>
            </a:endParaRPr>
          </a:p>
        </p:txBody>
      </p:sp>
      <p:sp>
        <p:nvSpPr>
          <p:cNvPr id="12" name="TextBox 11"/>
          <p:cNvSpPr txBox="1"/>
          <p:nvPr/>
        </p:nvSpPr>
        <p:spPr>
          <a:xfrm>
            <a:off x="305096" y="1726813"/>
            <a:ext cx="8712968" cy="3293209"/>
          </a:xfrm>
          <a:prstGeom prst="rect">
            <a:avLst/>
          </a:prstGeom>
          <a:solidFill>
            <a:srgbClr val="1E1C11">
              <a:alpha val="80000"/>
            </a:srgbClr>
          </a:solidFill>
        </p:spPr>
        <p:txBody>
          <a:bodyPr wrap="square" rtlCol="0">
            <a:spAutoFit/>
          </a:bodyPr>
          <a:lstStyle/>
          <a:p>
            <a:r>
              <a:rPr lang="en-CA" sz="2600" b="1" dirty="0" smtClean="0">
                <a:solidFill>
                  <a:srgbClr val="EEECE1"/>
                </a:solidFill>
                <a:effectLst>
                  <a:outerShdw blurRad="38100" dist="38100" dir="2700000" algn="tl">
                    <a:srgbClr val="000000">
                      <a:alpha val="43137"/>
                    </a:srgbClr>
                  </a:outerShdw>
                </a:effectLst>
              </a:rPr>
              <a:t>Titus 2:11-14 For </a:t>
            </a:r>
            <a:r>
              <a:rPr lang="en-CA" sz="2600" b="1" dirty="0">
                <a:solidFill>
                  <a:srgbClr val="EEECE1"/>
                </a:solidFill>
                <a:effectLst>
                  <a:outerShdw blurRad="38100" dist="38100" dir="2700000" algn="tl">
                    <a:srgbClr val="000000">
                      <a:alpha val="43137"/>
                    </a:srgbClr>
                  </a:outerShdw>
                </a:effectLst>
              </a:rPr>
              <a:t>the grace of God has appeared that offers salvation to all people. 12 It teaches us to say ‘No’ to ungodliness and worldly passions, and to live self-controlled</a:t>
            </a:r>
            <a:r>
              <a:rPr lang="en-CA" sz="2600" b="1" dirty="0">
                <a:solidFill>
                  <a:srgbClr val="FFC000"/>
                </a:solidFill>
                <a:effectLst>
                  <a:outerShdw blurRad="38100" dist="38100" dir="2700000" algn="tl">
                    <a:srgbClr val="000000">
                      <a:alpha val="43137"/>
                    </a:srgbClr>
                  </a:outerShdw>
                </a:effectLst>
              </a:rPr>
              <a:t>, upright and godly lives in this present age</a:t>
            </a:r>
            <a:r>
              <a:rPr lang="en-CA" sz="2600" b="1" dirty="0">
                <a:solidFill>
                  <a:schemeClr val="bg1"/>
                </a:solidFill>
                <a:effectLst>
                  <a:outerShdw blurRad="38100" dist="38100" dir="2700000" algn="tl">
                    <a:srgbClr val="000000">
                      <a:alpha val="43137"/>
                    </a:srgbClr>
                  </a:outerShdw>
                </a:effectLst>
              </a:rPr>
              <a:t>,</a:t>
            </a:r>
            <a:r>
              <a:rPr lang="en-CA" sz="2600" b="1" dirty="0">
                <a:solidFill>
                  <a:srgbClr val="FFC000"/>
                </a:solidFill>
                <a:effectLst>
                  <a:outerShdw blurRad="38100" dist="38100" dir="2700000" algn="tl">
                    <a:srgbClr val="000000">
                      <a:alpha val="43137"/>
                    </a:srgbClr>
                  </a:outerShdw>
                </a:effectLst>
              </a:rPr>
              <a:t> </a:t>
            </a:r>
            <a:r>
              <a:rPr lang="en-CA" sz="2600" b="1" dirty="0">
                <a:solidFill>
                  <a:srgbClr val="EEECE1"/>
                </a:solidFill>
                <a:effectLst>
                  <a:outerShdw blurRad="38100" dist="38100" dir="2700000" algn="tl">
                    <a:srgbClr val="000000">
                      <a:alpha val="43137"/>
                    </a:srgbClr>
                  </a:outerShdw>
                </a:effectLst>
              </a:rPr>
              <a:t>13 while we wait for the blessed hope – the appearing of the glory </a:t>
            </a:r>
            <a:r>
              <a:rPr lang="en-CA" sz="2600" b="1" dirty="0">
                <a:solidFill>
                  <a:srgbClr val="FFC000"/>
                </a:solidFill>
                <a:effectLst>
                  <a:outerShdw blurRad="38100" dist="38100" dir="2700000" algn="tl">
                    <a:srgbClr val="000000">
                      <a:alpha val="43137"/>
                    </a:srgbClr>
                  </a:outerShdw>
                </a:effectLst>
              </a:rPr>
              <a:t>of our great God and Saviour, Jesus Christ,</a:t>
            </a:r>
            <a:r>
              <a:rPr lang="en-CA" sz="2600" b="1" dirty="0">
                <a:solidFill>
                  <a:srgbClr val="EEECE1"/>
                </a:solidFill>
                <a:effectLst>
                  <a:outerShdw blurRad="38100" dist="38100" dir="2700000" algn="tl">
                    <a:srgbClr val="000000">
                      <a:alpha val="43137"/>
                    </a:srgbClr>
                  </a:outerShdw>
                </a:effectLst>
              </a:rPr>
              <a:t> </a:t>
            </a:r>
            <a:r>
              <a:rPr lang="en-CA" sz="2600" b="1" dirty="0">
                <a:solidFill>
                  <a:srgbClr val="FFC000"/>
                </a:solidFill>
                <a:effectLst>
                  <a:outerShdw blurRad="38100" dist="38100" dir="2700000" algn="tl">
                    <a:srgbClr val="000000">
                      <a:alpha val="43137"/>
                    </a:srgbClr>
                  </a:outerShdw>
                </a:effectLst>
              </a:rPr>
              <a:t>14 who gave himself for us to redeem us from all wickedness and to purify for himself a people that are his very own, eager to do what is good</a:t>
            </a:r>
            <a:r>
              <a:rPr lang="en-CA" sz="2600" b="1" dirty="0">
                <a:solidFill>
                  <a:srgbClr val="EEECE1"/>
                </a:solidFill>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xmlns="" val="380984509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066" b="4621"/>
          <a:stretch/>
        </p:blipFill>
        <p:spPr bwMode="auto">
          <a:xfrm>
            <a:off x="0" y="0"/>
            <a:ext cx="9179410" cy="5369759"/>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305096" y="123478"/>
            <a:ext cx="8712968" cy="523220"/>
          </a:xfrm>
          <a:prstGeom prst="rect">
            <a:avLst/>
          </a:prstGeom>
          <a:solidFill>
            <a:srgbClr val="1E1C11">
              <a:alpha val="80000"/>
            </a:srgbClr>
          </a:solidFill>
        </p:spPr>
        <p:txBody>
          <a:bodyPr wrap="square" rtlCol="0">
            <a:spAutoFit/>
          </a:bodyPr>
          <a:lstStyle/>
          <a:p>
            <a:r>
              <a:rPr lang="en-CA" sz="2800" b="1" dirty="0" smtClean="0">
                <a:solidFill>
                  <a:srgbClr val="EEECE1"/>
                </a:solidFill>
                <a:effectLst>
                  <a:outerShdw blurRad="38100" dist="38100" dir="2700000" algn="tl">
                    <a:srgbClr val="000000">
                      <a:alpha val="43137"/>
                    </a:srgbClr>
                  </a:outerShdw>
                </a:effectLst>
              </a:rPr>
              <a:t>Like the Samaritan leper </a:t>
            </a:r>
            <a:endParaRPr lang="en-CA" sz="2800" b="1" dirty="0">
              <a:solidFill>
                <a:srgbClr val="EEECE1"/>
              </a:solidFill>
              <a:effectLst>
                <a:outerShdw blurRad="38100" dist="38100" dir="2700000" algn="tl">
                  <a:srgbClr val="000000">
                    <a:alpha val="43137"/>
                  </a:srgbClr>
                </a:outerShdw>
              </a:effectLst>
            </a:endParaRPr>
          </a:p>
        </p:txBody>
      </p:sp>
      <p:sp>
        <p:nvSpPr>
          <p:cNvPr id="7" name="TextBox 6"/>
          <p:cNvSpPr txBox="1"/>
          <p:nvPr/>
        </p:nvSpPr>
        <p:spPr>
          <a:xfrm>
            <a:off x="305096" y="646698"/>
            <a:ext cx="8712968" cy="954107"/>
          </a:xfrm>
          <a:prstGeom prst="rect">
            <a:avLst/>
          </a:prstGeom>
          <a:solidFill>
            <a:srgbClr val="1E1C11">
              <a:alpha val="80000"/>
            </a:srgbClr>
          </a:solidFill>
        </p:spPr>
        <p:txBody>
          <a:bodyPr wrap="square" rtlCol="0">
            <a:spAutoFit/>
          </a:bodyPr>
          <a:lstStyle/>
          <a:p>
            <a:pPr marL="457200" indent="-457200">
              <a:buFont typeface="Wingdings" panose="05000000000000000000" pitchFamily="2" charset="2"/>
              <a:buChar char="v"/>
            </a:pPr>
            <a:r>
              <a:rPr lang="en-CA" sz="2800" b="1" dirty="0" smtClean="0">
                <a:solidFill>
                  <a:srgbClr val="EEECE1"/>
                </a:solidFill>
                <a:effectLst>
                  <a:outerShdw blurRad="38100" dist="38100" dir="2700000" algn="tl">
                    <a:srgbClr val="000000">
                      <a:alpha val="43137"/>
                    </a:srgbClr>
                  </a:outerShdw>
                </a:effectLst>
              </a:rPr>
              <a:t>Genuine hope that calls out to Jesus to save should result in tangible cleansing </a:t>
            </a:r>
            <a:endParaRPr lang="en-CA" sz="2800" b="1" dirty="0">
              <a:solidFill>
                <a:srgbClr val="EEECE1"/>
              </a:solidFill>
              <a:effectLst>
                <a:outerShdw blurRad="38100" dist="38100" dir="2700000" algn="tl">
                  <a:srgbClr val="000000">
                    <a:alpha val="43137"/>
                  </a:srgbClr>
                </a:outerShdw>
              </a:effectLst>
            </a:endParaRPr>
          </a:p>
        </p:txBody>
      </p:sp>
      <p:sp>
        <p:nvSpPr>
          <p:cNvPr id="6" name="TextBox 5"/>
          <p:cNvSpPr txBox="1"/>
          <p:nvPr/>
        </p:nvSpPr>
        <p:spPr>
          <a:xfrm>
            <a:off x="305096" y="1600805"/>
            <a:ext cx="8712968" cy="954107"/>
          </a:xfrm>
          <a:prstGeom prst="rect">
            <a:avLst/>
          </a:prstGeom>
          <a:solidFill>
            <a:srgbClr val="1E1C11">
              <a:alpha val="80000"/>
            </a:srgbClr>
          </a:solidFill>
        </p:spPr>
        <p:txBody>
          <a:bodyPr wrap="square" rtlCol="0">
            <a:spAutoFit/>
          </a:bodyPr>
          <a:lstStyle/>
          <a:p>
            <a:pPr marL="457200" indent="-457200">
              <a:buFont typeface="Wingdings" panose="05000000000000000000" pitchFamily="2" charset="2"/>
              <a:buChar char="v"/>
            </a:pPr>
            <a:r>
              <a:rPr lang="en-CA" sz="2800" b="1" dirty="0" smtClean="0">
                <a:solidFill>
                  <a:srgbClr val="EEECE1"/>
                </a:solidFill>
                <a:effectLst>
                  <a:outerShdw blurRad="38100" dist="38100" dir="2700000" algn="tl">
                    <a:srgbClr val="000000">
                      <a:alpha val="43137"/>
                    </a:srgbClr>
                  </a:outerShdw>
                </a:effectLst>
              </a:rPr>
              <a:t>That evidence should affirm to us that Jesus is our great God and Saviour</a:t>
            </a:r>
            <a:endParaRPr lang="en-CA" sz="2800" b="1" dirty="0">
              <a:solidFill>
                <a:srgbClr val="EEECE1"/>
              </a:solidFill>
              <a:effectLst>
                <a:outerShdw blurRad="38100" dist="38100" dir="2700000" algn="tl">
                  <a:srgbClr val="000000">
                    <a:alpha val="43137"/>
                  </a:srgbClr>
                </a:outerShdw>
              </a:effectLst>
            </a:endParaRPr>
          </a:p>
        </p:txBody>
      </p:sp>
      <p:sp>
        <p:nvSpPr>
          <p:cNvPr id="9" name="TextBox 8"/>
          <p:cNvSpPr txBox="1"/>
          <p:nvPr/>
        </p:nvSpPr>
        <p:spPr>
          <a:xfrm>
            <a:off x="324196" y="2554912"/>
            <a:ext cx="8712968" cy="2092881"/>
          </a:xfrm>
          <a:prstGeom prst="rect">
            <a:avLst/>
          </a:prstGeom>
          <a:solidFill>
            <a:srgbClr val="1E1C11">
              <a:alpha val="80000"/>
            </a:srgbClr>
          </a:solidFill>
        </p:spPr>
        <p:txBody>
          <a:bodyPr wrap="square" rtlCol="0">
            <a:spAutoFit/>
          </a:bodyPr>
          <a:lstStyle/>
          <a:p>
            <a:r>
              <a:rPr lang="en-CA" sz="2600" b="1" dirty="0" smtClean="0">
                <a:solidFill>
                  <a:srgbClr val="EEECE1"/>
                </a:solidFill>
                <a:effectLst>
                  <a:outerShdw blurRad="38100" dist="38100" dir="2700000" algn="tl">
                    <a:srgbClr val="000000">
                      <a:alpha val="43137"/>
                    </a:srgbClr>
                  </a:outerShdw>
                </a:effectLst>
              </a:rPr>
              <a:t>Col 1:26 </a:t>
            </a:r>
            <a:r>
              <a:rPr lang="en-CA" sz="2600" b="1" dirty="0">
                <a:solidFill>
                  <a:srgbClr val="EEECE1"/>
                </a:solidFill>
                <a:effectLst>
                  <a:outerShdw blurRad="38100" dist="38100" dir="2700000" algn="tl">
                    <a:srgbClr val="000000">
                      <a:alpha val="43137"/>
                    </a:srgbClr>
                  </a:outerShdw>
                </a:effectLst>
              </a:rPr>
              <a:t>the mystery that has been kept hidden for ages and generations, but is now disclosed to the Lord’s people. 27 To them God has chosen to make known among the Gentiles the glorious riches of this mystery, which is </a:t>
            </a:r>
            <a:r>
              <a:rPr lang="en-CA" sz="2600" b="1" dirty="0">
                <a:solidFill>
                  <a:srgbClr val="FFC000"/>
                </a:solidFill>
                <a:effectLst>
                  <a:outerShdw blurRad="38100" dist="38100" dir="2700000" algn="tl">
                    <a:srgbClr val="000000">
                      <a:alpha val="43137"/>
                    </a:srgbClr>
                  </a:outerShdw>
                </a:effectLst>
              </a:rPr>
              <a:t>Christ in you</a:t>
            </a:r>
            <a:r>
              <a:rPr lang="en-CA" sz="2600" b="1" dirty="0">
                <a:solidFill>
                  <a:srgbClr val="EEECE1"/>
                </a:solidFill>
                <a:effectLst>
                  <a:outerShdw blurRad="38100" dist="38100" dir="2700000" algn="tl">
                    <a:srgbClr val="000000">
                      <a:alpha val="43137"/>
                    </a:srgbClr>
                  </a:outerShdw>
                </a:effectLst>
              </a:rPr>
              <a:t>, the hope of glory</a:t>
            </a:r>
            <a:r>
              <a:rPr lang="en-CA" sz="2600" b="1" dirty="0" smtClean="0">
                <a:solidFill>
                  <a:srgbClr val="EEECE1"/>
                </a:solidFill>
                <a:effectLst>
                  <a:outerShdw blurRad="38100" dist="38100" dir="2700000" algn="tl">
                    <a:srgbClr val="000000">
                      <a:alpha val="43137"/>
                    </a:srgbClr>
                  </a:outerShdw>
                </a:effectLst>
              </a:rPr>
              <a:t>.  </a:t>
            </a:r>
            <a:endParaRPr lang="en-CA" sz="26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411353813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066" b="4621"/>
          <a:stretch/>
        </p:blipFill>
        <p:spPr bwMode="auto">
          <a:xfrm>
            <a:off x="0" y="27930"/>
            <a:ext cx="9179410" cy="5369759"/>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305096" y="123478"/>
            <a:ext cx="8712968" cy="523220"/>
          </a:xfrm>
          <a:prstGeom prst="rect">
            <a:avLst/>
          </a:prstGeom>
          <a:solidFill>
            <a:srgbClr val="1E1C11">
              <a:alpha val="80000"/>
            </a:srgbClr>
          </a:solidFill>
        </p:spPr>
        <p:txBody>
          <a:bodyPr wrap="square" rtlCol="0">
            <a:spAutoFit/>
          </a:bodyPr>
          <a:lstStyle/>
          <a:p>
            <a:r>
              <a:rPr lang="en-CA" sz="2800" b="1" dirty="0" smtClean="0">
                <a:solidFill>
                  <a:srgbClr val="EEECE1"/>
                </a:solidFill>
                <a:effectLst>
                  <a:outerShdw blurRad="38100" dist="38100" dir="2700000" algn="tl">
                    <a:srgbClr val="000000">
                      <a:alpha val="43137"/>
                    </a:srgbClr>
                  </a:outerShdw>
                </a:effectLst>
              </a:rPr>
              <a:t>Like the Samaritan leper </a:t>
            </a:r>
            <a:endParaRPr lang="en-CA" sz="2800" b="1" dirty="0">
              <a:solidFill>
                <a:srgbClr val="EEECE1"/>
              </a:solidFill>
              <a:effectLst>
                <a:outerShdw blurRad="38100" dist="38100" dir="2700000" algn="tl">
                  <a:srgbClr val="000000">
                    <a:alpha val="43137"/>
                  </a:srgbClr>
                </a:outerShdw>
              </a:effectLst>
            </a:endParaRPr>
          </a:p>
        </p:txBody>
      </p:sp>
      <p:sp>
        <p:nvSpPr>
          <p:cNvPr id="7" name="TextBox 6"/>
          <p:cNvSpPr txBox="1"/>
          <p:nvPr/>
        </p:nvSpPr>
        <p:spPr>
          <a:xfrm>
            <a:off x="305096" y="646698"/>
            <a:ext cx="8712968" cy="954107"/>
          </a:xfrm>
          <a:prstGeom prst="rect">
            <a:avLst/>
          </a:prstGeom>
          <a:solidFill>
            <a:srgbClr val="1E1C11">
              <a:alpha val="80000"/>
            </a:srgbClr>
          </a:solidFill>
        </p:spPr>
        <p:txBody>
          <a:bodyPr wrap="square" rtlCol="0">
            <a:spAutoFit/>
          </a:bodyPr>
          <a:lstStyle/>
          <a:p>
            <a:pPr marL="457200" indent="-457200">
              <a:buFont typeface="Wingdings" panose="05000000000000000000" pitchFamily="2" charset="2"/>
              <a:buChar char="v"/>
            </a:pPr>
            <a:r>
              <a:rPr lang="en-CA" sz="2800" b="1" dirty="0" smtClean="0">
                <a:solidFill>
                  <a:srgbClr val="EEECE1"/>
                </a:solidFill>
                <a:effectLst>
                  <a:outerShdw blurRad="38100" dist="38100" dir="2700000" algn="tl">
                    <a:srgbClr val="000000">
                      <a:alpha val="43137"/>
                    </a:srgbClr>
                  </a:outerShdw>
                </a:effectLst>
              </a:rPr>
              <a:t>Genuine hope that calls out to Jesus to save should result in tangible evidence of salvation </a:t>
            </a:r>
            <a:endParaRPr lang="en-CA" sz="2800" b="1" dirty="0">
              <a:solidFill>
                <a:srgbClr val="EEECE1"/>
              </a:solidFill>
              <a:effectLst>
                <a:outerShdw blurRad="38100" dist="38100" dir="2700000" algn="tl">
                  <a:srgbClr val="000000">
                    <a:alpha val="43137"/>
                  </a:srgbClr>
                </a:outerShdw>
              </a:effectLst>
            </a:endParaRPr>
          </a:p>
        </p:txBody>
      </p:sp>
      <p:sp>
        <p:nvSpPr>
          <p:cNvPr id="6" name="TextBox 5"/>
          <p:cNvSpPr txBox="1"/>
          <p:nvPr/>
        </p:nvSpPr>
        <p:spPr>
          <a:xfrm>
            <a:off x="305096" y="1600805"/>
            <a:ext cx="8712968" cy="954107"/>
          </a:xfrm>
          <a:prstGeom prst="rect">
            <a:avLst/>
          </a:prstGeom>
          <a:solidFill>
            <a:srgbClr val="1E1C11">
              <a:alpha val="80000"/>
            </a:srgbClr>
          </a:solidFill>
        </p:spPr>
        <p:txBody>
          <a:bodyPr wrap="square" rtlCol="0">
            <a:spAutoFit/>
          </a:bodyPr>
          <a:lstStyle/>
          <a:p>
            <a:pPr marL="457200" indent="-457200">
              <a:buFont typeface="Wingdings" panose="05000000000000000000" pitchFamily="2" charset="2"/>
              <a:buChar char="v"/>
            </a:pPr>
            <a:r>
              <a:rPr lang="en-CA" sz="2800" b="1" dirty="0" smtClean="0">
                <a:solidFill>
                  <a:srgbClr val="EEECE1"/>
                </a:solidFill>
                <a:effectLst>
                  <a:outerShdw blurRad="38100" dist="38100" dir="2700000" algn="tl">
                    <a:srgbClr val="000000">
                      <a:alpha val="43137"/>
                    </a:srgbClr>
                  </a:outerShdw>
                </a:effectLst>
              </a:rPr>
              <a:t>That evidence should affirm to us that Jesus is our great God and Saviour</a:t>
            </a:r>
            <a:endParaRPr lang="en-CA" sz="2800" b="1" dirty="0">
              <a:solidFill>
                <a:srgbClr val="EEECE1"/>
              </a:solidFill>
              <a:effectLst>
                <a:outerShdw blurRad="38100" dist="38100" dir="2700000" algn="tl">
                  <a:srgbClr val="000000">
                    <a:alpha val="43137"/>
                  </a:srgbClr>
                </a:outerShdw>
              </a:effectLst>
            </a:endParaRPr>
          </a:p>
        </p:txBody>
      </p:sp>
      <p:sp>
        <p:nvSpPr>
          <p:cNvPr id="8" name="TextBox 7"/>
          <p:cNvSpPr txBox="1"/>
          <p:nvPr/>
        </p:nvSpPr>
        <p:spPr>
          <a:xfrm>
            <a:off x="305096" y="2554912"/>
            <a:ext cx="8712968" cy="523220"/>
          </a:xfrm>
          <a:prstGeom prst="rect">
            <a:avLst/>
          </a:prstGeom>
          <a:solidFill>
            <a:srgbClr val="1E1C11">
              <a:alpha val="80000"/>
            </a:srgbClr>
          </a:solidFill>
        </p:spPr>
        <p:txBody>
          <a:bodyPr wrap="square" rtlCol="0">
            <a:spAutoFit/>
          </a:bodyPr>
          <a:lstStyle/>
          <a:p>
            <a:pPr marL="457200" indent="-457200">
              <a:buFont typeface="Wingdings" panose="05000000000000000000" pitchFamily="2" charset="2"/>
              <a:buChar char="v"/>
            </a:pPr>
            <a:r>
              <a:rPr lang="en-CA" sz="2800" b="1" dirty="0" smtClean="0">
                <a:solidFill>
                  <a:srgbClr val="EEECE1"/>
                </a:solidFill>
                <a:effectLst>
                  <a:outerShdw blurRad="38100" dist="38100" dir="2700000" algn="tl">
                    <a:srgbClr val="000000">
                      <a:alpha val="43137"/>
                    </a:srgbClr>
                  </a:outerShdw>
                </a:effectLst>
              </a:rPr>
              <a:t>How can we not passionately worship at Jesus’ feet? </a:t>
            </a:r>
            <a:endParaRPr lang="en-CA" sz="2800" b="1" dirty="0">
              <a:solidFill>
                <a:srgbClr val="EEECE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04759787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066" b="4621"/>
          <a:stretch/>
        </p:blipFill>
        <p:spPr bwMode="auto">
          <a:xfrm>
            <a:off x="0" y="0"/>
            <a:ext cx="9179410" cy="5369759"/>
          </a:xfrm>
          <a:prstGeom prst="rect">
            <a:avLst/>
          </a:prstGeom>
          <a:noFill/>
          <a:extLst>
            <a:ext uri="{909E8E84-426E-40DD-AFC4-6F175D3DCCD1}">
              <a14:hiddenFill xmlns:a14="http://schemas.microsoft.com/office/drawing/2010/main" xmlns="">
                <a:solidFill>
                  <a:srgbClr val="FFFFFF"/>
                </a:solidFill>
              </a14:hiddenFill>
            </a:ext>
          </a:extLst>
        </p:spPr>
      </p:pic>
      <p:sp>
        <p:nvSpPr>
          <p:cNvPr id="9" name="TextBox 8"/>
          <p:cNvSpPr txBox="1"/>
          <p:nvPr/>
        </p:nvSpPr>
        <p:spPr>
          <a:xfrm>
            <a:off x="201121" y="339502"/>
            <a:ext cx="5922955" cy="2677656"/>
          </a:xfrm>
          <a:prstGeom prst="rect">
            <a:avLst/>
          </a:prstGeom>
          <a:solidFill>
            <a:srgbClr val="1E1C11">
              <a:alpha val="80000"/>
            </a:srgbClr>
          </a:solidFill>
          <a:ln w="76200">
            <a:solidFill>
              <a:srgbClr val="00B050"/>
            </a:solidFill>
          </a:ln>
        </p:spPr>
        <p:txBody>
          <a:bodyPr wrap="square" rtlCol="0">
            <a:spAutoFit/>
          </a:bodyPr>
          <a:lstStyle/>
          <a:p>
            <a:r>
              <a:rPr lang="en-CA" sz="2800" b="1" dirty="0">
                <a:solidFill>
                  <a:srgbClr val="EEECE1"/>
                </a:solidFill>
                <a:effectLst>
                  <a:outerShdw blurRad="38100" dist="38100" dir="2700000" algn="tl">
                    <a:srgbClr val="000000">
                      <a:alpha val="43137"/>
                    </a:srgbClr>
                  </a:outerShdw>
                </a:effectLst>
              </a:rPr>
              <a:t>Believing in and recognizing that Jesus’ passion has cleansed us of sin to bring us into God’s people and presence, we </a:t>
            </a:r>
            <a:r>
              <a:rPr lang="en-CA" sz="2800" b="1" dirty="0" smtClean="0">
                <a:solidFill>
                  <a:srgbClr val="EEECE1"/>
                </a:solidFill>
                <a:effectLst>
                  <a:outerShdw blurRad="38100" dist="38100" dir="2700000" algn="tl">
                    <a:srgbClr val="000000">
                      <a:alpha val="43137"/>
                    </a:srgbClr>
                  </a:outerShdw>
                </a:effectLst>
              </a:rPr>
              <a:t>now gratefully </a:t>
            </a:r>
            <a:r>
              <a:rPr lang="en-CA" sz="2800" b="1" dirty="0">
                <a:solidFill>
                  <a:srgbClr val="EEECE1"/>
                </a:solidFill>
                <a:effectLst>
                  <a:outerShdw blurRad="38100" dist="38100" dir="2700000" algn="tl">
                    <a:srgbClr val="000000">
                      <a:alpha val="43137"/>
                    </a:srgbClr>
                  </a:outerShdw>
                </a:effectLst>
              </a:rPr>
              <a:t>and passionately worship Jesus, our </a:t>
            </a:r>
            <a:r>
              <a:rPr lang="en-CA" sz="2800" b="1" dirty="0" smtClean="0">
                <a:solidFill>
                  <a:srgbClr val="EEECE1"/>
                </a:solidFill>
                <a:effectLst>
                  <a:outerShdw blurRad="38100" dist="38100" dir="2700000" algn="tl">
                    <a:srgbClr val="000000">
                      <a:alpha val="43137"/>
                    </a:srgbClr>
                  </a:outerShdw>
                </a:effectLst>
              </a:rPr>
              <a:t>great God </a:t>
            </a:r>
            <a:r>
              <a:rPr lang="en-CA" sz="2800" b="1" dirty="0">
                <a:solidFill>
                  <a:srgbClr val="EEECE1"/>
                </a:solidFill>
                <a:effectLst>
                  <a:outerShdw blurRad="38100" dist="38100" dir="2700000" algn="tl">
                    <a:srgbClr val="000000">
                      <a:alpha val="43137"/>
                    </a:srgbClr>
                  </a:outerShdw>
                </a:effectLst>
              </a:rPr>
              <a:t>and Saviour</a:t>
            </a:r>
            <a:r>
              <a:rPr lang="en-CA" sz="2800" b="1" dirty="0" smtClean="0">
                <a:solidFill>
                  <a:srgbClr val="EEECE1"/>
                </a:solidFill>
                <a:effectLst>
                  <a:outerShdw blurRad="38100" dist="38100" dir="2700000" algn="tl">
                    <a:srgbClr val="000000">
                      <a:alpha val="43137"/>
                    </a:srgbClr>
                  </a:outerShdw>
                </a:effectLst>
              </a:rPr>
              <a:t>. </a:t>
            </a:r>
            <a:endParaRPr lang="en-CA" sz="2800" b="1" dirty="0">
              <a:solidFill>
                <a:srgbClr val="EEECE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19882820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image of exclude"/>
          <p:cNvPicPr>
            <a:picLocks noChangeAspect="1" noChangeArrowheads="1"/>
          </p:cNvPicPr>
          <p:nvPr/>
        </p:nvPicPr>
        <p:blipFill rotWithShape="1">
          <a:blip r:embed="rId2" cstate="print">
            <a:extLst>
              <a:ext uri="{BEBA8EAE-BF5A-486C-A8C5-ECC9F3942E4B}">
                <a14:imgProps xmlns:a14="http://schemas.microsoft.com/office/drawing/2010/main" xmlns="">
                  <a14:imgLayer r:embed="rId3">
                    <a14:imgEffect>
                      <a14:saturation sat="0"/>
                    </a14:imgEffect>
                  </a14:imgLayer>
                </a14:imgProps>
              </a:ext>
              <a:ext uri="{28A0092B-C50C-407E-A947-70E740481C1C}">
                <a14:useLocalDpi xmlns:a14="http://schemas.microsoft.com/office/drawing/2010/main" xmlns="" val="0"/>
              </a:ext>
            </a:extLst>
          </a:blip>
          <a:srcRect b="15075"/>
          <a:stretch/>
        </p:blipFill>
        <p:spPr bwMode="auto">
          <a:xfrm>
            <a:off x="0" y="-33543"/>
            <a:ext cx="9144000" cy="5177043"/>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251520" y="158313"/>
            <a:ext cx="8712968" cy="2893100"/>
          </a:xfrm>
          <a:prstGeom prst="rect">
            <a:avLst/>
          </a:prstGeom>
          <a:solidFill>
            <a:srgbClr val="1E1C11">
              <a:alpha val="80000"/>
            </a:srgbClr>
          </a:solidFill>
        </p:spPr>
        <p:txBody>
          <a:bodyPr wrap="square" rtlCol="0">
            <a:spAutoFit/>
          </a:bodyPr>
          <a:lstStyle/>
          <a:p>
            <a:r>
              <a:rPr lang="en-CA" sz="2600" b="1" dirty="0" smtClean="0">
                <a:solidFill>
                  <a:srgbClr val="EEECE1"/>
                </a:solidFill>
                <a:effectLst>
                  <a:outerShdw blurRad="38100" dist="38100" dir="2700000" algn="tl">
                    <a:srgbClr val="000000">
                      <a:alpha val="43137"/>
                    </a:srgbClr>
                  </a:outerShdw>
                </a:effectLst>
              </a:rPr>
              <a:t>15 One of them, when he saw he was healed, came back, praising God in a loud voice. 16 He threw himself at Jesus’ feet and thanked </a:t>
            </a:r>
            <a:r>
              <a:rPr lang="en-CA" sz="2600" b="1" dirty="0">
                <a:solidFill>
                  <a:srgbClr val="EEECE1"/>
                </a:solidFill>
                <a:effectLst>
                  <a:outerShdw blurRad="38100" dist="38100" dir="2700000" algn="tl">
                    <a:srgbClr val="000000">
                      <a:alpha val="43137"/>
                    </a:srgbClr>
                  </a:outerShdw>
                </a:effectLst>
              </a:rPr>
              <a:t>him – and he was a Samaritan.</a:t>
            </a:r>
          </a:p>
          <a:p>
            <a:r>
              <a:rPr lang="en-CA" sz="2600" b="1" dirty="0">
                <a:solidFill>
                  <a:srgbClr val="EEECE1"/>
                </a:solidFill>
                <a:effectLst>
                  <a:outerShdw blurRad="38100" dist="38100" dir="2700000" algn="tl">
                    <a:srgbClr val="000000">
                      <a:alpha val="43137"/>
                    </a:srgbClr>
                  </a:outerShdw>
                </a:effectLst>
              </a:rPr>
              <a:t>17 Jesus asked, ‘Were not all ten cleansed? Where are the </a:t>
            </a:r>
            <a:r>
              <a:rPr lang="en-CA" sz="2600" b="1" dirty="0" smtClean="0">
                <a:solidFill>
                  <a:srgbClr val="EEECE1"/>
                </a:solidFill>
                <a:effectLst>
                  <a:outerShdw blurRad="38100" dist="38100" dir="2700000" algn="tl">
                    <a:srgbClr val="000000">
                      <a:alpha val="43137"/>
                    </a:srgbClr>
                  </a:outerShdw>
                </a:effectLst>
              </a:rPr>
              <a:t>other nine? 18 Has no one returned to give praise to God except this foreigner?’ 19 Then he said to him, ‘Rise and go; your faith has made you well.’</a:t>
            </a:r>
            <a:endParaRPr lang="en-CA" sz="2800" b="1" dirty="0">
              <a:solidFill>
                <a:srgbClr val="EEECE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76408436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066" b="4621"/>
          <a:stretch/>
        </p:blipFill>
        <p:spPr bwMode="auto">
          <a:xfrm>
            <a:off x="0" y="0"/>
            <a:ext cx="9179410" cy="5369759"/>
          </a:xfrm>
          <a:prstGeom prst="rect">
            <a:avLst/>
          </a:prstGeom>
          <a:noFill/>
          <a:extLst>
            <a:ext uri="{909E8E84-426E-40DD-AFC4-6F175D3DCCD1}">
              <a14:hiddenFill xmlns:a14="http://schemas.microsoft.com/office/drawing/2010/main" xmlns="">
                <a:solidFill>
                  <a:srgbClr val="FFFFFF"/>
                </a:solidFill>
              </a14:hiddenFill>
            </a:ext>
          </a:extLst>
        </p:spPr>
      </p:pic>
      <p:sp>
        <p:nvSpPr>
          <p:cNvPr id="8" name="TextBox 7"/>
          <p:cNvSpPr txBox="1"/>
          <p:nvPr/>
        </p:nvSpPr>
        <p:spPr>
          <a:xfrm>
            <a:off x="251520" y="158313"/>
            <a:ext cx="8712968" cy="523220"/>
          </a:xfrm>
          <a:prstGeom prst="rect">
            <a:avLst/>
          </a:prstGeom>
          <a:solidFill>
            <a:srgbClr val="1E1C11">
              <a:alpha val="80000"/>
            </a:srgbClr>
          </a:solidFill>
        </p:spPr>
        <p:txBody>
          <a:bodyPr wrap="square" rtlCol="0">
            <a:spAutoFit/>
          </a:bodyPr>
          <a:lstStyle/>
          <a:p>
            <a:pPr algn="ctr"/>
            <a:r>
              <a:rPr lang="en-CA" sz="2800" b="1" dirty="0" smtClean="0">
                <a:solidFill>
                  <a:srgbClr val="EEECE1"/>
                </a:solidFill>
                <a:effectLst>
                  <a:outerShdw blurRad="38100" dist="38100" dir="2700000" algn="tl">
                    <a:srgbClr val="000000">
                      <a:alpha val="43137"/>
                    </a:srgbClr>
                  </a:outerShdw>
                </a:effectLst>
              </a:rPr>
              <a:t>Conclusion</a:t>
            </a:r>
            <a:endParaRPr lang="en-CA" sz="2800" b="1" dirty="0">
              <a:solidFill>
                <a:srgbClr val="EEECE1"/>
              </a:solidFill>
              <a:effectLst>
                <a:outerShdw blurRad="38100" dist="38100" dir="2700000" algn="tl">
                  <a:srgbClr val="000000">
                    <a:alpha val="43137"/>
                  </a:srgbClr>
                </a:outerShdw>
              </a:effectLst>
            </a:endParaRPr>
          </a:p>
        </p:txBody>
      </p:sp>
      <p:sp>
        <p:nvSpPr>
          <p:cNvPr id="4" name="TextBox 3"/>
          <p:cNvSpPr txBox="1"/>
          <p:nvPr/>
        </p:nvSpPr>
        <p:spPr>
          <a:xfrm>
            <a:off x="259327" y="899775"/>
            <a:ext cx="8712968" cy="523220"/>
          </a:xfrm>
          <a:prstGeom prst="rect">
            <a:avLst/>
          </a:prstGeom>
          <a:solidFill>
            <a:srgbClr val="1E1C11">
              <a:alpha val="80000"/>
            </a:srgbClr>
          </a:solidFill>
        </p:spPr>
        <p:txBody>
          <a:bodyPr wrap="square" rtlCol="0">
            <a:spAutoFit/>
          </a:bodyPr>
          <a:lstStyle/>
          <a:p>
            <a:r>
              <a:rPr lang="en-CA" sz="2800" b="1" dirty="0" smtClean="0">
                <a:solidFill>
                  <a:srgbClr val="EEECE1"/>
                </a:solidFill>
                <a:effectLst>
                  <a:outerShdw blurRad="38100" dist="38100" dir="2700000" algn="tl">
                    <a:srgbClr val="000000">
                      <a:alpha val="43137"/>
                    </a:srgbClr>
                  </a:outerShdw>
                </a:effectLst>
              </a:rPr>
              <a:t>Like the Samaritan leper </a:t>
            </a:r>
            <a:endParaRPr lang="en-CA" sz="2800" b="1" dirty="0">
              <a:solidFill>
                <a:srgbClr val="EEECE1"/>
              </a:solidFill>
              <a:effectLst>
                <a:outerShdw blurRad="38100" dist="38100" dir="2700000" algn="tl">
                  <a:srgbClr val="000000">
                    <a:alpha val="43137"/>
                  </a:srgbClr>
                </a:outerShdw>
              </a:effectLst>
            </a:endParaRPr>
          </a:p>
        </p:txBody>
      </p:sp>
      <p:sp>
        <p:nvSpPr>
          <p:cNvPr id="5" name="TextBox 4"/>
          <p:cNvSpPr txBox="1"/>
          <p:nvPr/>
        </p:nvSpPr>
        <p:spPr>
          <a:xfrm>
            <a:off x="251520" y="1946215"/>
            <a:ext cx="8712968" cy="523220"/>
          </a:xfrm>
          <a:prstGeom prst="rect">
            <a:avLst/>
          </a:prstGeom>
          <a:solidFill>
            <a:srgbClr val="1E1C11">
              <a:alpha val="80000"/>
            </a:srgbClr>
          </a:solidFill>
        </p:spPr>
        <p:txBody>
          <a:bodyPr wrap="square" rtlCol="0">
            <a:spAutoFit/>
          </a:bodyPr>
          <a:lstStyle/>
          <a:p>
            <a:pPr marL="457200" indent="-457200">
              <a:buFont typeface="Wingdings" panose="05000000000000000000" pitchFamily="2" charset="2"/>
              <a:buChar char="v"/>
            </a:pPr>
            <a:r>
              <a:rPr lang="en-CA" sz="2800" b="1" dirty="0">
                <a:solidFill>
                  <a:srgbClr val="EEECE1"/>
                </a:solidFill>
                <a:effectLst>
                  <a:outerShdw blurRad="38100" dist="38100" dir="2700000" algn="tl">
                    <a:srgbClr val="000000">
                      <a:alpha val="43137"/>
                    </a:srgbClr>
                  </a:outerShdw>
                </a:effectLst>
              </a:rPr>
              <a:t>W</a:t>
            </a:r>
            <a:r>
              <a:rPr lang="en-CA" sz="2800" b="1" dirty="0" smtClean="0">
                <a:solidFill>
                  <a:srgbClr val="EEECE1"/>
                </a:solidFill>
                <a:effectLst>
                  <a:outerShdw blurRad="38100" dist="38100" dir="2700000" algn="tl">
                    <a:srgbClr val="000000">
                      <a:alpha val="43137"/>
                    </a:srgbClr>
                  </a:outerShdw>
                </a:effectLst>
              </a:rPr>
              <a:t>e can call out ‘Jesus, Master, have pity on us.’  </a:t>
            </a:r>
            <a:endParaRPr lang="en-CA" sz="2800" b="1" dirty="0">
              <a:solidFill>
                <a:srgbClr val="EEECE1"/>
              </a:solidFill>
              <a:effectLst>
                <a:outerShdw blurRad="38100" dist="38100" dir="2700000" algn="tl">
                  <a:srgbClr val="000000">
                    <a:alpha val="43137"/>
                  </a:srgbClr>
                </a:outerShdw>
              </a:effectLst>
            </a:endParaRPr>
          </a:p>
        </p:txBody>
      </p:sp>
      <p:sp>
        <p:nvSpPr>
          <p:cNvPr id="7" name="TextBox 6"/>
          <p:cNvSpPr txBox="1"/>
          <p:nvPr/>
        </p:nvSpPr>
        <p:spPr>
          <a:xfrm>
            <a:off x="259327" y="1422995"/>
            <a:ext cx="8712968" cy="523220"/>
          </a:xfrm>
          <a:prstGeom prst="rect">
            <a:avLst/>
          </a:prstGeom>
          <a:solidFill>
            <a:srgbClr val="1E1C11">
              <a:alpha val="80000"/>
            </a:srgbClr>
          </a:solidFill>
        </p:spPr>
        <p:txBody>
          <a:bodyPr wrap="square" rtlCol="0">
            <a:spAutoFit/>
          </a:bodyPr>
          <a:lstStyle/>
          <a:p>
            <a:pPr marL="457200" indent="-457200">
              <a:buFont typeface="Wingdings" panose="05000000000000000000" pitchFamily="2" charset="2"/>
              <a:buChar char="v"/>
            </a:pPr>
            <a:r>
              <a:rPr lang="en-CA" sz="2800" b="1" dirty="0">
                <a:solidFill>
                  <a:srgbClr val="EEECE1"/>
                </a:solidFill>
                <a:effectLst>
                  <a:outerShdw blurRad="38100" dist="38100" dir="2700000" algn="tl">
                    <a:srgbClr val="000000">
                      <a:alpha val="43137"/>
                    </a:srgbClr>
                  </a:outerShdw>
                </a:effectLst>
              </a:rPr>
              <a:t>W</a:t>
            </a:r>
            <a:r>
              <a:rPr lang="en-CA" sz="2800" b="1" dirty="0" smtClean="0">
                <a:solidFill>
                  <a:srgbClr val="EEECE1"/>
                </a:solidFill>
                <a:effectLst>
                  <a:outerShdw blurRad="38100" dist="38100" dir="2700000" algn="tl">
                    <a:srgbClr val="000000">
                      <a:alpha val="43137"/>
                    </a:srgbClr>
                  </a:outerShdw>
                </a:effectLst>
              </a:rPr>
              <a:t>e were all hopelessly outside . . .</a:t>
            </a:r>
            <a:endParaRPr lang="en-CA" sz="2800" b="1" dirty="0">
              <a:solidFill>
                <a:srgbClr val="EEECE1"/>
              </a:solidFill>
              <a:effectLst>
                <a:outerShdw blurRad="38100" dist="38100" dir="2700000" algn="tl">
                  <a:srgbClr val="000000">
                    <a:alpha val="43137"/>
                  </a:srgbClr>
                </a:outerShdw>
              </a:effectLst>
            </a:endParaRPr>
          </a:p>
        </p:txBody>
      </p:sp>
      <p:sp>
        <p:nvSpPr>
          <p:cNvPr id="9" name="TextBox 8"/>
          <p:cNvSpPr txBox="1"/>
          <p:nvPr/>
        </p:nvSpPr>
        <p:spPr>
          <a:xfrm>
            <a:off x="251520" y="2469435"/>
            <a:ext cx="8712968" cy="523220"/>
          </a:xfrm>
          <a:prstGeom prst="rect">
            <a:avLst/>
          </a:prstGeom>
          <a:solidFill>
            <a:srgbClr val="1E1C11">
              <a:alpha val="80000"/>
            </a:srgbClr>
          </a:solidFill>
        </p:spPr>
        <p:txBody>
          <a:bodyPr wrap="square" rtlCol="0">
            <a:spAutoFit/>
          </a:bodyPr>
          <a:lstStyle/>
          <a:p>
            <a:pPr marL="457200" indent="-457200">
              <a:buFont typeface="Wingdings" panose="05000000000000000000" pitchFamily="2" charset="2"/>
              <a:buChar char="v"/>
            </a:pPr>
            <a:r>
              <a:rPr lang="en-CA" sz="2800" b="1" dirty="0">
                <a:solidFill>
                  <a:srgbClr val="EEECE1"/>
                </a:solidFill>
                <a:effectLst>
                  <a:outerShdw blurRad="38100" dist="38100" dir="2700000" algn="tl">
                    <a:srgbClr val="000000">
                      <a:alpha val="43137"/>
                    </a:srgbClr>
                  </a:outerShdw>
                </a:effectLst>
              </a:rPr>
              <a:t>W</a:t>
            </a:r>
            <a:r>
              <a:rPr lang="en-CA" sz="2800" b="1" dirty="0" smtClean="0">
                <a:solidFill>
                  <a:srgbClr val="EEECE1"/>
                </a:solidFill>
                <a:effectLst>
                  <a:outerShdw blurRad="38100" dist="38100" dir="2700000" algn="tl">
                    <a:srgbClr val="000000">
                      <a:alpha val="43137"/>
                    </a:srgbClr>
                  </a:outerShdw>
                </a:effectLst>
              </a:rPr>
              <a:t>e can recognize God, Jesus has cleansed us.</a:t>
            </a:r>
            <a:endParaRPr lang="en-CA" sz="2800" b="1" dirty="0">
              <a:solidFill>
                <a:srgbClr val="EEECE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92907461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randombar(horizont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aul\AppData\Local\Microsoft\Windows\INetCache\IE\MEPBB7ID\rUFxc[1].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6066" b="4621"/>
          <a:stretch/>
        </p:blipFill>
        <p:spPr bwMode="auto">
          <a:xfrm>
            <a:off x="0" y="0"/>
            <a:ext cx="9179410" cy="5369759"/>
          </a:xfrm>
          <a:prstGeom prst="rect">
            <a:avLst/>
          </a:prstGeom>
          <a:noFill/>
          <a:extLst>
            <a:ext uri="{909E8E84-426E-40DD-AFC4-6F175D3DCCD1}">
              <a14:hiddenFill xmlns:a14="http://schemas.microsoft.com/office/drawing/2010/main" xmlns="">
                <a:solidFill>
                  <a:srgbClr val="FFFFFF"/>
                </a:solidFill>
              </a14:hiddenFill>
            </a:ext>
          </a:extLst>
        </p:spPr>
      </p:pic>
      <p:sp>
        <p:nvSpPr>
          <p:cNvPr id="10" name="TextBox 9"/>
          <p:cNvSpPr txBox="1"/>
          <p:nvPr/>
        </p:nvSpPr>
        <p:spPr>
          <a:xfrm>
            <a:off x="216955" y="4112317"/>
            <a:ext cx="8712968" cy="523220"/>
          </a:xfrm>
          <a:prstGeom prst="rect">
            <a:avLst/>
          </a:prstGeom>
          <a:solidFill>
            <a:srgbClr val="1E1C11">
              <a:alpha val="80000"/>
            </a:srgbClr>
          </a:solidFill>
        </p:spPr>
        <p:txBody>
          <a:bodyPr wrap="square" rtlCol="0">
            <a:spAutoFit/>
          </a:bodyPr>
          <a:lstStyle/>
          <a:p>
            <a:pPr marL="457200" indent="-457200">
              <a:buFont typeface="Wingdings" panose="05000000000000000000" pitchFamily="2" charset="2"/>
              <a:buChar char="v"/>
            </a:pPr>
            <a:r>
              <a:rPr lang="en-CA" sz="2800" b="1" dirty="0">
                <a:solidFill>
                  <a:srgbClr val="EEECE1"/>
                </a:solidFill>
                <a:effectLst>
                  <a:outerShdw blurRad="38100" dist="38100" dir="2700000" algn="tl">
                    <a:srgbClr val="000000">
                      <a:alpha val="43137"/>
                    </a:srgbClr>
                  </a:outerShdw>
                </a:effectLst>
              </a:rPr>
              <a:t>H</a:t>
            </a:r>
            <a:r>
              <a:rPr lang="en-CA" sz="2800" b="1" dirty="0" smtClean="0">
                <a:solidFill>
                  <a:srgbClr val="EEECE1"/>
                </a:solidFill>
                <a:effectLst>
                  <a:outerShdw blurRad="38100" dist="38100" dir="2700000" algn="tl">
                    <a:srgbClr val="000000">
                      <a:alpha val="43137"/>
                    </a:srgbClr>
                  </a:outerShdw>
                </a:effectLst>
              </a:rPr>
              <a:t>ow can we not passionately worship  at Jesus’ feet? </a:t>
            </a:r>
            <a:endParaRPr lang="en-CA" sz="2800" b="1" dirty="0">
              <a:solidFill>
                <a:srgbClr val="EEECE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5110251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Related image"/>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3153" r="3320"/>
          <a:stretch/>
        </p:blipFill>
        <p:spPr bwMode="auto">
          <a:xfrm>
            <a:off x="0" y="0"/>
            <a:ext cx="9144000" cy="516403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6852176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763688" y="267494"/>
            <a:ext cx="4968552" cy="46805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TextBox 4"/>
          <p:cNvSpPr txBox="1"/>
          <p:nvPr/>
        </p:nvSpPr>
        <p:spPr>
          <a:xfrm>
            <a:off x="3059832" y="771550"/>
            <a:ext cx="2592288" cy="523220"/>
          </a:xfrm>
          <a:prstGeom prst="rect">
            <a:avLst/>
          </a:prstGeom>
          <a:noFill/>
        </p:spPr>
        <p:txBody>
          <a:bodyPr wrap="square" rtlCol="0">
            <a:spAutoFit/>
          </a:bodyPr>
          <a:lstStyle/>
          <a:p>
            <a:pPr algn="ctr"/>
            <a:r>
              <a:rPr lang="en-CA" sz="2800" dirty="0" smtClean="0"/>
              <a:t>God’s People</a:t>
            </a:r>
            <a:endParaRPr lang="en-CA" sz="2800" dirty="0"/>
          </a:p>
        </p:txBody>
      </p:sp>
      <p:sp>
        <p:nvSpPr>
          <p:cNvPr id="6" name="Isosceles Triangle 5"/>
          <p:cNvSpPr/>
          <p:nvPr/>
        </p:nvSpPr>
        <p:spPr>
          <a:xfrm>
            <a:off x="3311860" y="1491630"/>
            <a:ext cx="2088232" cy="1728192"/>
          </a:xfrm>
          <a:prstGeom prst="triangl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TextBox 6"/>
          <p:cNvSpPr txBox="1"/>
          <p:nvPr/>
        </p:nvSpPr>
        <p:spPr>
          <a:xfrm>
            <a:off x="3069193" y="2067694"/>
            <a:ext cx="2592288" cy="954107"/>
          </a:xfrm>
          <a:prstGeom prst="rect">
            <a:avLst/>
          </a:prstGeom>
          <a:noFill/>
        </p:spPr>
        <p:txBody>
          <a:bodyPr wrap="square" rtlCol="0">
            <a:spAutoFit/>
          </a:bodyPr>
          <a:lstStyle/>
          <a:p>
            <a:pPr algn="ctr"/>
            <a:r>
              <a:rPr lang="en-CA" sz="2800" dirty="0" smtClean="0"/>
              <a:t>God’s </a:t>
            </a:r>
          </a:p>
          <a:p>
            <a:pPr algn="ctr"/>
            <a:r>
              <a:rPr lang="en-CA" sz="2800" dirty="0" smtClean="0"/>
              <a:t>Presence</a:t>
            </a:r>
            <a:endParaRPr lang="en-CA" sz="2800" dirty="0"/>
          </a:p>
        </p:txBody>
      </p:sp>
    </p:spTree>
    <p:extLst>
      <p:ext uri="{BB962C8B-B14F-4D97-AF65-F5344CB8AC3E}">
        <p14:creationId xmlns:p14="http://schemas.microsoft.com/office/powerpoint/2010/main" xmlns="" val="154295119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763688" y="267494"/>
            <a:ext cx="4968552" cy="46805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TextBox 4"/>
          <p:cNvSpPr txBox="1"/>
          <p:nvPr/>
        </p:nvSpPr>
        <p:spPr>
          <a:xfrm>
            <a:off x="3059832" y="771550"/>
            <a:ext cx="2592288" cy="523220"/>
          </a:xfrm>
          <a:prstGeom prst="rect">
            <a:avLst/>
          </a:prstGeom>
          <a:noFill/>
        </p:spPr>
        <p:txBody>
          <a:bodyPr wrap="square" rtlCol="0">
            <a:spAutoFit/>
          </a:bodyPr>
          <a:lstStyle/>
          <a:p>
            <a:pPr algn="ctr"/>
            <a:r>
              <a:rPr lang="en-CA" sz="2800" dirty="0" smtClean="0"/>
              <a:t>God’s People</a:t>
            </a:r>
            <a:endParaRPr lang="en-CA" sz="2800" dirty="0"/>
          </a:p>
        </p:txBody>
      </p:sp>
      <p:sp>
        <p:nvSpPr>
          <p:cNvPr id="6" name="Isosceles Triangle 5"/>
          <p:cNvSpPr/>
          <p:nvPr/>
        </p:nvSpPr>
        <p:spPr>
          <a:xfrm>
            <a:off x="3311860" y="1491630"/>
            <a:ext cx="2088232" cy="1728192"/>
          </a:xfrm>
          <a:prstGeom prst="triangl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TextBox 6"/>
          <p:cNvSpPr txBox="1"/>
          <p:nvPr/>
        </p:nvSpPr>
        <p:spPr>
          <a:xfrm>
            <a:off x="3069193" y="2067694"/>
            <a:ext cx="2592288" cy="954107"/>
          </a:xfrm>
          <a:prstGeom prst="rect">
            <a:avLst/>
          </a:prstGeom>
          <a:noFill/>
        </p:spPr>
        <p:txBody>
          <a:bodyPr wrap="square" rtlCol="0">
            <a:spAutoFit/>
          </a:bodyPr>
          <a:lstStyle/>
          <a:p>
            <a:pPr algn="ctr"/>
            <a:r>
              <a:rPr lang="en-CA" sz="2800" dirty="0" smtClean="0"/>
              <a:t>God’s </a:t>
            </a:r>
          </a:p>
          <a:p>
            <a:pPr algn="ctr"/>
            <a:r>
              <a:rPr lang="en-CA" sz="2800" dirty="0" smtClean="0"/>
              <a:t>Presence</a:t>
            </a:r>
            <a:endParaRPr lang="en-CA" sz="2800" dirty="0"/>
          </a:p>
        </p:txBody>
      </p:sp>
      <p:sp>
        <p:nvSpPr>
          <p:cNvPr id="8" name="TextBox 7"/>
          <p:cNvSpPr txBox="1"/>
          <p:nvPr/>
        </p:nvSpPr>
        <p:spPr>
          <a:xfrm>
            <a:off x="7234598" y="2215675"/>
            <a:ext cx="1512168" cy="523220"/>
          </a:xfrm>
          <a:prstGeom prst="rect">
            <a:avLst/>
          </a:prstGeom>
          <a:noFill/>
        </p:spPr>
        <p:txBody>
          <a:bodyPr wrap="square" rtlCol="0">
            <a:spAutoFit/>
          </a:bodyPr>
          <a:lstStyle/>
          <a:p>
            <a:pPr algn="ctr"/>
            <a:r>
              <a:rPr lang="en-CA" sz="2800" b="1" dirty="0" smtClean="0"/>
              <a:t>Lepers</a:t>
            </a:r>
            <a:endParaRPr lang="en-CA" sz="2800" b="1" dirty="0"/>
          </a:p>
        </p:txBody>
      </p:sp>
      <p:sp>
        <p:nvSpPr>
          <p:cNvPr id="9" name="Right Arrow 8"/>
          <p:cNvSpPr/>
          <p:nvPr/>
        </p:nvSpPr>
        <p:spPr>
          <a:xfrm>
            <a:off x="6444208" y="2355726"/>
            <a:ext cx="792088" cy="252028"/>
          </a:xfrm>
          <a:prstGeom prs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xmlns="" val="297617815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image of exclude"/>
          <p:cNvPicPr>
            <a:picLocks noChangeAspect="1" noChangeArrowheads="1"/>
          </p:cNvPicPr>
          <p:nvPr/>
        </p:nvPicPr>
        <p:blipFill rotWithShape="1">
          <a:blip r:embed="rId2" cstate="print">
            <a:extLst>
              <a:ext uri="{BEBA8EAE-BF5A-486C-A8C5-ECC9F3942E4B}">
                <a14:imgProps xmlns:a14="http://schemas.microsoft.com/office/drawing/2010/main" xmlns="">
                  <a14:imgLayer r:embed="rId3">
                    <a14:imgEffect>
                      <a14:saturation sat="0"/>
                    </a14:imgEffect>
                  </a14:imgLayer>
                </a14:imgProps>
              </a:ext>
              <a:ext uri="{28A0092B-C50C-407E-A947-70E740481C1C}">
                <a14:useLocalDpi xmlns:a14="http://schemas.microsoft.com/office/drawing/2010/main" xmlns="" val="0"/>
              </a:ext>
            </a:extLst>
          </a:blip>
          <a:srcRect b="15075"/>
          <a:stretch/>
        </p:blipFill>
        <p:spPr bwMode="auto">
          <a:xfrm>
            <a:off x="0" y="-33543"/>
            <a:ext cx="9144000" cy="5177043"/>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251520" y="158313"/>
            <a:ext cx="8712968" cy="2893100"/>
          </a:xfrm>
          <a:prstGeom prst="rect">
            <a:avLst/>
          </a:prstGeom>
          <a:solidFill>
            <a:srgbClr val="1E1C11">
              <a:alpha val="80000"/>
            </a:srgbClr>
          </a:solidFill>
        </p:spPr>
        <p:txBody>
          <a:bodyPr wrap="square" rtlCol="0">
            <a:spAutoFit/>
          </a:bodyPr>
          <a:lstStyle/>
          <a:p>
            <a:r>
              <a:rPr lang="en-CA" sz="2600" b="1" dirty="0" smtClean="0">
                <a:solidFill>
                  <a:srgbClr val="EEECE1"/>
                </a:solidFill>
                <a:effectLst>
                  <a:outerShdw blurRad="38100" dist="38100" dir="2700000" algn="tl">
                    <a:srgbClr val="000000">
                      <a:alpha val="43137"/>
                    </a:srgbClr>
                  </a:outerShdw>
                </a:effectLst>
              </a:rPr>
              <a:t>15 One of them, when he saw he was healed, came back, praising God in a loud voice. 16 He threw himself at Jesus’ feet and thanked him – </a:t>
            </a:r>
            <a:r>
              <a:rPr lang="en-CA" sz="2600" b="1" dirty="0" smtClean="0">
                <a:solidFill>
                  <a:srgbClr val="FFC000"/>
                </a:solidFill>
                <a:effectLst>
                  <a:outerShdw blurRad="38100" dist="38100" dir="2700000" algn="tl">
                    <a:srgbClr val="000000">
                      <a:alpha val="43137"/>
                    </a:srgbClr>
                  </a:outerShdw>
                </a:effectLst>
              </a:rPr>
              <a:t>and he was a Samaritan</a:t>
            </a:r>
            <a:r>
              <a:rPr lang="en-CA" sz="2600" b="1" dirty="0" smtClean="0">
                <a:solidFill>
                  <a:srgbClr val="EEECE1"/>
                </a:solidFill>
                <a:effectLst>
                  <a:outerShdw blurRad="38100" dist="38100" dir="2700000" algn="tl">
                    <a:srgbClr val="000000">
                      <a:alpha val="43137"/>
                    </a:srgbClr>
                  </a:outerShdw>
                </a:effectLst>
              </a:rPr>
              <a:t>.</a:t>
            </a:r>
          </a:p>
          <a:p>
            <a:r>
              <a:rPr lang="en-CA" sz="2600" b="1" dirty="0" smtClean="0">
                <a:solidFill>
                  <a:srgbClr val="EEECE1"/>
                </a:solidFill>
                <a:effectLst>
                  <a:outerShdw blurRad="38100" dist="38100" dir="2700000" algn="tl">
                    <a:srgbClr val="000000">
                      <a:alpha val="43137"/>
                    </a:srgbClr>
                  </a:outerShdw>
                </a:effectLst>
              </a:rPr>
              <a:t>17 Jesus asked, ‘Were not all ten cleansed? Where are the other nine? 18 Has no one returned to give praise to God except </a:t>
            </a:r>
            <a:r>
              <a:rPr lang="en-CA" sz="2600" b="1" dirty="0" smtClean="0">
                <a:solidFill>
                  <a:srgbClr val="FFC000"/>
                </a:solidFill>
                <a:effectLst>
                  <a:outerShdw blurRad="38100" dist="38100" dir="2700000" algn="tl">
                    <a:srgbClr val="000000">
                      <a:alpha val="43137"/>
                    </a:srgbClr>
                  </a:outerShdw>
                </a:effectLst>
              </a:rPr>
              <a:t>this foreigner</a:t>
            </a:r>
            <a:r>
              <a:rPr lang="en-CA" sz="2600" b="1" dirty="0" smtClean="0">
                <a:solidFill>
                  <a:srgbClr val="EEECE1"/>
                </a:solidFill>
                <a:effectLst>
                  <a:outerShdw blurRad="38100" dist="38100" dir="2700000" algn="tl">
                    <a:srgbClr val="000000">
                      <a:alpha val="43137"/>
                    </a:srgbClr>
                  </a:outerShdw>
                </a:effectLst>
              </a:rPr>
              <a:t>?’ 19 Then he said to him, ‘Rise and go; your faith has made you well.’</a:t>
            </a:r>
            <a:endParaRPr lang="en-CA" sz="2800" b="1" dirty="0">
              <a:solidFill>
                <a:srgbClr val="EEECE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41181404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Related image"/>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3180" r="4901" b="3135"/>
          <a:stretch/>
        </p:blipFill>
        <p:spPr bwMode="auto">
          <a:xfrm>
            <a:off x="107504" y="51470"/>
            <a:ext cx="3022845" cy="5031607"/>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3491880" y="339502"/>
            <a:ext cx="5400600" cy="523220"/>
          </a:xfrm>
          <a:prstGeom prst="rect">
            <a:avLst/>
          </a:prstGeom>
          <a:noFill/>
        </p:spPr>
        <p:txBody>
          <a:bodyPr wrap="square" rtlCol="0">
            <a:spAutoFit/>
          </a:bodyPr>
          <a:lstStyle/>
          <a:p>
            <a:r>
              <a:rPr lang="en-CA" sz="2800" b="1" dirty="0" smtClean="0"/>
              <a:t>Origin of Samaritans</a:t>
            </a:r>
            <a:endParaRPr lang="en-CA" sz="2800" b="1" dirty="0"/>
          </a:p>
        </p:txBody>
      </p:sp>
      <p:sp>
        <p:nvSpPr>
          <p:cNvPr id="5" name="TextBox 4"/>
          <p:cNvSpPr txBox="1"/>
          <p:nvPr/>
        </p:nvSpPr>
        <p:spPr>
          <a:xfrm>
            <a:off x="1331640" y="1059582"/>
            <a:ext cx="936104" cy="461665"/>
          </a:xfrm>
          <a:prstGeom prst="rect">
            <a:avLst/>
          </a:prstGeom>
          <a:solidFill>
            <a:srgbClr val="FFE2C5"/>
          </a:solidFill>
        </p:spPr>
        <p:txBody>
          <a:bodyPr wrap="square" rtlCol="0">
            <a:spAutoFit/>
          </a:bodyPr>
          <a:lstStyle/>
          <a:p>
            <a:endParaRPr lang="en-CA" sz="2400" dirty="0"/>
          </a:p>
        </p:txBody>
      </p:sp>
      <p:sp>
        <p:nvSpPr>
          <p:cNvPr id="8" name="TextBox 7"/>
          <p:cNvSpPr txBox="1"/>
          <p:nvPr/>
        </p:nvSpPr>
        <p:spPr>
          <a:xfrm>
            <a:off x="776544" y="2859782"/>
            <a:ext cx="1023148" cy="461665"/>
          </a:xfrm>
          <a:prstGeom prst="rect">
            <a:avLst/>
          </a:prstGeom>
          <a:solidFill>
            <a:srgbClr val="FFE2C5"/>
          </a:solidFill>
        </p:spPr>
        <p:txBody>
          <a:bodyPr wrap="square" rtlCol="0">
            <a:spAutoFit/>
          </a:bodyPr>
          <a:lstStyle/>
          <a:p>
            <a:endParaRPr lang="en-CA" sz="2400" dirty="0"/>
          </a:p>
        </p:txBody>
      </p:sp>
      <p:sp>
        <p:nvSpPr>
          <p:cNvPr id="6" name="TextBox 5"/>
          <p:cNvSpPr txBox="1"/>
          <p:nvPr/>
        </p:nvSpPr>
        <p:spPr>
          <a:xfrm>
            <a:off x="1799692" y="3651870"/>
            <a:ext cx="1231166" cy="861774"/>
          </a:xfrm>
          <a:prstGeom prst="rect">
            <a:avLst/>
          </a:prstGeom>
          <a:solidFill>
            <a:srgbClr val="E6AF00"/>
          </a:solidFill>
        </p:spPr>
        <p:txBody>
          <a:bodyPr wrap="square" rtlCol="0">
            <a:spAutoFit/>
          </a:bodyPr>
          <a:lstStyle/>
          <a:p>
            <a:endParaRPr lang="en-CA" sz="5000" dirty="0"/>
          </a:p>
        </p:txBody>
      </p:sp>
      <p:sp>
        <p:nvSpPr>
          <p:cNvPr id="7" name="TextBox 6"/>
          <p:cNvSpPr txBox="1"/>
          <p:nvPr/>
        </p:nvSpPr>
        <p:spPr>
          <a:xfrm>
            <a:off x="1618926" y="3795886"/>
            <a:ext cx="1411932" cy="523220"/>
          </a:xfrm>
          <a:prstGeom prst="rect">
            <a:avLst/>
          </a:prstGeom>
          <a:noFill/>
        </p:spPr>
        <p:txBody>
          <a:bodyPr wrap="square" rtlCol="0">
            <a:spAutoFit/>
          </a:bodyPr>
          <a:lstStyle/>
          <a:p>
            <a:r>
              <a:rPr lang="en-CA" sz="2800" b="1" dirty="0" smtClean="0"/>
              <a:t>722 BCE</a:t>
            </a:r>
            <a:endParaRPr lang="en-CA" sz="2800" b="1" dirty="0"/>
          </a:p>
        </p:txBody>
      </p:sp>
    </p:spTree>
    <p:extLst>
      <p:ext uri="{BB962C8B-B14F-4D97-AF65-F5344CB8AC3E}">
        <p14:creationId xmlns:p14="http://schemas.microsoft.com/office/powerpoint/2010/main" xmlns="" val="379778018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map of jerusalem galilee and samaria"/>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8971" t="2728" r="-8971" b="23515"/>
          <a:stretch/>
        </p:blipFill>
        <p:spPr bwMode="auto">
          <a:xfrm>
            <a:off x="6377" y="-3908"/>
            <a:ext cx="10059549" cy="5147408"/>
          </a:xfrm>
          <a:prstGeom prst="rect">
            <a:avLst/>
          </a:prstGeom>
          <a:noFill/>
          <a:extLst>
            <a:ext uri="{909E8E84-426E-40DD-AFC4-6F175D3DCCD1}">
              <a14:hiddenFill xmlns:a14="http://schemas.microsoft.com/office/drawing/2010/main" xmlns="">
                <a:solidFill>
                  <a:srgbClr val="FFFFFF"/>
                </a:solidFill>
              </a14:hiddenFill>
            </a:ext>
          </a:extLst>
        </p:spPr>
      </p:pic>
      <p:sp>
        <p:nvSpPr>
          <p:cNvPr id="4" name="Isosceles Triangle 3"/>
          <p:cNvSpPr/>
          <p:nvPr/>
        </p:nvSpPr>
        <p:spPr>
          <a:xfrm>
            <a:off x="4901843" y="2371677"/>
            <a:ext cx="268616" cy="266328"/>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Isosceles Triangle 6"/>
          <p:cNvSpPr/>
          <p:nvPr/>
        </p:nvSpPr>
        <p:spPr>
          <a:xfrm>
            <a:off x="5508104" y="3147814"/>
            <a:ext cx="268616" cy="266328"/>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TextBox 4"/>
          <p:cNvSpPr txBox="1"/>
          <p:nvPr/>
        </p:nvSpPr>
        <p:spPr>
          <a:xfrm>
            <a:off x="3601062" y="2344382"/>
            <a:ext cx="1400255" cy="369332"/>
          </a:xfrm>
          <a:prstGeom prst="rect">
            <a:avLst/>
          </a:prstGeom>
          <a:noFill/>
        </p:spPr>
        <p:txBody>
          <a:bodyPr wrap="square" rtlCol="0">
            <a:spAutoFit/>
          </a:bodyPr>
          <a:lstStyle/>
          <a:p>
            <a:r>
              <a:rPr lang="en-CA" b="1" dirty="0" smtClean="0"/>
              <a:t>Mt. Gerizim</a:t>
            </a:r>
            <a:endParaRPr lang="en-CA" b="1" dirty="0"/>
          </a:p>
        </p:txBody>
      </p:sp>
      <p:sp>
        <p:nvSpPr>
          <p:cNvPr id="6" name="Freeform 5"/>
          <p:cNvSpPr/>
          <p:nvPr/>
        </p:nvSpPr>
        <p:spPr>
          <a:xfrm>
            <a:off x="2838734" y="1483436"/>
            <a:ext cx="3193576" cy="1440160"/>
          </a:xfrm>
          <a:custGeom>
            <a:avLst/>
            <a:gdLst>
              <a:gd name="connsiteX0" fmla="*/ 1542197 w 3193576"/>
              <a:gd name="connsiteY0" fmla="*/ 15424 h 1475735"/>
              <a:gd name="connsiteX1" fmla="*/ 1132765 w 3193576"/>
              <a:gd name="connsiteY1" fmla="*/ 29072 h 1475735"/>
              <a:gd name="connsiteX2" fmla="*/ 1037230 w 3193576"/>
              <a:gd name="connsiteY2" fmla="*/ 42720 h 1475735"/>
              <a:gd name="connsiteX3" fmla="*/ 805218 w 3193576"/>
              <a:gd name="connsiteY3" fmla="*/ 70015 h 1475735"/>
              <a:gd name="connsiteX4" fmla="*/ 750627 w 3193576"/>
              <a:gd name="connsiteY4" fmla="*/ 97311 h 1475735"/>
              <a:gd name="connsiteX5" fmla="*/ 709684 w 3193576"/>
              <a:gd name="connsiteY5" fmla="*/ 110959 h 1475735"/>
              <a:gd name="connsiteX6" fmla="*/ 641445 w 3193576"/>
              <a:gd name="connsiteY6" fmla="*/ 138254 h 1475735"/>
              <a:gd name="connsiteX7" fmla="*/ 586854 w 3193576"/>
              <a:gd name="connsiteY7" fmla="*/ 165550 h 1475735"/>
              <a:gd name="connsiteX8" fmla="*/ 545911 w 3193576"/>
              <a:gd name="connsiteY8" fmla="*/ 192845 h 1475735"/>
              <a:gd name="connsiteX9" fmla="*/ 491320 w 3193576"/>
              <a:gd name="connsiteY9" fmla="*/ 206493 h 1475735"/>
              <a:gd name="connsiteX10" fmla="*/ 409433 w 3193576"/>
              <a:gd name="connsiteY10" fmla="*/ 247436 h 1475735"/>
              <a:gd name="connsiteX11" fmla="*/ 327547 w 3193576"/>
              <a:gd name="connsiteY11" fmla="*/ 274732 h 1475735"/>
              <a:gd name="connsiteX12" fmla="*/ 245660 w 3193576"/>
              <a:gd name="connsiteY12" fmla="*/ 356618 h 1475735"/>
              <a:gd name="connsiteX13" fmla="*/ 150126 w 3193576"/>
              <a:gd name="connsiteY13" fmla="*/ 452153 h 1475735"/>
              <a:gd name="connsiteX14" fmla="*/ 122830 w 3193576"/>
              <a:gd name="connsiteY14" fmla="*/ 493096 h 1475735"/>
              <a:gd name="connsiteX15" fmla="*/ 95535 w 3193576"/>
              <a:gd name="connsiteY15" fmla="*/ 574983 h 1475735"/>
              <a:gd name="connsiteX16" fmla="*/ 40944 w 3193576"/>
              <a:gd name="connsiteY16" fmla="*/ 656869 h 1475735"/>
              <a:gd name="connsiteX17" fmla="*/ 27296 w 3193576"/>
              <a:gd name="connsiteY17" fmla="*/ 725108 h 1475735"/>
              <a:gd name="connsiteX18" fmla="*/ 0 w 3193576"/>
              <a:gd name="connsiteY18" fmla="*/ 806994 h 1475735"/>
              <a:gd name="connsiteX19" fmla="*/ 13648 w 3193576"/>
              <a:gd name="connsiteY19" fmla="*/ 984415 h 1475735"/>
              <a:gd name="connsiteX20" fmla="*/ 136478 w 3193576"/>
              <a:gd name="connsiteY20" fmla="*/ 1107245 h 1475735"/>
              <a:gd name="connsiteX21" fmla="*/ 232012 w 3193576"/>
              <a:gd name="connsiteY21" fmla="*/ 1202780 h 1475735"/>
              <a:gd name="connsiteX22" fmla="*/ 368490 w 3193576"/>
              <a:gd name="connsiteY22" fmla="*/ 1243723 h 1475735"/>
              <a:gd name="connsiteX23" fmla="*/ 491320 w 3193576"/>
              <a:gd name="connsiteY23" fmla="*/ 1311962 h 1475735"/>
              <a:gd name="connsiteX24" fmla="*/ 545911 w 3193576"/>
              <a:gd name="connsiteY24" fmla="*/ 1325609 h 1475735"/>
              <a:gd name="connsiteX25" fmla="*/ 668741 w 3193576"/>
              <a:gd name="connsiteY25" fmla="*/ 1393848 h 1475735"/>
              <a:gd name="connsiteX26" fmla="*/ 723332 w 3193576"/>
              <a:gd name="connsiteY26" fmla="*/ 1407496 h 1475735"/>
              <a:gd name="connsiteX27" fmla="*/ 928048 w 3193576"/>
              <a:gd name="connsiteY27" fmla="*/ 1393848 h 1475735"/>
              <a:gd name="connsiteX28" fmla="*/ 1009935 w 3193576"/>
              <a:gd name="connsiteY28" fmla="*/ 1352905 h 1475735"/>
              <a:gd name="connsiteX29" fmla="*/ 1364776 w 3193576"/>
              <a:gd name="connsiteY29" fmla="*/ 1380200 h 1475735"/>
              <a:gd name="connsiteX30" fmla="*/ 1446663 w 3193576"/>
              <a:gd name="connsiteY30" fmla="*/ 1407496 h 1475735"/>
              <a:gd name="connsiteX31" fmla="*/ 1719618 w 3193576"/>
              <a:gd name="connsiteY31" fmla="*/ 1434792 h 1475735"/>
              <a:gd name="connsiteX32" fmla="*/ 1937982 w 3193576"/>
              <a:gd name="connsiteY32" fmla="*/ 1462087 h 1475735"/>
              <a:gd name="connsiteX33" fmla="*/ 2019869 w 3193576"/>
              <a:gd name="connsiteY33" fmla="*/ 1475735 h 1475735"/>
              <a:gd name="connsiteX34" fmla="*/ 2838735 w 3193576"/>
              <a:gd name="connsiteY34" fmla="*/ 1462087 h 1475735"/>
              <a:gd name="connsiteX35" fmla="*/ 2906973 w 3193576"/>
              <a:gd name="connsiteY35" fmla="*/ 1448439 h 1475735"/>
              <a:gd name="connsiteX36" fmla="*/ 3002508 w 3193576"/>
              <a:gd name="connsiteY36" fmla="*/ 1434792 h 1475735"/>
              <a:gd name="connsiteX37" fmla="*/ 3043451 w 3193576"/>
              <a:gd name="connsiteY37" fmla="*/ 1421144 h 1475735"/>
              <a:gd name="connsiteX38" fmla="*/ 3098042 w 3193576"/>
              <a:gd name="connsiteY38" fmla="*/ 1407496 h 1475735"/>
              <a:gd name="connsiteX39" fmla="*/ 3179929 w 3193576"/>
              <a:gd name="connsiteY39" fmla="*/ 1352905 h 1475735"/>
              <a:gd name="connsiteX40" fmla="*/ 3193576 w 3193576"/>
              <a:gd name="connsiteY40" fmla="*/ 1298314 h 1475735"/>
              <a:gd name="connsiteX41" fmla="*/ 3152633 w 3193576"/>
              <a:gd name="connsiteY41" fmla="*/ 1093597 h 1475735"/>
              <a:gd name="connsiteX42" fmla="*/ 3138985 w 3193576"/>
              <a:gd name="connsiteY42" fmla="*/ 1052654 h 1475735"/>
              <a:gd name="connsiteX43" fmla="*/ 3084394 w 3193576"/>
              <a:gd name="connsiteY43" fmla="*/ 970768 h 1475735"/>
              <a:gd name="connsiteX44" fmla="*/ 3057099 w 3193576"/>
              <a:gd name="connsiteY44" fmla="*/ 929824 h 1475735"/>
              <a:gd name="connsiteX45" fmla="*/ 3016156 w 3193576"/>
              <a:gd name="connsiteY45" fmla="*/ 902529 h 1475735"/>
              <a:gd name="connsiteX46" fmla="*/ 2961565 w 3193576"/>
              <a:gd name="connsiteY46" fmla="*/ 834290 h 1475735"/>
              <a:gd name="connsiteX47" fmla="*/ 2879678 w 3193576"/>
              <a:gd name="connsiteY47" fmla="*/ 766051 h 1475735"/>
              <a:gd name="connsiteX48" fmla="*/ 2811439 w 3193576"/>
              <a:gd name="connsiteY48" fmla="*/ 643221 h 1475735"/>
              <a:gd name="connsiteX49" fmla="*/ 2770496 w 3193576"/>
              <a:gd name="connsiteY49" fmla="*/ 615926 h 1475735"/>
              <a:gd name="connsiteX50" fmla="*/ 2743200 w 3193576"/>
              <a:gd name="connsiteY50" fmla="*/ 574983 h 1475735"/>
              <a:gd name="connsiteX51" fmla="*/ 2702257 w 3193576"/>
              <a:gd name="connsiteY51" fmla="*/ 561335 h 1475735"/>
              <a:gd name="connsiteX52" fmla="*/ 2688609 w 3193576"/>
              <a:gd name="connsiteY52" fmla="*/ 520392 h 1475735"/>
              <a:gd name="connsiteX53" fmla="*/ 2634018 w 3193576"/>
              <a:gd name="connsiteY53" fmla="*/ 479448 h 1475735"/>
              <a:gd name="connsiteX54" fmla="*/ 2552132 w 3193576"/>
              <a:gd name="connsiteY54" fmla="*/ 424857 h 1475735"/>
              <a:gd name="connsiteX55" fmla="*/ 2470245 w 3193576"/>
              <a:gd name="connsiteY55" fmla="*/ 370266 h 1475735"/>
              <a:gd name="connsiteX56" fmla="*/ 2374711 w 3193576"/>
              <a:gd name="connsiteY56" fmla="*/ 315675 h 1475735"/>
              <a:gd name="connsiteX57" fmla="*/ 2292824 w 3193576"/>
              <a:gd name="connsiteY57" fmla="*/ 288380 h 1475735"/>
              <a:gd name="connsiteX58" fmla="*/ 2251881 w 3193576"/>
              <a:gd name="connsiteY58" fmla="*/ 261084 h 1475735"/>
              <a:gd name="connsiteX59" fmla="*/ 2210938 w 3193576"/>
              <a:gd name="connsiteY59" fmla="*/ 247436 h 1475735"/>
              <a:gd name="connsiteX60" fmla="*/ 2088108 w 3193576"/>
              <a:gd name="connsiteY60" fmla="*/ 151902 h 1475735"/>
              <a:gd name="connsiteX61" fmla="*/ 2019869 w 3193576"/>
              <a:gd name="connsiteY61" fmla="*/ 138254 h 1475735"/>
              <a:gd name="connsiteX62" fmla="*/ 1965278 w 3193576"/>
              <a:gd name="connsiteY62" fmla="*/ 110959 h 1475735"/>
              <a:gd name="connsiteX63" fmla="*/ 1883391 w 3193576"/>
              <a:gd name="connsiteY63" fmla="*/ 56368 h 1475735"/>
              <a:gd name="connsiteX64" fmla="*/ 1842448 w 3193576"/>
              <a:gd name="connsiteY64" fmla="*/ 42720 h 1475735"/>
              <a:gd name="connsiteX65" fmla="*/ 1746914 w 3193576"/>
              <a:gd name="connsiteY65" fmla="*/ 1777 h 1475735"/>
              <a:gd name="connsiteX66" fmla="*/ 1446663 w 3193576"/>
              <a:gd name="connsiteY66" fmla="*/ 1777 h 1475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3193576" h="1475735">
                <a:moveTo>
                  <a:pt x="1542197" y="15424"/>
                </a:moveTo>
                <a:cubicBezTo>
                  <a:pt x="1405720" y="19973"/>
                  <a:pt x="1269119" y="21701"/>
                  <a:pt x="1132765" y="29072"/>
                </a:cubicBezTo>
                <a:cubicBezTo>
                  <a:pt x="1100644" y="30808"/>
                  <a:pt x="1069178" y="38961"/>
                  <a:pt x="1037230" y="42720"/>
                </a:cubicBezTo>
                <a:cubicBezTo>
                  <a:pt x="750754" y="76424"/>
                  <a:pt x="1029031" y="38044"/>
                  <a:pt x="805218" y="70015"/>
                </a:cubicBezTo>
                <a:cubicBezTo>
                  <a:pt x="787021" y="79114"/>
                  <a:pt x="769327" y="89297"/>
                  <a:pt x="750627" y="97311"/>
                </a:cubicBezTo>
                <a:cubicBezTo>
                  <a:pt x="737404" y="102978"/>
                  <a:pt x="723154" y="105908"/>
                  <a:pt x="709684" y="110959"/>
                </a:cubicBezTo>
                <a:cubicBezTo>
                  <a:pt x="686745" y="119561"/>
                  <a:pt x="663832" y="128304"/>
                  <a:pt x="641445" y="138254"/>
                </a:cubicBezTo>
                <a:cubicBezTo>
                  <a:pt x="622854" y="146517"/>
                  <a:pt x="604518" y="155456"/>
                  <a:pt x="586854" y="165550"/>
                </a:cubicBezTo>
                <a:cubicBezTo>
                  <a:pt x="572613" y="173688"/>
                  <a:pt x="560987" y="186384"/>
                  <a:pt x="545911" y="192845"/>
                </a:cubicBezTo>
                <a:cubicBezTo>
                  <a:pt x="528671" y="200234"/>
                  <a:pt x="509355" y="201340"/>
                  <a:pt x="491320" y="206493"/>
                </a:cubicBezTo>
                <a:cubicBezTo>
                  <a:pt x="386796" y="236357"/>
                  <a:pt x="517095" y="199586"/>
                  <a:pt x="409433" y="247436"/>
                </a:cubicBezTo>
                <a:cubicBezTo>
                  <a:pt x="383141" y="259121"/>
                  <a:pt x="327547" y="274732"/>
                  <a:pt x="327547" y="274732"/>
                </a:cubicBezTo>
                <a:cubicBezTo>
                  <a:pt x="300251" y="302027"/>
                  <a:pt x="267072" y="324499"/>
                  <a:pt x="245660" y="356618"/>
                </a:cubicBezTo>
                <a:cubicBezTo>
                  <a:pt x="183089" y="450475"/>
                  <a:pt x="222191" y="428131"/>
                  <a:pt x="150126" y="452153"/>
                </a:cubicBezTo>
                <a:cubicBezTo>
                  <a:pt x="141027" y="465801"/>
                  <a:pt x="129492" y="478107"/>
                  <a:pt x="122830" y="493096"/>
                </a:cubicBezTo>
                <a:cubicBezTo>
                  <a:pt x="111145" y="519388"/>
                  <a:pt x="111495" y="551043"/>
                  <a:pt x="95535" y="574983"/>
                </a:cubicBezTo>
                <a:lnTo>
                  <a:pt x="40944" y="656869"/>
                </a:lnTo>
                <a:cubicBezTo>
                  <a:pt x="36395" y="679615"/>
                  <a:pt x="33400" y="702729"/>
                  <a:pt x="27296" y="725108"/>
                </a:cubicBezTo>
                <a:cubicBezTo>
                  <a:pt x="19725" y="752866"/>
                  <a:pt x="0" y="806994"/>
                  <a:pt x="0" y="806994"/>
                </a:cubicBezTo>
                <a:cubicBezTo>
                  <a:pt x="4549" y="866134"/>
                  <a:pt x="-6858" y="928757"/>
                  <a:pt x="13648" y="984415"/>
                </a:cubicBezTo>
                <a:cubicBezTo>
                  <a:pt x="23532" y="1011242"/>
                  <a:pt x="111064" y="1073360"/>
                  <a:pt x="136478" y="1107245"/>
                </a:cubicBezTo>
                <a:cubicBezTo>
                  <a:pt x="169232" y="1150917"/>
                  <a:pt x="181061" y="1177305"/>
                  <a:pt x="232012" y="1202780"/>
                </a:cubicBezTo>
                <a:cubicBezTo>
                  <a:pt x="308312" y="1240930"/>
                  <a:pt x="278325" y="1183613"/>
                  <a:pt x="368490" y="1243723"/>
                </a:cubicBezTo>
                <a:cubicBezTo>
                  <a:pt x="441802" y="1292598"/>
                  <a:pt x="428264" y="1293946"/>
                  <a:pt x="491320" y="1311962"/>
                </a:cubicBezTo>
                <a:cubicBezTo>
                  <a:pt x="509355" y="1317115"/>
                  <a:pt x="527714" y="1321060"/>
                  <a:pt x="545911" y="1325609"/>
                </a:cubicBezTo>
                <a:cubicBezTo>
                  <a:pt x="619227" y="1374487"/>
                  <a:pt x="605683" y="1375831"/>
                  <a:pt x="668741" y="1393848"/>
                </a:cubicBezTo>
                <a:cubicBezTo>
                  <a:pt x="686776" y="1399001"/>
                  <a:pt x="705135" y="1402947"/>
                  <a:pt x="723332" y="1407496"/>
                </a:cubicBezTo>
                <a:cubicBezTo>
                  <a:pt x="791571" y="1402947"/>
                  <a:pt x="860866" y="1406645"/>
                  <a:pt x="928048" y="1393848"/>
                </a:cubicBezTo>
                <a:cubicBezTo>
                  <a:pt x="958026" y="1388138"/>
                  <a:pt x="979432" y="1353858"/>
                  <a:pt x="1009935" y="1352905"/>
                </a:cubicBezTo>
                <a:cubicBezTo>
                  <a:pt x="1128507" y="1349200"/>
                  <a:pt x="1364776" y="1380200"/>
                  <a:pt x="1364776" y="1380200"/>
                </a:cubicBezTo>
                <a:cubicBezTo>
                  <a:pt x="1392072" y="1389299"/>
                  <a:pt x="1418034" y="1404633"/>
                  <a:pt x="1446663" y="1407496"/>
                </a:cubicBezTo>
                <a:lnTo>
                  <a:pt x="1719618" y="1434792"/>
                </a:lnTo>
                <a:cubicBezTo>
                  <a:pt x="1822613" y="1469121"/>
                  <a:pt x="1722387" y="1439392"/>
                  <a:pt x="1937982" y="1462087"/>
                </a:cubicBezTo>
                <a:cubicBezTo>
                  <a:pt x="1965502" y="1464984"/>
                  <a:pt x="1992573" y="1471186"/>
                  <a:pt x="2019869" y="1475735"/>
                </a:cubicBezTo>
                <a:lnTo>
                  <a:pt x="2838735" y="1462087"/>
                </a:lnTo>
                <a:cubicBezTo>
                  <a:pt x="2861921" y="1461374"/>
                  <a:pt x="2884092" y="1452252"/>
                  <a:pt x="2906973" y="1448439"/>
                </a:cubicBezTo>
                <a:cubicBezTo>
                  <a:pt x="2938704" y="1443151"/>
                  <a:pt x="2970663" y="1439341"/>
                  <a:pt x="3002508" y="1434792"/>
                </a:cubicBezTo>
                <a:cubicBezTo>
                  <a:pt x="3016156" y="1430243"/>
                  <a:pt x="3029619" y="1425096"/>
                  <a:pt x="3043451" y="1421144"/>
                </a:cubicBezTo>
                <a:cubicBezTo>
                  <a:pt x="3061486" y="1415991"/>
                  <a:pt x="3081265" y="1415884"/>
                  <a:pt x="3098042" y="1407496"/>
                </a:cubicBezTo>
                <a:cubicBezTo>
                  <a:pt x="3127384" y="1392825"/>
                  <a:pt x="3179929" y="1352905"/>
                  <a:pt x="3179929" y="1352905"/>
                </a:cubicBezTo>
                <a:cubicBezTo>
                  <a:pt x="3184478" y="1334708"/>
                  <a:pt x="3193576" y="1317071"/>
                  <a:pt x="3193576" y="1298314"/>
                </a:cubicBezTo>
                <a:cubicBezTo>
                  <a:pt x="3193576" y="1197360"/>
                  <a:pt x="3181206" y="1179314"/>
                  <a:pt x="3152633" y="1093597"/>
                </a:cubicBezTo>
                <a:cubicBezTo>
                  <a:pt x="3148084" y="1079949"/>
                  <a:pt x="3146965" y="1064624"/>
                  <a:pt x="3138985" y="1052654"/>
                </a:cubicBezTo>
                <a:lnTo>
                  <a:pt x="3084394" y="970768"/>
                </a:lnTo>
                <a:cubicBezTo>
                  <a:pt x="3075295" y="957120"/>
                  <a:pt x="3070747" y="938922"/>
                  <a:pt x="3057099" y="929824"/>
                </a:cubicBezTo>
                <a:lnTo>
                  <a:pt x="3016156" y="902529"/>
                </a:lnTo>
                <a:cubicBezTo>
                  <a:pt x="2989586" y="822822"/>
                  <a:pt x="3023296" y="896021"/>
                  <a:pt x="2961565" y="834290"/>
                </a:cubicBezTo>
                <a:cubicBezTo>
                  <a:pt x="2884404" y="757129"/>
                  <a:pt x="2996792" y="824609"/>
                  <a:pt x="2879678" y="766051"/>
                </a:cubicBezTo>
                <a:cubicBezTo>
                  <a:pt x="2865456" y="723386"/>
                  <a:pt x="2851662" y="670036"/>
                  <a:pt x="2811439" y="643221"/>
                </a:cubicBezTo>
                <a:lnTo>
                  <a:pt x="2770496" y="615926"/>
                </a:lnTo>
                <a:cubicBezTo>
                  <a:pt x="2761397" y="602278"/>
                  <a:pt x="2756008" y="585230"/>
                  <a:pt x="2743200" y="574983"/>
                </a:cubicBezTo>
                <a:cubicBezTo>
                  <a:pt x="2731966" y="565996"/>
                  <a:pt x="2712429" y="571507"/>
                  <a:pt x="2702257" y="561335"/>
                </a:cubicBezTo>
                <a:cubicBezTo>
                  <a:pt x="2692085" y="551163"/>
                  <a:pt x="2697819" y="531444"/>
                  <a:pt x="2688609" y="520392"/>
                </a:cubicBezTo>
                <a:cubicBezTo>
                  <a:pt x="2674047" y="502918"/>
                  <a:pt x="2652653" y="492492"/>
                  <a:pt x="2634018" y="479448"/>
                </a:cubicBezTo>
                <a:cubicBezTo>
                  <a:pt x="2607143" y="460635"/>
                  <a:pt x="2579427" y="443054"/>
                  <a:pt x="2552132" y="424857"/>
                </a:cubicBezTo>
                <a:lnTo>
                  <a:pt x="2470245" y="370266"/>
                </a:lnTo>
                <a:cubicBezTo>
                  <a:pt x="2433318" y="345648"/>
                  <a:pt x="2417994" y="332988"/>
                  <a:pt x="2374711" y="315675"/>
                </a:cubicBezTo>
                <a:cubicBezTo>
                  <a:pt x="2347997" y="304989"/>
                  <a:pt x="2292824" y="288380"/>
                  <a:pt x="2292824" y="288380"/>
                </a:cubicBezTo>
                <a:cubicBezTo>
                  <a:pt x="2279176" y="279281"/>
                  <a:pt x="2266552" y="268420"/>
                  <a:pt x="2251881" y="261084"/>
                </a:cubicBezTo>
                <a:cubicBezTo>
                  <a:pt x="2239014" y="254650"/>
                  <a:pt x="2222294" y="256268"/>
                  <a:pt x="2210938" y="247436"/>
                </a:cubicBezTo>
                <a:cubicBezTo>
                  <a:pt x="2112981" y="171248"/>
                  <a:pt x="2167869" y="171843"/>
                  <a:pt x="2088108" y="151902"/>
                </a:cubicBezTo>
                <a:cubicBezTo>
                  <a:pt x="2065604" y="146276"/>
                  <a:pt x="2042615" y="142803"/>
                  <a:pt x="2019869" y="138254"/>
                </a:cubicBezTo>
                <a:cubicBezTo>
                  <a:pt x="2001672" y="129156"/>
                  <a:pt x="1982724" y="121426"/>
                  <a:pt x="1965278" y="110959"/>
                </a:cubicBezTo>
                <a:cubicBezTo>
                  <a:pt x="1937148" y="94081"/>
                  <a:pt x="1914513" y="66742"/>
                  <a:pt x="1883391" y="56368"/>
                </a:cubicBezTo>
                <a:cubicBezTo>
                  <a:pt x="1869743" y="51819"/>
                  <a:pt x="1855671" y="48387"/>
                  <a:pt x="1842448" y="42720"/>
                </a:cubicBezTo>
                <a:cubicBezTo>
                  <a:pt x="1826902" y="36057"/>
                  <a:pt x="1770451" y="2718"/>
                  <a:pt x="1746914" y="1777"/>
                </a:cubicBezTo>
                <a:cubicBezTo>
                  <a:pt x="1646910" y="-2223"/>
                  <a:pt x="1546747" y="1777"/>
                  <a:pt x="1446663" y="1777"/>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Freeform 7"/>
          <p:cNvSpPr/>
          <p:nvPr/>
        </p:nvSpPr>
        <p:spPr>
          <a:xfrm>
            <a:off x="4094328" y="1337481"/>
            <a:ext cx="2088108" cy="1951629"/>
          </a:xfrm>
          <a:custGeom>
            <a:avLst/>
            <a:gdLst>
              <a:gd name="connsiteX0" fmla="*/ 0 w 2088108"/>
              <a:gd name="connsiteY0" fmla="*/ 0 h 1951629"/>
              <a:gd name="connsiteX1" fmla="*/ 218365 w 2088108"/>
              <a:gd name="connsiteY1" fmla="*/ 27295 h 1951629"/>
              <a:gd name="connsiteX2" fmla="*/ 272956 w 2088108"/>
              <a:gd name="connsiteY2" fmla="*/ 54591 h 1951629"/>
              <a:gd name="connsiteX3" fmla="*/ 382138 w 2088108"/>
              <a:gd name="connsiteY3" fmla="*/ 81886 h 1951629"/>
              <a:gd name="connsiteX4" fmla="*/ 504968 w 2088108"/>
              <a:gd name="connsiteY4" fmla="*/ 122829 h 1951629"/>
              <a:gd name="connsiteX5" fmla="*/ 545911 w 2088108"/>
              <a:gd name="connsiteY5" fmla="*/ 136477 h 1951629"/>
              <a:gd name="connsiteX6" fmla="*/ 655093 w 2088108"/>
              <a:gd name="connsiteY6" fmla="*/ 150125 h 1951629"/>
              <a:gd name="connsiteX7" fmla="*/ 818866 w 2088108"/>
              <a:gd name="connsiteY7" fmla="*/ 191068 h 1951629"/>
              <a:gd name="connsiteX8" fmla="*/ 873457 w 2088108"/>
              <a:gd name="connsiteY8" fmla="*/ 204716 h 1951629"/>
              <a:gd name="connsiteX9" fmla="*/ 1023582 w 2088108"/>
              <a:gd name="connsiteY9" fmla="*/ 218364 h 1951629"/>
              <a:gd name="connsiteX10" fmla="*/ 1105469 w 2088108"/>
              <a:gd name="connsiteY10" fmla="*/ 245659 h 1951629"/>
              <a:gd name="connsiteX11" fmla="*/ 1146412 w 2088108"/>
              <a:gd name="connsiteY11" fmla="*/ 272955 h 1951629"/>
              <a:gd name="connsiteX12" fmla="*/ 1187356 w 2088108"/>
              <a:gd name="connsiteY12" fmla="*/ 286603 h 1951629"/>
              <a:gd name="connsiteX13" fmla="*/ 1269242 w 2088108"/>
              <a:gd name="connsiteY13" fmla="*/ 341194 h 1951629"/>
              <a:gd name="connsiteX14" fmla="*/ 1310185 w 2088108"/>
              <a:gd name="connsiteY14" fmla="*/ 368489 h 1951629"/>
              <a:gd name="connsiteX15" fmla="*/ 1351129 w 2088108"/>
              <a:gd name="connsiteY15" fmla="*/ 395785 h 1951629"/>
              <a:gd name="connsiteX16" fmla="*/ 1405720 w 2088108"/>
              <a:gd name="connsiteY16" fmla="*/ 409432 h 1951629"/>
              <a:gd name="connsiteX17" fmla="*/ 1487606 w 2088108"/>
              <a:gd name="connsiteY17" fmla="*/ 477671 h 1951629"/>
              <a:gd name="connsiteX18" fmla="*/ 1501254 w 2088108"/>
              <a:gd name="connsiteY18" fmla="*/ 518615 h 1951629"/>
              <a:gd name="connsiteX19" fmla="*/ 1569493 w 2088108"/>
              <a:gd name="connsiteY19" fmla="*/ 586853 h 1951629"/>
              <a:gd name="connsiteX20" fmla="*/ 1596788 w 2088108"/>
              <a:gd name="connsiteY20" fmla="*/ 627797 h 1951629"/>
              <a:gd name="connsiteX21" fmla="*/ 1637732 w 2088108"/>
              <a:gd name="connsiteY21" fmla="*/ 641444 h 1951629"/>
              <a:gd name="connsiteX22" fmla="*/ 1678675 w 2088108"/>
              <a:gd name="connsiteY22" fmla="*/ 668740 h 1951629"/>
              <a:gd name="connsiteX23" fmla="*/ 1705971 w 2088108"/>
              <a:gd name="connsiteY23" fmla="*/ 709683 h 1951629"/>
              <a:gd name="connsiteX24" fmla="*/ 1787857 w 2088108"/>
              <a:gd name="connsiteY24" fmla="*/ 750626 h 1951629"/>
              <a:gd name="connsiteX25" fmla="*/ 1828800 w 2088108"/>
              <a:gd name="connsiteY25" fmla="*/ 791570 h 1951629"/>
              <a:gd name="connsiteX26" fmla="*/ 1842448 w 2088108"/>
              <a:gd name="connsiteY26" fmla="*/ 832513 h 1951629"/>
              <a:gd name="connsiteX27" fmla="*/ 1965278 w 2088108"/>
              <a:gd name="connsiteY27" fmla="*/ 941695 h 1951629"/>
              <a:gd name="connsiteX28" fmla="*/ 2019869 w 2088108"/>
              <a:gd name="connsiteY28" fmla="*/ 1023582 h 1951629"/>
              <a:gd name="connsiteX29" fmla="*/ 2047165 w 2088108"/>
              <a:gd name="connsiteY29" fmla="*/ 1064525 h 1951629"/>
              <a:gd name="connsiteX30" fmla="*/ 2060812 w 2088108"/>
              <a:gd name="connsiteY30" fmla="*/ 1105468 h 1951629"/>
              <a:gd name="connsiteX31" fmla="*/ 2088108 w 2088108"/>
              <a:gd name="connsiteY31" fmla="*/ 1392071 h 1951629"/>
              <a:gd name="connsiteX32" fmla="*/ 2074460 w 2088108"/>
              <a:gd name="connsiteY32" fmla="*/ 1514901 h 1951629"/>
              <a:gd name="connsiteX33" fmla="*/ 2060812 w 2088108"/>
              <a:gd name="connsiteY33" fmla="*/ 1555844 h 1951629"/>
              <a:gd name="connsiteX34" fmla="*/ 2047165 w 2088108"/>
              <a:gd name="connsiteY34" fmla="*/ 1610435 h 1951629"/>
              <a:gd name="connsiteX35" fmla="*/ 2033517 w 2088108"/>
              <a:gd name="connsiteY35" fmla="*/ 1651379 h 1951629"/>
              <a:gd name="connsiteX36" fmla="*/ 1992573 w 2088108"/>
              <a:gd name="connsiteY36" fmla="*/ 1678674 h 1951629"/>
              <a:gd name="connsiteX37" fmla="*/ 1937982 w 2088108"/>
              <a:gd name="connsiteY37" fmla="*/ 1746913 h 1951629"/>
              <a:gd name="connsiteX38" fmla="*/ 1910687 w 2088108"/>
              <a:gd name="connsiteY38" fmla="*/ 1787856 h 1951629"/>
              <a:gd name="connsiteX39" fmla="*/ 1869744 w 2088108"/>
              <a:gd name="connsiteY39" fmla="*/ 1828800 h 1951629"/>
              <a:gd name="connsiteX40" fmla="*/ 1842448 w 2088108"/>
              <a:gd name="connsiteY40" fmla="*/ 1869743 h 1951629"/>
              <a:gd name="connsiteX41" fmla="*/ 1760562 w 2088108"/>
              <a:gd name="connsiteY41" fmla="*/ 1910686 h 1951629"/>
              <a:gd name="connsiteX42" fmla="*/ 1705971 w 2088108"/>
              <a:gd name="connsiteY42" fmla="*/ 1951629 h 1951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088108" h="1951629">
                <a:moveTo>
                  <a:pt x="0" y="0"/>
                </a:moveTo>
                <a:cubicBezTo>
                  <a:pt x="24150" y="2415"/>
                  <a:pt x="176034" y="14596"/>
                  <a:pt x="218365" y="27295"/>
                </a:cubicBezTo>
                <a:cubicBezTo>
                  <a:pt x="237852" y="33141"/>
                  <a:pt x="253655" y="48157"/>
                  <a:pt x="272956" y="54591"/>
                </a:cubicBezTo>
                <a:cubicBezTo>
                  <a:pt x="308545" y="66454"/>
                  <a:pt x="346549" y="70023"/>
                  <a:pt x="382138" y="81886"/>
                </a:cubicBezTo>
                <a:lnTo>
                  <a:pt x="504968" y="122829"/>
                </a:lnTo>
                <a:cubicBezTo>
                  <a:pt x="518616" y="127378"/>
                  <a:pt x="531636" y="134693"/>
                  <a:pt x="545911" y="136477"/>
                </a:cubicBezTo>
                <a:lnTo>
                  <a:pt x="655093" y="150125"/>
                </a:lnTo>
                <a:cubicBezTo>
                  <a:pt x="791896" y="195725"/>
                  <a:pt x="681030" y="163500"/>
                  <a:pt x="818866" y="191068"/>
                </a:cubicBezTo>
                <a:cubicBezTo>
                  <a:pt x="837259" y="194747"/>
                  <a:pt x="854864" y="202237"/>
                  <a:pt x="873457" y="204716"/>
                </a:cubicBezTo>
                <a:cubicBezTo>
                  <a:pt x="923264" y="211357"/>
                  <a:pt x="973540" y="213815"/>
                  <a:pt x="1023582" y="218364"/>
                </a:cubicBezTo>
                <a:cubicBezTo>
                  <a:pt x="1050878" y="227462"/>
                  <a:pt x="1081529" y="229699"/>
                  <a:pt x="1105469" y="245659"/>
                </a:cubicBezTo>
                <a:cubicBezTo>
                  <a:pt x="1119117" y="254758"/>
                  <a:pt x="1131741" y="265619"/>
                  <a:pt x="1146412" y="272955"/>
                </a:cubicBezTo>
                <a:cubicBezTo>
                  <a:pt x="1159279" y="279389"/>
                  <a:pt x="1174780" y="279616"/>
                  <a:pt x="1187356" y="286603"/>
                </a:cubicBezTo>
                <a:cubicBezTo>
                  <a:pt x="1216033" y="302535"/>
                  <a:pt x="1241947" y="322997"/>
                  <a:pt x="1269242" y="341194"/>
                </a:cubicBezTo>
                <a:lnTo>
                  <a:pt x="1310185" y="368489"/>
                </a:lnTo>
                <a:cubicBezTo>
                  <a:pt x="1323833" y="377588"/>
                  <a:pt x="1335216" y="391807"/>
                  <a:pt x="1351129" y="395785"/>
                </a:cubicBezTo>
                <a:lnTo>
                  <a:pt x="1405720" y="409432"/>
                </a:lnTo>
                <a:cubicBezTo>
                  <a:pt x="1500136" y="551062"/>
                  <a:pt x="1349088" y="339153"/>
                  <a:pt x="1487606" y="477671"/>
                </a:cubicBezTo>
                <a:cubicBezTo>
                  <a:pt x="1497779" y="487844"/>
                  <a:pt x="1494820" y="505748"/>
                  <a:pt x="1501254" y="518615"/>
                </a:cubicBezTo>
                <a:cubicBezTo>
                  <a:pt x="1524000" y="564107"/>
                  <a:pt x="1528550" y="559558"/>
                  <a:pt x="1569493" y="586853"/>
                </a:cubicBezTo>
                <a:cubicBezTo>
                  <a:pt x="1578591" y="600501"/>
                  <a:pt x="1583980" y="617550"/>
                  <a:pt x="1596788" y="627797"/>
                </a:cubicBezTo>
                <a:cubicBezTo>
                  <a:pt x="1608022" y="636784"/>
                  <a:pt x="1624865" y="635010"/>
                  <a:pt x="1637732" y="641444"/>
                </a:cubicBezTo>
                <a:cubicBezTo>
                  <a:pt x="1652403" y="648779"/>
                  <a:pt x="1665027" y="659641"/>
                  <a:pt x="1678675" y="668740"/>
                </a:cubicBezTo>
                <a:cubicBezTo>
                  <a:pt x="1687774" y="682388"/>
                  <a:pt x="1694373" y="698085"/>
                  <a:pt x="1705971" y="709683"/>
                </a:cubicBezTo>
                <a:cubicBezTo>
                  <a:pt x="1732429" y="736141"/>
                  <a:pt x="1754555" y="739526"/>
                  <a:pt x="1787857" y="750626"/>
                </a:cubicBezTo>
                <a:cubicBezTo>
                  <a:pt x="1801505" y="764274"/>
                  <a:pt x="1818094" y="775511"/>
                  <a:pt x="1828800" y="791570"/>
                </a:cubicBezTo>
                <a:cubicBezTo>
                  <a:pt x="1836780" y="803540"/>
                  <a:pt x="1833616" y="821157"/>
                  <a:pt x="1842448" y="832513"/>
                </a:cubicBezTo>
                <a:cubicBezTo>
                  <a:pt x="1892787" y="897235"/>
                  <a:pt x="1910549" y="905210"/>
                  <a:pt x="1965278" y="941695"/>
                </a:cubicBezTo>
                <a:lnTo>
                  <a:pt x="2019869" y="1023582"/>
                </a:lnTo>
                <a:lnTo>
                  <a:pt x="2047165" y="1064525"/>
                </a:lnTo>
                <a:cubicBezTo>
                  <a:pt x="2051714" y="1078173"/>
                  <a:pt x="2059028" y="1091193"/>
                  <a:pt x="2060812" y="1105468"/>
                </a:cubicBezTo>
                <a:cubicBezTo>
                  <a:pt x="2072715" y="1200694"/>
                  <a:pt x="2088108" y="1392071"/>
                  <a:pt x="2088108" y="1392071"/>
                </a:cubicBezTo>
                <a:cubicBezTo>
                  <a:pt x="2083559" y="1433014"/>
                  <a:pt x="2081233" y="1474266"/>
                  <a:pt x="2074460" y="1514901"/>
                </a:cubicBezTo>
                <a:cubicBezTo>
                  <a:pt x="2072095" y="1529091"/>
                  <a:pt x="2064764" y="1542012"/>
                  <a:pt x="2060812" y="1555844"/>
                </a:cubicBezTo>
                <a:cubicBezTo>
                  <a:pt x="2055659" y="1573879"/>
                  <a:pt x="2052318" y="1592400"/>
                  <a:pt x="2047165" y="1610435"/>
                </a:cubicBezTo>
                <a:cubicBezTo>
                  <a:pt x="2043213" y="1624268"/>
                  <a:pt x="2042504" y="1640145"/>
                  <a:pt x="2033517" y="1651379"/>
                </a:cubicBezTo>
                <a:cubicBezTo>
                  <a:pt x="2023270" y="1664187"/>
                  <a:pt x="2006221" y="1669576"/>
                  <a:pt x="1992573" y="1678674"/>
                </a:cubicBezTo>
                <a:cubicBezTo>
                  <a:pt x="1966005" y="1758383"/>
                  <a:pt x="1999714" y="1685182"/>
                  <a:pt x="1937982" y="1746913"/>
                </a:cubicBezTo>
                <a:cubicBezTo>
                  <a:pt x="1926384" y="1758511"/>
                  <a:pt x="1921187" y="1775255"/>
                  <a:pt x="1910687" y="1787856"/>
                </a:cubicBezTo>
                <a:cubicBezTo>
                  <a:pt x="1898331" y="1802684"/>
                  <a:pt x="1882100" y="1813973"/>
                  <a:pt x="1869744" y="1828800"/>
                </a:cubicBezTo>
                <a:cubicBezTo>
                  <a:pt x="1859243" y="1841401"/>
                  <a:pt x="1854046" y="1858145"/>
                  <a:pt x="1842448" y="1869743"/>
                </a:cubicBezTo>
                <a:cubicBezTo>
                  <a:pt x="1803336" y="1908854"/>
                  <a:pt x="1804961" y="1888486"/>
                  <a:pt x="1760562" y="1910686"/>
                </a:cubicBezTo>
                <a:cubicBezTo>
                  <a:pt x="1729697" y="1926119"/>
                  <a:pt x="1725164" y="1932436"/>
                  <a:pt x="1705971" y="1951629"/>
                </a:cubicBezTo>
              </a:path>
            </a:pathLst>
          </a:cu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xmlns="" val="369612712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6" presetClass="exit" presetSubtype="0" fill="hold" grpId="1" nodeType="clickEffect">
                                  <p:stCondLst>
                                    <p:cond delay="0"/>
                                  </p:stCondLst>
                                  <p:childTnLst>
                                    <p:animEffect transition="out" filter="wipe(down)">
                                      <p:cBhvr>
                                        <p:cTn id="15" dur="180" accel="50000">
                                          <p:stCondLst>
                                            <p:cond delay="1820"/>
                                          </p:stCondLst>
                                        </p:cTn>
                                        <p:tgtEl>
                                          <p:spTgt spid="4"/>
                                        </p:tgtEl>
                                      </p:cBhvr>
                                    </p:animEffect>
                                    <p:anim calcmode="lin" valueType="num">
                                      <p:cBhvr>
                                        <p:cTn id="16" dur="1822" tmFilter="0,0; 0.14,0.31; 0.43,0.73; 0.71,0.91; 1.0,1.0">
                                          <p:stCondLst>
                                            <p:cond delay="0"/>
                                          </p:stCondLst>
                                        </p:cTn>
                                        <p:tgtEl>
                                          <p:spTgt spid="4"/>
                                        </p:tgtEl>
                                        <p:attrNameLst>
                                          <p:attrName>ppt_x</p:attrName>
                                        </p:attrNameLst>
                                      </p:cBhvr>
                                      <p:tavLst>
                                        <p:tav tm="0">
                                          <p:val>
                                            <p:strVal val="ppt_x"/>
                                          </p:val>
                                        </p:tav>
                                        <p:tav tm="100000">
                                          <p:val>
                                            <p:strVal val="#ppt_x+0.25"/>
                                          </p:val>
                                        </p:tav>
                                      </p:tavLst>
                                    </p:anim>
                                    <p:anim calcmode="lin" valueType="num">
                                      <p:cBhvr>
                                        <p:cTn id="17" dur="178">
                                          <p:stCondLst>
                                            <p:cond delay="1822"/>
                                          </p:stCondLst>
                                        </p:cTn>
                                        <p:tgtEl>
                                          <p:spTgt spid="4"/>
                                        </p:tgtEl>
                                        <p:attrNameLst>
                                          <p:attrName>ppt_x</p:attrName>
                                        </p:attrNameLst>
                                      </p:cBhvr>
                                      <p:tavLst>
                                        <p:tav tm="0">
                                          <p:val>
                                            <p:strVal val="ppt_x"/>
                                          </p:val>
                                        </p:tav>
                                        <p:tav tm="100000">
                                          <p:val>
                                            <p:strVal val="ppt_x"/>
                                          </p:val>
                                        </p:tav>
                                      </p:tavLst>
                                    </p:anim>
                                    <p:anim calcmode="lin" valueType="num">
                                      <p:cBhvr>
                                        <p:cTn id="18" dur="664" tmFilter="0.0,0.0;0.25,0.07;0.50,0.2;0.75,0.467;1.0,1.0">
                                          <p:stCondLst>
                                            <p:cond delay="0"/>
                                          </p:stCondLst>
                                        </p:cTn>
                                        <p:tgtEl>
                                          <p:spTgt spid="4"/>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9" dur="664" tmFilter="0, 0; 0.125,0.2665; 0.25,0.4; 0.375,0.465; 0.5,0.5;  0.625,0.535; 0.75,0.6; 0.875,0.7335; 1,1">
                                          <p:stCondLst>
                                            <p:cond delay="664"/>
                                          </p:stCondLst>
                                        </p:cTn>
                                        <p:tgtEl>
                                          <p:spTgt spid="4"/>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20" dur="332" tmFilter="0, 0; 0.125,0.2665; 0.25,0.4; 0.375,0.465; 0.5,0.5;  0.625,0.535; 0.75,0.6; 0.875,0.7335; 1,1">
                                          <p:stCondLst>
                                            <p:cond delay="1324"/>
                                          </p:stCondLst>
                                        </p:cTn>
                                        <p:tgtEl>
                                          <p:spTgt spid="4"/>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21" dur="164" tmFilter="0, 0; 0.125,0.2665; 0.25,0.4; 0.375,0.465; 0.5,0.5;  0.625,0.535; 0.75,0.6; 0.875,0.7335; 1,1">
                                          <p:stCondLst>
                                            <p:cond delay="1656"/>
                                          </p:stCondLst>
                                        </p:cTn>
                                        <p:tgtEl>
                                          <p:spTgt spid="4"/>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22" dur="180" accel="50000">
                                          <p:stCondLst>
                                            <p:cond delay="1820"/>
                                          </p:stCondLst>
                                        </p:cTn>
                                        <p:tgtEl>
                                          <p:spTgt spid="4"/>
                                        </p:tgtEl>
                                        <p:attrNameLst>
                                          <p:attrName>ppt_y</p:attrName>
                                        </p:attrNameLst>
                                      </p:cBhvr>
                                      <p:tavLst>
                                        <p:tav tm="0">
                                          <p:val>
                                            <p:strVal val="ppt_y"/>
                                          </p:val>
                                        </p:tav>
                                        <p:tav tm="100000">
                                          <p:val>
                                            <p:strVal val="ppt_y+ppt_h"/>
                                          </p:val>
                                        </p:tav>
                                      </p:tavLst>
                                    </p:anim>
                                    <p:animScale>
                                      <p:cBhvr>
                                        <p:cTn id="23" dur="26">
                                          <p:stCondLst>
                                            <p:cond delay="620"/>
                                          </p:stCondLst>
                                        </p:cTn>
                                        <p:tgtEl>
                                          <p:spTgt spid="4"/>
                                        </p:tgtEl>
                                      </p:cBhvr>
                                      <p:to x="100000" y="60000"/>
                                    </p:animScale>
                                    <p:animScale>
                                      <p:cBhvr>
                                        <p:cTn id="24" dur="166" decel="50000">
                                          <p:stCondLst>
                                            <p:cond delay="646"/>
                                          </p:stCondLst>
                                        </p:cTn>
                                        <p:tgtEl>
                                          <p:spTgt spid="4"/>
                                        </p:tgtEl>
                                      </p:cBhvr>
                                      <p:to x="100000" y="100000"/>
                                    </p:animScale>
                                    <p:animScale>
                                      <p:cBhvr>
                                        <p:cTn id="25" dur="26">
                                          <p:stCondLst>
                                            <p:cond delay="1312"/>
                                          </p:stCondLst>
                                        </p:cTn>
                                        <p:tgtEl>
                                          <p:spTgt spid="4"/>
                                        </p:tgtEl>
                                      </p:cBhvr>
                                      <p:to x="100000" y="80000"/>
                                    </p:animScale>
                                    <p:animScale>
                                      <p:cBhvr>
                                        <p:cTn id="26" dur="166" decel="50000">
                                          <p:stCondLst>
                                            <p:cond delay="1338"/>
                                          </p:stCondLst>
                                        </p:cTn>
                                        <p:tgtEl>
                                          <p:spTgt spid="4"/>
                                        </p:tgtEl>
                                      </p:cBhvr>
                                      <p:to x="100000" y="100000"/>
                                    </p:animScale>
                                    <p:animScale>
                                      <p:cBhvr>
                                        <p:cTn id="27" dur="26">
                                          <p:stCondLst>
                                            <p:cond delay="1642"/>
                                          </p:stCondLst>
                                        </p:cTn>
                                        <p:tgtEl>
                                          <p:spTgt spid="4"/>
                                        </p:tgtEl>
                                      </p:cBhvr>
                                      <p:to x="100000" y="90000"/>
                                    </p:animScale>
                                    <p:animScale>
                                      <p:cBhvr>
                                        <p:cTn id="28" dur="166" decel="50000">
                                          <p:stCondLst>
                                            <p:cond delay="1668"/>
                                          </p:stCondLst>
                                        </p:cTn>
                                        <p:tgtEl>
                                          <p:spTgt spid="4"/>
                                        </p:tgtEl>
                                      </p:cBhvr>
                                      <p:to x="100000" y="100000"/>
                                    </p:animScale>
                                    <p:animScale>
                                      <p:cBhvr>
                                        <p:cTn id="29" dur="26">
                                          <p:stCondLst>
                                            <p:cond delay="1808"/>
                                          </p:stCondLst>
                                        </p:cTn>
                                        <p:tgtEl>
                                          <p:spTgt spid="4"/>
                                        </p:tgtEl>
                                      </p:cBhvr>
                                      <p:to x="100000" y="95000"/>
                                    </p:animScale>
                                    <p:animScale>
                                      <p:cBhvr>
                                        <p:cTn id="30" dur="166" decel="50000">
                                          <p:stCondLst>
                                            <p:cond delay="1834"/>
                                          </p:stCondLst>
                                        </p:cTn>
                                        <p:tgtEl>
                                          <p:spTgt spid="4"/>
                                        </p:tgtEl>
                                      </p:cBhvr>
                                      <p:to x="100000" y="100000"/>
                                    </p:animScale>
                                    <p:set>
                                      <p:cBhvr>
                                        <p:cTn id="31" dur="1" fill="hold">
                                          <p:stCondLst>
                                            <p:cond delay="1999"/>
                                          </p:stCondLst>
                                        </p:cTn>
                                        <p:tgtEl>
                                          <p:spTgt spid="4"/>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grpId="0"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wipe(up)">
                                      <p:cBhvr>
                                        <p:cTn id="36" dur="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6" grpId="0" animBg="1"/>
      <p:bldP spid="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3810</TotalTime>
  <Words>1675</Words>
  <Application>Microsoft Office PowerPoint</Application>
  <PresentationFormat>On-screen Show (16:9)</PresentationFormat>
  <Paragraphs>82</Paragraphs>
  <Slides>31</Slides>
  <Notes>5</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dc:creator>
  <cp:lastModifiedBy>Windows User</cp:lastModifiedBy>
  <cp:revision>266</cp:revision>
  <dcterms:created xsi:type="dcterms:W3CDTF">2019-01-23T14:29:15Z</dcterms:created>
  <dcterms:modified xsi:type="dcterms:W3CDTF">2019-03-13T17:05:27Z</dcterms:modified>
</cp:coreProperties>
</file>