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0" r:id="rId2"/>
    <p:sldId id="401" r:id="rId3"/>
    <p:sldId id="368" r:id="rId4"/>
    <p:sldId id="367" r:id="rId5"/>
    <p:sldId id="366" r:id="rId6"/>
    <p:sldId id="369" r:id="rId7"/>
    <p:sldId id="372" r:id="rId8"/>
    <p:sldId id="373" r:id="rId9"/>
    <p:sldId id="376" r:id="rId10"/>
    <p:sldId id="377" r:id="rId11"/>
    <p:sldId id="378" r:id="rId12"/>
    <p:sldId id="375" r:id="rId13"/>
    <p:sldId id="380" r:id="rId14"/>
    <p:sldId id="381" r:id="rId15"/>
    <p:sldId id="384" r:id="rId16"/>
    <p:sldId id="387" r:id="rId17"/>
    <p:sldId id="385" r:id="rId18"/>
    <p:sldId id="388" r:id="rId19"/>
    <p:sldId id="389" r:id="rId20"/>
    <p:sldId id="383" r:id="rId21"/>
    <p:sldId id="390" r:id="rId22"/>
    <p:sldId id="391" r:id="rId23"/>
    <p:sldId id="392" r:id="rId24"/>
    <p:sldId id="393" r:id="rId25"/>
    <p:sldId id="394" r:id="rId26"/>
    <p:sldId id="395" r:id="rId27"/>
    <p:sldId id="397" r:id="rId28"/>
    <p:sldId id="398" r:id="rId29"/>
    <p:sldId id="400"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1E1C11"/>
    <a:srgbClr val="6D458B"/>
    <a:srgbClr val="9A3685"/>
    <a:srgbClr val="7030A0"/>
    <a:srgbClr val="17375E"/>
    <a:srgbClr val="000000"/>
    <a:srgbClr val="E6AF00"/>
    <a:srgbClr val="FFD9B3"/>
    <a:srgbClr val="E46C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882" autoAdjust="0"/>
    <p:restoredTop sz="68843" autoAdjust="0"/>
  </p:normalViewPr>
  <p:slideViewPr>
    <p:cSldViewPr>
      <p:cViewPr>
        <p:scale>
          <a:sx n="77" d="100"/>
          <a:sy n="77" d="100"/>
        </p:scale>
        <p:origin x="-600" y="-1110"/>
      </p:cViewPr>
      <p:guideLst>
        <p:guide orient="horz" pos="1620"/>
        <p:guide pos="2880"/>
      </p:guideLst>
    </p:cSldViewPr>
  </p:slideViewPr>
  <p:outlineViewPr>
    <p:cViewPr>
      <p:scale>
        <a:sx n="33" d="100"/>
        <a:sy n="33" d="100"/>
      </p:scale>
      <p:origin x="0" y="166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4B23A-AD7C-4275-8700-CC97C373E88F}" type="datetimeFigureOut">
              <a:rPr lang="en-CA" smtClean="0"/>
              <a:pPr/>
              <a:t>2019-03-26</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55898-D871-41D6-A7EA-23223179D18F}" type="slidenum">
              <a:rPr lang="en-CA" smtClean="0"/>
              <a:pPr/>
              <a:t>‹#›</a:t>
            </a:fld>
            <a:endParaRPr lang="en-CA"/>
          </a:p>
        </p:txBody>
      </p:sp>
    </p:spTree>
    <p:extLst>
      <p:ext uri="{BB962C8B-B14F-4D97-AF65-F5344CB8AC3E}">
        <p14:creationId xmlns:p14="http://schemas.microsoft.com/office/powerpoint/2010/main" xmlns="" val="418639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10</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11</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12</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2</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23</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5</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6</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7</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8</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9</a:t>
            </a:fld>
            <a:endParaRPr lang="en-CA"/>
          </a:p>
        </p:txBody>
      </p:sp>
    </p:spTree>
    <p:extLst>
      <p:ext uri="{BB962C8B-B14F-4D97-AF65-F5344CB8AC3E}">
        <p14:creationId xmlns:p14="http://schemas.microsoft.com/office/powerpoint/2010/main" xmlns="" val="245739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5374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187414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8775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813416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33417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942951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854343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769208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361711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612717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2019-03-26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00626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6AB4C8-5C29-4B3B-8022-0A18CB0DB617}" type="datetimeFigureOut">
              <a:rPr lang="en-CA" smtClean="0"/>
              <a:pPr/>
              <a:t>2019-03-26</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6403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339752" y="3740137"/>
            <a:ext cx="4248472" cy="615553"/>
          </a:xfrm>
          <a:prstGeom prst="rect">
            <a:avLst/>
          </a:prstGeom>
          <a:noFill/>
        </p:spPr>
        <p:txBody>
          <a:bodyPr wrap="square" rtlCol="0">
            <a:spAutoFit/>
          </a:bodyPr>
          <a:lstStyle/>
          <a:p>
            <a:pPr algn="ctr"/>
            <a:r>
              <a:rPr lang="en-CA" sz="3400" dirty="0" smtClean="0">
                <a:solidFill>
                  <a:schemeClr val="bg1"/>
                </a:solidFill>
              </a:rPr>
              <a:t>TIMELINE</a:t>
            </a:r>
            <a:endParaRPr lang="en-CA" sz="3400" dirty="0">
              <a:solidFill>
                <a:schemeClr val="bg1"/>
              </a:solidFill>
            </a:endParaRPr>
          </a:p>
        </p:txBody>
      </p:sp>
      <p:sp>
        <p:nvSpPr>
          <p:cNvPr id="6" name="TextBox 5"/>
          <p:cNvSpPr txBox="1"/>
          <p:nvPr/>
        </p:nvSpPr>
        <p:spPr>
          <a:xfrm>
            <a:off x="611560" y="1349015"/>
            <a:ext cx="3168352" cy="1815882"/>
          </a:xfrm>
          <a:prstGeom prst="rect">
            <a:avLst/>
          </a:prstGeom>
          <a:noFill/>
        </p:spPr>
        <p:txBody>
          <a:bodyPr wrap="square" rtlCol="0">
            <a:spAutoFit/>
          </a:bodyPr>
          <a:lstStyle/>
          <a:p>
            <a:pPr algn="ctr"/>
            <a:r>
              <a:rPr lang="en-CA" sz="2800" b="1" dirty="0" smtClean="0">
                <a:solidFill>
                  <a:schemeClr val="bg1"/>
                </a:solidFill>
              </a:rPr>
              <a:t>God’s Kingdom is now here through transforming Gospel ministry</a:t>
            </a:r>
            <a:r>
              <a:rPr lang="en-CA" sz="2800" dirty="0" smtClean="0">
                <a:solidFill>
                  <a:schemeClr val="bg1"/>
                </a:solidFill>
              </a:rPr>
              <a:t> </a:t>
            </a:r>
            <a:endParaRPr lang="en-CA" sz="2800" dirty="0">
              <a:solidFill>
                <a:schemeClr val="bg1"/>
              </a:solidFill>
            </a:endParaRPr>
          </a:p>
        </p:txBody>
      </p:sp>
      <p:sp>
        <p:nvSpPr>
          <p:cNvPr id="11" name="TextBox 10"/>
          <p:cNvSpPr txBox="1"/>
          <p:nvPr/>
        </p:nvSpPr>
        <p:spPr>
          <a:xfrm>
            <a:off x="5306245" y="1220072"/>
            <a:ext cx="3096344" cy="2246769"/>
          </a:xfrm>
          <a:prstGeom prst="rect">
            <a:avLst/>
          </a:prstGeom>
          <a:noFill/>
        </p:spPr>
        <p:txBody>
          <a:bodyPr wrap="square" rtlCol="0">
            <a:spAutoFit/>
          </a:bodyPr>
          <a:lstStyle/>
          <a:p>
            <a:pPr algn="ctr"/>
            <a:r>
              <a:rPr lang="en-CA" sz="2800" b="1" dirty="0" smtClean="0">
                <a:solidFill>
                  <a:schemeClr val="bg1"/>
                </a:solidFill>
              </a:rPr>
              <a:t>God’s Kingdom and rule is fully realized at Jesus’ sudden unmistakable and divisive return</a:t>
            </a:r>
            <a:endParaRPr lang="en-CA" sz="2800" dirty="0">
              <a:solidFill>
                <a:schemeClr val="bg1"/>
              </a:solidFill>
            </a:endParaRPr>
          </a:p>
        </p:txBody>
      </p:sp>
    </p:spTree>
    <p:extLst>
      <p:ext uri="{BB962C8B-B14F-4D97-AF65-F5344CB8AC3E}">
        <p14:creationId xmlns:p14="http://schemas.microsoft.com/office/powerpoint/2010/main" xmlns="" val="508822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342228"/>
            <a:ext cx="8712968" cy="1692771"/>
          </a:xfrm>
          <a:prstGeom prst="rect">
            <a:avLst/>
          </a:prstGeom>
          <a:solidFill>
            <a:srgbClr val="1E1C11">
              <a:alpha val="80000"/>
            </a:srgbClr>
          </a:solidFill>
        </p:spPr>
        <p:txBody>
          <a:bodyPr wrap="square" rtlCol="0">
            <a:spAutoFit/>
          </a:bodyPr>
          <a:lstStyle/>
          <a:p>
            <a:r>
              <a:rPr lang="en-CA" sz="2600" b="1" dirty="0">
                <a:solidFill>
                  <a:schemeClr val="bg1"/>
                </a:solidFill>
                <a:effectLst>
                  <a:outerShdw blurRad="38100" dist="38100" dir="2700000" algn="tl">
                    <a:srgbClr val="000000">
                      <a:alpha val="43137"/>
                    </a:srgbClr>
                  </a:outerShdw>
                </a:effectLst>
              </a:rPr>
              <a:t>Then Jesus told his disciples a parable to show them that they should always pray </a:t>
            </a:r>
            <a:r>
              <a:rPr lang="en-CA" sz="2600" b="1" dirty="0">
                <a:solidFill>
                  <a:srgbClr val="F2B800"/>
                </a:solidFill>
                <a:effectLst>
                  <a:outerShdw blurRad="38100" dist="38100" dir="2700000" algn="tl">
                    <a:srgbClr val="000000">
                      <a:alpha val="43137"/>
                    </a:srgbClr>
                  </a:outerShdw>
                </a:effectLst>
              </a:rPr>
              <a:t>and not give up</a:t>
            </a:r>
            <a:r>
              <a:rPr lang="en-CA" sz="2600" b="1" dirty="0">
                <a:solidFill>
                  <a:schemeClr val="bg1"/>
                </a:solidFill>
                <a:effectLst>
                  <a:outerShdw blurRad="38100" dist="38100" dir="2700000" algn="tl">
                    <a:srgbClr val="000000">
                      <a:alpha val="43137"/>
                    </a:srgbClr>
                  </a:outerShdw>
                </a:effectLst>
              </a:rPr>
              <a:t>. . . </a:t>
            </a:r>
            <a:r>
              <a:rPr lang="en-CA" sz="2600" b="1" dirty="0" smtClean="0">
                <a:solidFill>
                  <a:schemeClr val="bg1"/>
                </a:solidFill>
                <a:effectLst>
                  <a:outerShdw blurRad="38100" dist="38100" dir="2700000" algn="tl">
                    <a:srgbClr val="000000">
                      <a:alpha val="43137"/>
                    </a:srgbClr>
                  </a:outerShdw>
                </a:effectLst>
              </a:rPr>
              <a:t>. </a:t>
            </a:r>
          </a:p>
          <a:p>
            <a:r>
              <a:rPr lang="en-CA" sz="2600" b="1" dirty="0" smtClean="0">
                <a:solidFill>
                  <a:schemeClr val="bg1"/>
                </a:solidFill>
                <a:effectLst>
                  <a:outerShdw blurRad="38100" dist="38100" dir="2700000" algn="tl">
                    <a:srgbClr val="000000">
                      <a:alpha val="43137"/>
                    </a:srgbClr>
                  </a:outerShdw>
                </a:effectLst>
              </a:rPr>
              <a:t>However</a:t>
            </a:r>
            <a:r>
              <a:rPr lang="en-CA" sz="2600" b="1" dirty="0">
                <a:solidFill>
                  <a:schemeClr val="bg1"/>
                </a:solidFill>
                <a:effectLst>
                  <a:outerShdw blurRad="38100" dist="38100" dir="2700000" algn="tl">
                    <a:srgbClr val="000000">
                      <a:alpha val="43137"/>
                    </a:srgbClr>
                  </a:outerShdw>
                </a:effectLst>
              </a:rPr>
              <a:t>, when the Son of Man comes, </a:t>
            </a:r>
            <a:r>
              <a:rPr lang="en-CA" sz="2600" b="1" dirty="0">
                <a:solidFill>
                  <a:srgbClr val="F2B800"/>
                </a:solidFill>
                <a:effectLst>
                  <a:outerShdw blurRad="38100" dist="38100" dir="2700000" algn="tl">
                    <a:srgbClr val="000000">
                      <a:alpha val="43137"/>
                    </a:srgbClr>
                  </a:outerShdw>
                </a:effectLst>
              </a:rPr>
              <a:t>will he find faith on the earth</a:t>
            </a:r>
            <a:r>
              <a:rPr lang="en-CA" sz="2600" b="1" dirty="0">
                <a:solidFill>
                  <a:schemeClr val="bg1"/>
                </a:solidFill>
                <a:effectLst>
                  <a:outerShdw blurRad="38100" dist="38100" dir="2700000" algn="tl">
                    <a:srgbClr val="000000">
                      <a:alpha val="43137"/>
                    </a:srgbClr>
                  </a:outerShdw>
                </a:effectLst>
              </a:rPr>
              <a:t>?</a:t>
            </a:r>
          </a:p>
        </p:txBody>
      </p:sp>
      <p:sp>
        <p:nvSpPr>
          <p:cNvPr id="5" name="TextBox 4"/>
          <p:cNvSpPr txBox="1"/>
          <p:nvPr/>
        </p:nvSpPr>
        <p:spPr>
          <a:xfrm>
            <a:off x="294275" y="2325528"/>
            <a:ext cx="8712968" cy="892552"/>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600" b="1" dirty="0" smtClean="0">
                <a:solidFill>
                  <a:schemeClr val="bg1"/>
                </a:solidFill>
                <a:effectLst>
                  <a:outerShdw blurRad="38100" dist="38100" dir="2700000" algn="tl">
                    <a:srgbClr val="000000">
                      <a:alpha val="43137"/>
                    </a:srgbClr>
                  </a:outerShdw>
                </a:effectLst>
              </a:rPr>
              <a:t>It is about being found faithful to the King’s rule and not returning to business as usual</a:t>
            </a:r>
            <a:endParaRPr lang="en-CA" sz="2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77471" y="3218080"/>
            <a:ext cx="8712968" cy="892552"/>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600" b="1" dirty="0" smtClean="0">
                <a:solidFill>
                  <a:schemeClr val="bg1"/>
                </a:solidFill>
                <a:effectLst>
                  <a:outerShdw blurRad="38100" dist="38100" dir="2700000" algn="tl">
                    <a:srgbClr val="000000">
                      <a:alpha val="43137"/>
                    </a:srgbClr>
                  </a:outerShdw>
                </a:effectLst>
              </a:rPr>
              <a:t>Pushback and pull of serious expected adversity </a:t>
            </a:r>
            <a:r>
              <a:rPr lang="en-CA" sz="2600" b="1" dirty="0">
                <a:solidFill>
                  <a:schemeClr val="bg1"/>
                </a:solidFill>
                <a:effectLst>
                  <a:outerShdw blurRad="38100" dist="38100" dir="2700000" algn="tl">
                    <a:srgbClr val="000000">
                      <a:alpha val="43137"/>
                    </a:srgbClr>
                  </a:outerShdw>
                </a:effectLst>
              </a:rPr>
              <a:t>to faithfulness </a:t>
            </a:r>
          </a:p>
        </p:txBody>
      </p:sp>
    </p:spTree>
    <p:extLst>
      <p:ext uri="{BB962C8B-B14F-4D97-AF65-F5344CB8AC3E}">
        <p14:creationId xmlns:p14="http://schemas.microsoft.com/office/powerpoint/2010/main" xmlns="" val="3785158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342228"/>
            <a:ext cx="8712968" cy="1692771"/>
          </a:xfrm>
          <a:prstGeom prst="rect">
            <a:avLst/>
          </a:prstGeom>
          <a:solidFill>
            <a:srgbClr val="1E1C11">
              <a:alpha val="80000"/>
            </a:srgbClr>
          </a:solidFill>
        </p:spPr>
        <p:txBody>
          <a:bodyPr wrap="square" rtlCol="0">
            <a:spAutoFit/>
          </a:bodyPr>
          <a:lstStyle/>
          <a:p>
            <a:r>
              <a:rPr lang="en-CA" sz="2600" b="1" dirty="0">
                <a:solidFill>
                  <a:schemeClr val="bg1"/>
                </a:solidFill>
                <a:effectLst>
                  <a:outerShdw blurRad="38100" dist="38100" dir="2700000" algn="tl">
                    <a:srgbClr val="000000">
                      <a:alpha val="43137"/>
                    </a:srgbClr>
                  </a:outerShdw>
                </a:effectLst>
              </a:rPr>
              <a:t>Then Jesus told his disciples a parable to show them that they should </a:t>
            </a:r>
            <a:r>
              <a:rPr lang="en-CA" sz="2600" b="1" dirty="0">
                <a:solidFill>
                  <a:srgbClr val="F2B800"/>
                </a:solidFill>
                <a:effectLst>
                  <a:outerShdw blurRad="38100" dist="38100" dir="2700000" algn="tl">
                    <a:srgbClr val="000000">
                      <a:alpha val="43137"/>
                    </a:srgbClr>
                  </a:outerShdw>
                </a:effectLst>
              </a:rPr>
              <a:t>always pray </a:t>
            </a:r>
            <a:r>
              <a:rPr lang="en-CA" sz="2600" b="1" dirty="0">
                <a:solidFill>
                  <a:schemeClr val="bg1"/>
                </a:solidFill>
                <a:effectLst>
                  <a:outerShdw blurRad="38100" dist="38100" dir="2700000" algn="tl">
                    <a:srgbClr val="000000">
                      <a:alpha val="43137"/>
                    </a:srgbClr>
                  </a:outerShdw>
                </a:effectLst>
              </a:rPr>
              <a:t>and not give up. . . . </a:t>
            </a:r>
          </a:p>
          <a:p>
            <a:r>
              <a:rPr lang="en-CA" sz="2600" b="1" dirty="0">
                <a:solidFill>
                  <a:schemeClr val="bg1"/>
                </a:solidFill>
                <a:effectLst>
                  <a:outerShdw blurRad="38100" dist="38100" dir="2700000" algn="tl">
                    <a:srgbClr val="000000">
                      <a:alpha val="43137"/>
                    </a:srgbClr>
                  </a:outerShdw>
                </a:effectLst>
              </a:rPr>
              <a:t>However, when the Son of Man comes, will he find faith on the earth?</a:t>
            </a:r>
          </a:p>
        </p:txBody>
      </p:sp>
      <p:sp>
        <p:nvSpPr>
          <p:cNvPr id="5" name="TextBox 4"/>
          <p:cNvSpPr txBox="1"/>
          <p:nvPr/>
        </p:nvSpPr>
        <p:spPr>
          <a:xfrm>
            <a:off x="294275" y="2325528"/>
            <a:ext cx="8712968" cy="892552"/>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600" b="1" dirty="0" smtClean="0">
                <a:solidFill>
                  <a:schemeClr val="bg1"/>
                </a:solidFill>
                <a:effectLst>
                  <a:outerShdw blurRad="38100" dist="38100" dir="2700000" algn="tl">
                    <a:srgbClr val="000000">
                      <a:alpha val="43137"/>
                    </a:srgbClr>
                  </a:outerShdw>
                </a:effectLst>
              </a:rPr>
              <a:t>Uses prayer to speak to the fact that being Kingdom citizens in this present world is not a walk in the park</a:t>
            </a:r>
            <a:endParaRPr lang="en-CA"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01014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342228"/>
            <a:ext cx="8712968" cy="492443"/>
          </a:xfrm>
          <a:prstGeom prst="rect">
            <a:avLst/>
          </a:prstGeom>
          <a:solidFill>
            <a:srgbClr val="1E1C11">
              <a:alpha val="80000"/>
            </a:srgbClr>
          </a:solidFill>
        </p:spPr>
        <p:txBody>
          <a:bodyPr wrap="square" rtlCol="0">
            <a:spAutoFit/>
          </a:bodyPr>
          <a:lstStyle/>
          <a:p>
            <a:r>
              <a:rPr lang="en-CA" sz="2600" b="1" dirty="0" smtClean="0">
                <a:solidFill>
                  <a:schemeClr val="bg1"/>
                </a:solidFill>
                <a:effectLst>
                  <a:outerShdw blurRad="38100" dist="38100" dir="2700000" algn="tl">
                    <a:srgbClr val="000000">
                      <a:alpha val="43137"/>
                    </a:srgbClr>
                  </a:outerShdw>
                </a:effectLst>
              </a:rPr>
              <a:t>1.  </a:t>
            </a:r>
            <a:r>
              <a:rPr lang="en-CA" sz="2600" b="1" smtClean="0">
                <a:solidFill>
                  <a:schemeClr val="bg1"/>
                </a:solidFill>
                <a:effectLst>
                  <a:outerShdw blurRad="38100" dist="38100" dir="2700000" algn="tl">
                    <a:srgbClr val="000000">
                      <a:alpha val="43137"/>
                    </a:srgbClr>
                  </a:outerShdw>
                </a:effectLst>
              </a:rPr>
              <a:t>Persistent faithfulness </a:t>
            </a:r>
            <a:r>
              <a:rPr lang="en-CA" sz="2600" b="1" dirty="0">
                <a:solidFill>
                  <a:schemeClr val="bg1"/>
                </a:solidFill>
                <a:effectLst>
                  <a:outerShdw blurRad="38100" dist="38100" dir="2700000" algn="tl">
                    <a:srgbClr val="000000">
                      <a:alpha val="43137"/>
                    </a:srgbClr>
                  </a:outerShdw>
                </a:effectLst>
              </a:rPr>
              <a:t>is not guaranteed </a:t>
            </a:r>
          </a:p>
        </p:txBody>
      </p:sp>
      <p:sp>
        <p:nvSpPr>
          <p:cNvPr id="4" name="TextBox 3"/>
          <p:cNvSpPr txBox="1"/>
          <p:nvPr/>
        </p:nvSpPr>
        <p:spPr>
          <a:xfrm>
            <a:off x="251520" y="1059582"/>
            <a:ext cx="8712968" cy="1292662"/>
          </a:xfrm>
          <a:prstGeom prst="rect">
            <a:avLst/>
          </a:prstGeom>
          <a:solidFill>
            <a:srgbClr val="1E1C11">
              <a:alpha val="80000"/>
            </a:srgbClr>
          </a:solidFill>
          <a:ln w="76200">
            <a:solidFill>
              <a:srgbClr val="FFC000"/>
            </a:solidFill>
          </a:ln>
        </p:spPr>
        <p:txBody>
          <a:bodyPr wrap="square" rtlCol="0">
            <a:spAutoFit/>
          </a:bodyPr>
          <a:lstStyle/>
          <a:p>
            <a:r>
              <a:rPr lang="en-CA" sz="2600" b="1" dirty="0">
                <a:solidFill>
                  <a:schemeClr val="bg1"/>
                </a:solidFill>
                <a:effectLst>
                  <a:outerShdw blurRad="38100" dist="38100" dir="2700000" algn="tl">
                    <a:srgbClr val="000000">
                      <a:alpha val="43137"/>
                    </a:srgbClr>
                  </a:outerShdw>
                </a:effectLst>
              </a:rPr>
              <a:t>Jesus questions whether he will find citizens of God’s Kingdom still being faithful to his rule at his calamitous return to establish the fully realized universal Kingdom of God.</a:t>
            </a:r>
          </a:p>
        </p:txBody>
      </p:sp>
      <p:sp>
        <p:nvSpPr>
          <p:cNvPr id="5" name="TextBox 4"/>
          <p:cNvSpPr txBox="1"/>
          <p:nvPr/>
        </p:nvSpPr>
        <p:spPr>
          <a:xfrm>
            <a:off x="251520" y="2571750"/>
            <a:ext cx="8712968" cy="1292662"/>
          </a:xfrm>
          <a:prstGeom prst="rect">
            <a:avLst/>
          </a:prstGeom>
          <a:solidFill>
            <a:srgbClr val="1E1C11">
              <a:alpha val="80000"/>
            </a:srgbClr>
          </a:solidFill>
          <a:ln w="76200">
            <a:solidFill>
              <a:srgbClr val="00B050"/>
            </a:solidFill>
          </a:ln>
        </p:spPr>
        <p:txBody>
          <a:bodyPr wrap="square" rtlCol="0">
            <a:spAutoFit/>
          </a:bodyPr>
          <a:lstStyle/>
          <a:p>
            <a:r>
              <a:rPr lang="en-CA" sz="2600" b="1" dirty="0">
                <a:solidFill>
                  <a:schemeClr val="bg1"/>
                </a:solidFill>
                <a:effectLst>
                  <a:outerShdw blurRad="38100" dist="38100" dir="2700000" algn="tl">
                    <a:srgbClr val="000000">
                      <a:alpha val="43137"/>
                    </a:srgbClr>
                  </a:outerShdw>
                </a:effectLst>
              </a:rPr>
              <a:t>Kingdom citizens’ persistent faithfulness to God’s rule in the face of pressures to conform to the kingdom of darkness’s present evil rule is not an automatic given. </a:t>
            </a:r>
          </a:p>
        </p:txBody>
      </p:sp>
    </p:spTree>
    <p:extLst>
      <p:ext uri="{BB962C8B-B14F-4D97-AF65-F5344CB8AC3E}">
        <p14:creationId xmlns:p14="http://schemas.microsoft.com/office/powerpoint/2010/main" xmlns="" val="2935531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1" t="10845" r="1759" b="-18175"/>
          <a:stretch/>
        </p:blipFill>
        <p:spPr bwMode="auto">
          <a:xfrm>
            <a:off x="0" y="0"/>
            <a:ext cx="9144000" cy="61920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3743" y="578643"/>
            <a:ext cx="8931275" cy="429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4" y="0"/>
            <a:ext cx="9169400" cy="5145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5235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75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1588"/>
            <a:ext cx="9163050" cy="5145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51520" y="342228"/>
            <a:ext cx="8712968" cy="1292662"/>
          </a:xfrm>
          <a:prstGeom prst="rect">
            <a:avLst/>
          </a:prstGeom>
          <a:solidFill>
            <a:srgbClr val="1E1C11">
              <a:alpha val="80000"/>
            </a:srgbClr>
          </a:solidFill>
        </p:spPr>
        <p:txBody>
          <a:bodyPr wrap="square" rtlCol="0">
            <a:spAutoFit/>
          </a:bodyPr>
          <a:lstStyle/>
          <a:p>
            <a:r>
              <a:rPr lang="en-CA" sz="2600" b="1" dirty="0" smtClean="0">
                <a:solidFill>
                  <a:schemeClr val="bg1"/>
                </a:solidFill>
                <a:effectLst>
                  <a:outerShdw blurRad="38100" dist="38100" dir="2700000" algn="tl">
                    <a:srgbClr val="000000">
                      <a:alpha val="43137"/>
                    </a:srgbClr>
                  </a:outerShdw>
                </a:effectLst>
              </a:rPr>
              <a:t>What are some common pushbacks the enemy may employ through other people to pressure us to conform to the kingdom of this world?  </a:t>
            </a:r>
            <a:endParaRPr lang="en-CA" sz="2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51520" y="2176701"/>
            <a:ext cx="8712968" cy="892552"/>
          </a:xfrm>
          <a:prstGeom prst="rect">
            <a:avLst/>
          </a:prstGeom>
          <a:solidFill>
            <a:srgbClr val="1E1C11">
              <a:alpha val="80000"/>
            </a:srgbClr>
          </a:solidFill>
        </p:spPr>
        <p:txBody>
          <a:bodyPr wrap="square" rtlCol="0">
            <a:spAutoFit/>
          </a:bodyPr>
          <a:lstStyle/>
          <a:p>
            <a:r>
              <a:rPr lang="en-CA" sz="2600" b="1" dirty="0" smtClean="0">
                <a:solidFill>
                  <a:schemeClr val="bg1"/>
                </a:solidFill>
                <a:effectLst>
                  <a:outerShdw blurRad="38100" dist="38100" dir="2700000" algn="tl">
                    <a:srgbClr val="000000">
                      <a:alpha val="43137"/>
                    </a:srgbClr>
                  </a:outerShdw>
                </a:effectLst>
              </a:rPr>
              <a:t>What are some pushbacks the enemy directly uses to thwart our faithfulness to King Jesus’ rule? </a:t>
            </a:r>
            <a:endParaRPr lang="en-CA" sz="26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80846" y="3435846"/>
            <a:ext cx="8712968" cy="892552"/>
          </a:xfrm>
          <a:prstGeom prst="rect">
            <a:avLst/>
          </a:prstGeom>
          <a:solidFill>
            <a:srgbClr val="1E1C11">
              <a:alpha val="80000"/>
            </a:srgbClr>
          </a:solidFill>
        </p:spPr>
        <p:txBody>
          <a:bodyPr wrap="square" rtlCol="0">
            <a:spAutoFit/>
          </a:bodyPr>
          <a:lstStyle/>
          <a:p>
            <a:r>
              <a:rPr lang="en-CA" sz="2600" b="1" dirty="0" smtClean="0">
                <a:solidFill>
                  <a:schemeClr val="bg1"/>
                </a:solidFill>
                <a:effectLst>
                  <a:outerShdw blurRad="38100" dist="38100" dir="2700000" algn="tl">
                    <a:srgbClr val="000000">
                      <a:alpha val="43137"/>
                    </a:srgbClr>
                  </a:outerShdw>
                </a:effectLst>
              </a:rPr>
              <a:t>What are some common temptations, pulls the enemy employs to draw us back from being faithful to the Lord? </a:t>
            </a:r>
            <a:endParaRPr lang="en-CA"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16329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863864"/>
            <a:ext cx="8640960" cy="707886"/>
          </a:xfrm>
          <a:prstGeom prst="rect">
            <a:avLst/>
          </a:prstGeom>
          <a:solidFill>
            <a:srgbClr val="1E1C11">
              <a:alpha val="80000"/>
            </a:srgbClr>
          </a:solidFill>
        </p:spPr>
        <p:txBody>
          <a:bodyPr wrap="square" rtlCol="0">
            <a:spAutoFit/>
          </a:bodyPr>
          <a:lstStyle/>
          <a:p>
            <a:pPr algn="ctr"/>
            <a:r>
              <a:rPr lang="en-CA" sz="4000" b="1" dirty="0" smtClean="0">
                <a:solidFill>
                  <a:prstClr val="white"/>
                </a:solidFill>
                <a:effectLst>
                  <a:outerShdw blurRad="38100" dist="38100" dir="2700000" algn="tl">
                    <a:srgbClr val="000000">
                      <a:alpha val="43137"/>
                    </a:srgbClr>
                  </a:outerShdw>
                </a:effectLst>
              </a:rPr>
              <a:t>You have to fight to stay faithful</a:t>
            </a:r>
            <a:endParaRPr lang="en-CA" sz="4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47810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23478"/>
            <a:ext cx="8640960" cy="4524315"/>
          </a:xfrm>
          <a:prstGeom prst="rect">
            <a:avLst/>
          </a:prstGeom>
          <a:solidFill>
            <a:srgbClr val="1E1C11">
              <a:alpha val="80000"/>
            </a:srgbClr>
          </a:solidFill>
        </p:spPr>
        <p:txBody>
          <a:bodyPr wrap="square" rtlCol="0">
            <a:spAutoFit/>
          </a:bodyPr>
          <a:lstStyle/>
          <a:p>
            <a:r>
              <a:rPr lang="en-CA" sz="2400" b="1" dirty="0">
                <a:solidFill>
                  <a:prstClr val="white"/>
                </a:solidFill>
                <a:effectLst>
                  <a:outerShdw blurRad="38100" dist="38100" dir="2700000" algn="tl">
                    <a:srgbClr val="000000">
                      <a:alpha val="43137"/>
                    </a:srgbClr>
                  </a:outerShdw>
                </a:effectLst>
              </a:rPr>
              <a:t>He said: ‘In a certain town there was a </a:t>
            </a:r>
            <a:r>
              <a:rPr lang="en-CA" sz="2400" b="1" dirty="0">
                <a:solidFill>
                  <a:srgbClr val="F2B800"/>
                </a:solidFill>
                <a:effectLst>
                  <a:outerShdw blurRad="38100" dist="38100" dir="2700000" algn="tl">
                    <a:srgbClr val="000000">
                      <a:alpha val="43137"/>
                    </a:srgbClr>
                  </a:outerShdw>
                </a:effectLst>
              </a:rPr>
              <a:t>judge</a:t>
            </a:r>
            <a:r>
              <a:rPr lang="en-CA" sz="2400" b="1" dirty="0">
                <a:solidFill>
                  <a:prstClr val="white"/>
                </a:solidFill>
                <a:effectLst>
                  <a:outerShdw blurRad="38100" dist="38100" dir="2700000" algn="tl">
                    <a:srgbClr val="000000">
                      <a:alpha val="43137"/>
                    </a:srgbClr>
                  </a:outerShdw>
                </a:effectLst>
              </a:rPr>
              <a:t> </a:t>
            </a:r>
            <a:r>
              <a:rPr lang="en-CA" sz="2400" b="1" dirty="0">
                <a:solidFill>
                  <a:srgbClr val="FFC000"/>
                </a:solidFill>
                <a:effectLst>
                  <a:outerShdw blurRad="38100" dist="38100" dir="2700000" algn="tl">
                    <a:srgbClr val="000000">
                      <a:alpha val="43137"/>
                    </a:srgbClr>
                  </a:outerShdw>
                </a:effectLst>
              </a:rPr>
              <a:t>who neither feared God nor cared what people thought</a:t>
            </a:r>
            <a:r>
              <a:rPr lang="en-CA" sz="2400" b="1" dirty="0">
                <a:solidFill>
                  <a:prstClr val="white"/>
                </a:solidFill>
                <a:effectLst>
                  <a:outerShdw blurRad="38100" dist="38100" dir="2700000" algn="tl">
                    <a:srgbClr val="000000">
                      <a:alpha val="43137"/>
                    </a:srgbClr>
                  </a:outerShdw>
                </a:effectLst>
              </a:rPr>
              <a:t>. </a:t>
            </a:r>
            <a:r>
              <a:rPr lang="en-CA" sz="2400" b="1" dirty="0">
                <a:solidFill>
                  <a:srgbClr val="FFC000"/>
                </a:solidFill>
                <a:effectLst>
                  <a:outerShdw blurRad="38100" dist="38100" dir="2700000" algn="tl">
                    <a:srgbClr val="000000">
                      <a:alpha val="43137"/>
                    </a:srgbClr>
                  </a:outerShdw>
                </a:effectLst>
              </a:rPr>
              <a:t>And there was a widow in that town who kept coming to him with the plea, “Grant me justice against my adversary.”  </a:t>
            </a:r>
          </a:p>
          <a:p>
            <a:r>
              <a:rPr lang="en-CA" sz="2400" b="1" dirty="0">
                <a:solidFill>
                  <a:srgbClr val="FFC000"/>
                </a:solidFill>
                <a:effectLst>
                  <a:outerShdw blurRad="38100" dist="38100" dir="2700000" algn="tl">
                    <a:srgbClr val="000000">
                      <a:alpha val="43137"/>
                    </a:srgbClr>
                  </a:outerShdw>
                </a:effectLst>
              </a:rPr>
              <a:t>For some time he refused. But finally he said to himself, “Even though I don’t fear God or care what people think, yet because this widow keeps bothering me, I will see that she gets justice, so that she won’t eventually come and attack me!” </a:t>
            </a:r>
            <a:r>
              <a:rPr lang="en-CA" sz="2400" b="1" dirty="0">
                <a:solidFill>
                  <a:prstClr val="white"/>
                </a:solidFill>
                <a:effectLst>
                  <a:outerShdw blurRad="38100" dist="38100" dir="2700000" algn="tl">
                    <a:srgbClr val="000000">
                      <a:alpha val="43137"/>
                    </a:srgbClr>
                  </a:outerShdw>
                </a:effectLst>
              </a:rPr>
              <a:t>And the Lord said, </a:t>
            </a:r>
            <a:r>
              <a:rPr lang="en-CA" sz="2400" b="1" dirty="0" smtClean="0">
                <a:solidFill>
                  <a:prstClr val="white"/>
                </a:solidFill>
                <a:effectLst>
                  <a:outerShdw blurRad="38100" dist="38100" dir="2700000" algn="tl">
                    <a:srgbClr val="000000">
                      <a:alpha val="43137"/>
                    </a:srgbClr>
                  </a:outerShdw>
                </a:effectLst>
              </a:rPr>
              <a:t>   </a:t>
            </a:r>
          </a:p>
          <a:p>
            <a:r>
              <a:rPr lang="en-CA" sz="2400" b="1" dirty="0">
                <a:solidFill>
                  <a:prstClr val="white"/>
                </a:solidFill>
                <a:effectLst>
                  <a:outerShdw blurRad="38100" dist="38100" dir="2700000" algn="tl">
                    <a:srgbClr val="000000">
                      <a:alpha val="43137"/>
                    </a:srgbClr>
                  </a:outerShdw>
                </a:effectLst>
              </a:rPr>
              <a:t> </a:t>
            </a:r>
            <a:r>
              <a:rPr lang="en-CA" sz="2400" b="1" dirty="0" smtClean="0">
                <a:solidFill>
                  <a:prstClr val="white"/>
                </a:solidFill>
                <a:effectLst>
                  <a:outerShdw blurRad="38100" dist="38100" dir="2700000" algn="tl">
                    <a:srgbClr val="000000">
                      <a:alpha val="43137"/>
                    </a:srgbClr>
                  </a:outerShdw>
                </a:effectLst>
              </a:rPr>
              <a:t>     ‘</a:t>
            </a:r>
            <a:r>
              <a:rPr lang="en-CA" sz="2400" b="1" dirty="0">
                <a:solidFill>
                  <a:prstClr val="white"/>
                </a:solidFill>
                <a:effectLst>
                  <a:outerShdw blurRad="38100" dist="38100" dir="2700000" algn="tl">
                    <a:srgbClr val="000000">
                      <a:alpha val="43137"/>
                    </a:srgbClr>
                  </a:outerShdw>
                </a:effectLst>
              </a:rPr>
              <a:t>Listen to what the unjust judge says. </a:t>
            </a:r>
            <a:r>
              <a:rPr lang="en-CA" sz="2400" b="1" dirty="0">
                <a:solidFill>
                  <a:srgbClr val="FFC000"/>
                </a:solidFill>
                <a:effectLst>
                  <a:outerShdw blurRad="38100" dist="38100" dir="2700000" algn="tl">
                    <a:srgbClr val="000000">
                      <a:alpha val="43137"/>
                    </a:srgbClr>
                  </a:outerShdw>
                </a:effectLst>
              </a:rPr>
              <a:t>And will not God bring about justice for his chosen ones, who cry out to him day and night? Will he keep putting them off? I tell you, he will see that they get justice, and quickly.</a:t>
            </a:r>
            <a:r>
              <a:rPr lang="en-CA" sz="2400" b="1" dirty="0">
                <a:solidFill>
                  <a:prstClr val="white"/>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xmlns="" val="2384370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23478"/>
            <a:ext cx="8640960" cy="4524315"/>
          </a:xfrm>
          <a:prstGeom prst="rect">
            <a:avLst/>
          </a:prstGeom>
          <a:solidFill>
            <a:srgbClr val="1E1C11">
              <a:alpha val="80000"/>
            </a:srgbClr>
          </a:solidFill>
        </p:spPr>
        <p:txBody>
          <a:bodyPr wrap="square" rtlCol="0">
            <a:spAutoFit/>
          </a:bodyPr>
          <a:lstStyle/>
          <a:p>
            <a:r>
              <a:rPr lang="en-CA" sz="2400" b="1" dirty="0">
                <a:solidFill>
                  <a:prstClr val="white"/>
                </a:solidFill>
                <a:effectLst>
                  <a:outerShdw blurRad="38100" dist="38100" dir="2700000" algn="tl">
                    <a:srgbClr val="000000">
                      <a:alpha val="43137"/>
                    </a:srgbClr>
                  </a:outerShdw>
                </a:effectLst>
              </a:rPr>
              <a:t>He said: ‘In a certa</a:t>
            </a:r>
            <a:r>
              <a:rPr lang="en-CA" sz="2400" b="1" dirty="0">
                <a:solidFill>
                  <a:schemeClr val="bg1"/>
                </a:solidFill>
                <a:effectLst>
                  <a:outerShdw blurRad="38100" dist="38100" dir="2700000" algn="tl">
                    <a:srgbClr val="000000">
                      <a:alpha val="43137"/>
                    </a:srgbClr>
                  </a:outerShdw>
                </a:effectLst>
              </a:rPr>
              <a:t>in town there was a </a:t>
            </a:r>
            <a:r>
              <a:rPr lang="en-CA" sz="2400" b="1" dirty="0">
                <a:solidFill>
                  <a:srgbClr val="FFC000"/>
                </a:solidFill>
                <a:effectLst>
                  <a:outerShdw blurRad="38100" dist="38100" dir="2700000" algn="tl">
                    <a:srgbClr val="000000">
                      <a:alpha val="43137"/>
                    </a:srgbClr>
                  </a:outerShdw>
                </a:effectLst>
              </a:rPr>
              <a:t>judge</a:t>
            </a:r>
            <a:r>
              <a:rPr lang="en-CA" sz="2400" b="1" dirty="0">
                <a:solidFill>
                  <a:schemeClr val="bg1"/>
                </a:solidFill>
                <a:effectLst>
                  <a:outerShdw blurRad="38100" dist="38100" dir="2700000" algn="tl">
                    <a:srgbClr val="000000">
                      <a:alpha val="43137"/>
                    </a:srgbClr>
                  </a:outerShdw>
                </a:effectLst>
              </a:rPr>
              <a:t> who neither feared God nor </a:t>
            </a:r>
            <a:r>
              <a:rPr lang="en-CA" sz="2400" b="1" dirty="0">
                <a:solidFill>
                  <a:prstClr val="white"/>
                </a:solidFill>
                <a:effectLst>
                  <a:outerShdw blurRad="38100" dist="38100" dir="2700000" algn="tl">
                    <a:srgbClr val="000000">
                      <a:alpha val="43137"/>
                    </a:srgbClr>
                  </a:outerShdw>
                </a:effectLst>
              </a:rPr>
              <a:t>cared what people thought. And there was a </a:t>
            </a:r>
            <a:r>
              <a:rPr lang="en-CA" sz="2400" b="1" dirty="0">
                <a:solidFill>
                  <a:schemeClr val="bg1"/>
                </a:solidFill>
                <a:effectLst>
                  <a:outerShdw blurRad="38100" dist="38100" dir="2700000" algn="tl">
                    <a:srgbClr val="000000">
                      <a:alpha val="43137"/>
                    </a:srgbClr>
                  </a:outerShdw>
                </a:effectLst>
              </a:rPr>
              <a:t>widow in </a:t>
            </a:r>
            <a:r>
              <a:rPr lang="en-CA" sz="2400" b="1" dirty="0">
                <a:solidFill>
                  <a:prstClr val="white"/>
                </a:solidFill>
                <a:effectLst>
                  <a:outerShdw blurRad="38100" dist="38100" dir="2700000" algn="tl">
                    <a:srgbClr val="000000">
                      <a:alpha val="43137"/>
                    </a:srgbClr>
                  </a:outerShdw>
                </a:effectLst>
              </a:rPr>
              <a:t>that town who kept coming to him with the plea, “Grant me justice </a:t>
            </a:r>
            <a:r>
              <a:rPr lang="en-CA" sz="2400" b="1" dirty="0" smtClean="0">
                <a:solidFill>
                  <a:prstClr val="white"/>
                </a:solidFill>
                <a:effectLst>
                  <a:outerShdw blurRad="38100" dist="38100" dir="2700000" algn="tl">
                    <a:srgbClr val="000000">
                      <a:alpha val="43137"/>
                    </a:srgbClr>
                  </a:outerShdw>
                </a:effectLst>
              </a:rPr>
              <a:t>against my </a:t>
            </a:r>
            <a:r>
              <a:rPr lang="en-CA" sz="2400" b="1" dirty="0">
                <a:solidFill>
                  <a:prstClr val="white"/>
                </a:solidFill>
                <a:effectLst>
                  <a:outerShdw blurRad="38100" dist="38100" dir="2700000" algn="tl">
                    <a:srgbClr val="000000">
                      <a:alpha val="43137"/>
                    </a:srgbClr>
                  </a:outerShdw>
                </a:effectLst>
              </a:rPr>
              <a:t>adversary.”  </a:t>
            </a:r>
          </a:p>
          <a:p>
            <a:r>
              <a:rPr lang="en-CA" sz="2400" b="1" dirty="0">
                <a:solidFill>
                  <a:prstClr val="white"/>
                </a:solidFill>
                <a:effectLst>
                  <a:outerShdw blurRad="38100" dist="38100" dir="2700000" algn="tl">
                    <a:srgbClr val="000000">
                      <a:alpha val="43137"/>
                    </a:srgbClr>
                  </a:outerShdw>
                </a:effectLst>
              </a:rPr>
              <a:t>For some time he refused. But finally he said to himself, “Even though I don’t fear God or care what people think, yet because this widow keeps bothering me, I will see that she gets justice, so that she won’t eventually come and attack me!” And the Lord said, </a:t>
            </a:r>
            <a:r>
              <a:rPr lang="en-CA" sz="2400" b="1" dirty="0" smtClean="0">
                <a:solidFill>
                  <a:prstClr val="white"/>
                </a:solidFill>
                <a:effectLst>
                  <a:outerShdw blurRad="38100" dist="38100" dir="2700000" algn="tl">
                    <a:srgbClr val="000000">
                      <a:alpha val="43137"/>
                    </a:srgbClr>
                  </a:outerShdw>
                </a:effectLst>
              </a:rPr>
              <a:t>   </a:t>
            </a:r>
          </a:p>
          <a:p>
            <a:r>
              <a:rPr lang="en-CA" sz="2400" b="1" dirty="0">
                <a:solidFill>
                  <a:prstClr val="white"/>
                </a:solidFill>
                <a:effectLst>
                  <a:outerShdw blurRad="38100" dist="38100" dir="2700000" algn="tl">
                    <a:srgbClr val="000000">
                      <a:alpha val="43137"/>
                    </a:srgbClr>
                  </a:outerShdw>
                </a:effectLst>
              </a:rPr>
              <a:t> </a:t>
            </a:r>
            <a:r>
              <a:rPr lang="en-CA" sz="2400" b="1" dirty="0" smtClean="0">
                <a:solidFill>
                  <a:prstClr val="white"/>
                </a:solidFill>
                <a:effectLst>
                  <a:outerShdw blurRad="38100" dist="38100" dir="2700000" algn="tl">
                    <a:srgbClr val="000000">
                      <a:alpha val="43137"/>
                    </a:srgbClr>
                  </a:outerShdw>
                </a:effectLst>
              </a:rPr>
              <a:t>     ‘</a:t>
            </a:r>
            <a:r>
              <a:rPr lang="en-CA" sz="2400" b="1" dirty="0">
                <a:solidFill>
                  <a:prstClr val="white"/>
                </a:solidFill>
                <a:effectLst>
                  <a:outerShdw blurRad="38100" dist="38100" dir="2700000" algn="tl">
                    <a:srgbClr val="000000">
                      <a:alpha val="43137"/>
                    </a:srgbClr>
                  </a:outerShdw>
                </a:effectLst>
              </a:rPr>
              <a:t>Listen to what the unjust judge says. And will </a:t>
            </a:r>
            <a:r>
              <a:rPr lang="en-CA" sz="2400" b="1" dirty="0">
                <a:solidFill>
                  <a:schemeClr val="bg1"/>
                </a:solidFill>
                <a:effectLst>
                  <a:outerShdw blurRad="38100" dist="38100" dir="2700000" algn="tl">
                    <a:srgbClr val="000000">
                      <a:alpha val="43137"/>
                    </a:srgbClr>
                  </a:outerShdw>
                </a:effectLst>
              </a:rPr>
              <a:t>not </a:t>
            </a:r>
            <a:r>
              <a:rPr lang="en-CA" sz="2400" b="1" dirty="0">
                <a:solidFill>
                  <a:srgbClr val="FFC000"/>
                </a:solidFill>
                <a:effectLst>
                  <a:outerShdw blurRad="38100" dist="38100" dir="2700000" algn="tl">
                    <a:srgbClr val="000000">
                      <a:alpha val="43137"/>
                    </a:srgbClr>
                  </a:outerShdw>
                </a:effectLst>
              </a:rPr>
              <a:t>God</a:t>
            </a:r>
            <a:r>
              <a:rPr lang="en-CA" sz="2400" b="1" dirty="0">
                <a:solidFill>
                  <a:schemeClr val="bg1"/>
                </a:solidFill>
                <a:effectLst>
                  <a:outerShdw blurRad="38100" dist="38100" dir="2700000" algn="tl">
                    <a:srgbClr val="000000">
                      <a:alpha val="43137"/>
                    </a:srgbClr>
                  </a:outerShdw>
                </a:effectLst>
              </a:rPr>
              <a:t> </a:t>
            </a:r>
            <a:r>
              <a:rPr lang="en-CA" sz="2400" b="1" dirty="0">
                <a:solidFill>
                  <a:prstClr val="white"/>
                </a:solidFill>
                <a:effectLst>
                  <a:outerShdw blurRad="38100" dist="38100" dir="2700000" algn="tl">
                    <a:srgbClr val="000000">
                      <a:alpha val="43137"/>
                    </a:srgbClr>
                  </a:outerShdw>
                </a:effectLst>
              </a:rPr>
              <a:t>bring about justice for his chosen ones, who cry out to him day and night? Will he keep putting them off? I tell you, he will see that they get justice, and quickly. </a:t>
            </a:r>
          </a:p>
        </p:txBody>
      </p:sp>
      <p:sp>
        <p:nvSpPr>
          <p:cNvPr id="3" name="Down Arrow 2"/>
          <p:cNvSpPr/>
          <p:nvPr/>
        </p:nvSpPr>
        <p:spPr>
          <a:xfrm rot="19880410">
            <a:off x="6237288" y="526959"/>
            <a:ext cx="432048" cy="2769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441166" y="324981"/>
            <a:ext cx="4922922" cy="2246769"/>
          </a:xfrm>
          <a:prstGeom prst="rect">
            <a:avLst/>
          </a:prstGeom>
          <a:solidFill>
            <a:srgbClr val="FFC000"/>
          </a:solidFill>
        </p:spPr>
        <p:txBody>
          <a:bodyPr wrap="square" rtlCol="0">
            <a:spAutoFit/>
          </a:bodyPr>
          <a:lstStyle/>
          <a:p>
            <a:pPr marL="457200" indent="-457200">
              <a:buFont typeface="Arial" panose="020B0604020202020204" pitchFamily="34" charset="0"/>
              <a:buChar char="•"/>
            </a:pPr>
            <a:r>
              <a:rPr lang="en-CA" sz="2800" b="1" dirty="0" smtClean="0"/>
              <a:t>Wicked</a:t>
            </a:r>
          </a:p>
          <a:p>
            <a:pPr marL="457200" indent="-457200">
              <a:buFont typeface="Arial" panose="020B0604020202020204" pitchFamily="34" charset="0"/>
              <a:buChar char="•"/>
            </a:pPr>
            <a:r>
              <a:rPr lang="en-CA" sz="2800" b="1" dirty="0" smtClean="0"/>
              <a:t>No regard for widow’s suffering injustice</a:t>
            </a:r>
          </a:p>
          <a:p>
            <a:pPr marL="457200" indent="-457200">
              <a:buFont typeface="Arial" panose="020B0604020202020204" pitchFamily="34" charset="0"/>
              <a:buChar char="•"/>
            </a:pPr>
            <a:r>
              <a:rPr lang="en-CA" sz="2800" b="1" dirty="0" smtClean="0"/>
              <a:t>Lev</a:t>
            </a:r>
            <a:r>
              <a:rPr lang="en-CA" sz="2800" b="1" dirty="0"/>
              <a:t>. 19:9-10</a:t>
            </a:r>
            <a:r>
              <a:rPr lang="en-CA" sz="2800" b="1" dirty="0" smtClean="0"/>
              <a:t>; 23:22</a:t>
            </a:r>
            <a:r>
              <a:rPr lang="en-CA" sz="2800" b="1" dirty="0"/>
              <a:t>; </a:t>
            </a:r>
            <a:r>
              <a:rPr lang="en-CA" sz="2800" b="1" dirty="0" smtClean="0"/>
              <a:t>Jas. 1:27</a:t>
            </a:r>
          </a:p>
          <a:p>
            <a:pPr marL="457200" indent="-457200">
              <a:buFont typeface="Arial" panose="020B0604020202020204" pitchFamily="34" charset="0"/>
              <a:buChar char="•"/>
            </a:pPr>
            <a:r>
              <a:rPr lang="en-CA" sz="2800" b="1" dirty="0" smtClean="0"/>
              <a:t>Concern for reputation </a:t>
            </a:r>
            <a:endParaRPr lang="en-CA" sz="2800" b="1" dirty="0"/>
          </a:p>
        </p:txBody>
      </p:sp>
      <p:sp>
        <p:nvSpPr>
          <p:cNvPr id="6" name="TextBox 5"/>
          <p:cNvSpPr txBox="1"/>
          <p:nvPr/>
        </p:nvSpPr>
        <p:spPr>
          <a:xfrm>
            <a:off x="459368" y="2763709"/>
            <a:ext cx="4922922" cy="1384995"/>
          </a:xfrm>
          <a:prstGeom prst="rect">
            <a:avLst/>
          </a:prstGeom>
          <a:solidFill>
            <a:srgbClr val="FFC000"/>
          </a:solidFill>
        </p:spPr>
        <p:txBody>
          <a:bodyPr wrap="square" rtlCol="0">
            <a:spAutoFit/>
          </a:bodyPr>
          <a:lstStyle/>
          <a:p>
            <a:pPr marL="457200" indent="-457200">
              <a:buFont typeface="Arial" panose="020B0604020202020204" pitchFamily="34" charset="0"/>
              <a:buChar char="•"/>
            </a:pPr>
            <a:r>
              <a:rPr lang="en-CA" sz="2800" b="1" dirty="0" smtClean="0"/>
              <a:t>God is good and just </a:t>
            </a:r>
          </a:p>
          <a:p>
            <a:pPr marL="457200" indent="-457200">
              <a:buFont typeface="Arial" panose="020B0604020202020204" pitchFamily="34" charset="0"/>
              <a:buChar char="•"/>
            </a:pPr>
            <a:r>
              <a:rPr lang="en-CA" sz="2800" b="1" dirty="0" smtClean="0"/>
              <a:t>Special regard for widows</a:t>
            </a:r>
          </a:p>
          <a:p>
            <a:pPr marL="457200" indent="-457200">
              <a:buFont typeface="Arial" panose="020B0604020202020204" pitchFamily="34" charset="0"/>
              <a:buChar char="•"/>
            </a:pPr>
            <a:r>
              <a:rPr lang="en-CA" sz="2800" b="1" dirty="0" smtClean="0"/>
              <a:t>God’s concern for his name </a:t>
            </a:r>
            <a:endParaRPr lang="en-CA" sz="2800" b="1" dirty="0"/>
          </a:p>
        </p:txBody>
      </p:sp>
    </p:spTree>
    <p:extLst>
      <p:ext uri="{BB962C8B-B14F-4D97-AF65-F5344CB8AC3E}">
        <p14:creationId xmlns:p14="http://schemas.microsoft.com/office/powerpoint/2010/main" xmlns="" val="4141407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down)">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down)">
                                      <p:cBhvr>
                                        <p:cTn id="4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23478"/>
            <a:ext cx="8640960" cy="4524315"/>
          </a:xfrm>
          <a:prstGeom prst="rect">
            <a:avLst/>
          </a:prstGeom>
          <a:solidFill>
            <a:srgbClr val="1E1C11">
              <a:alpha val="80000"/>
            </a:srgbClr>
          </a:solidFill>
        </p:spPr>
        <p:txBody>
          <a:bodyPr wrap="square" rtlCol="0">
            <a:spAutoFit/>
          </a:bodyPr>
          <a:lstStyle/>
          <a:p>
            <a:r>
              <a:rPr lang="en-CA" sz="2400" b="1" dirty="0">
                <a:solidFill>
                  <a:prstClr val="white"/>
                </a:solidFill>
                <a:effectLst>
                  <a:outerShdw blurRad="38100" dist="38100" dir="2700000" algn="tl">
                    <a:srgbClr val="000000">
                      <a:alpha val="43137"/>
                    </a:srgbClr>
                  </a:outerShdw>
                </a:effectLst>
              </a:rPr>
              <a:t>He said: ‘In a certa</a:t>
            </a:r>
            <a:r>
              <a:rPr lang="en-CA" sz="2400" b="1" dirty="0">
                <a:solidFill>
                  <a:schemeClr val="bg1"/>
                </a:solidFill>
                <a:effectLst>
                  <a:outerShdw blurRad="38100" dist="38100" dir="2700000" algn="tl">
                    <a:srgbClr val="000000">
                      <a:alpha val="43137"/>
                    </a:srgbClr>
                  </a:outerShdw>
                </a:effectLst>
              </a:rPr>
              <a:t>in town there was a judge who neither feared God nor </a:t>
            </a:r>
            <a:r>
              <a:rPr lang="en-CA" sz="2400" b="1" dirty="0">
                <a:solidFill>
                  <a:prstClr val="white"/>
                </a:solidFill>
                <a:effectLst>
                  <a:outerShdw blurRad="38100" dist="38100" dir="2700000" algn="tl">
                    <a:srgbClr val="000000">
                      <a:alpha val="43137"/>
                    </a:srgbClr>
                  </a:outerShdw>
                </a:effectLst>
              </a:rPr>
              <a:t>cared what people thought. And there was a widow in that town who kept coming to him with the plea, “Grant me justice against my adversary.”  </a:t>
            </a:r>
          </a:p>
          <a:p>
            <a:r>
              <a:rPr lang="en-CA" sz="2400" b="1" dirty="0">
                <a:solidFill>
                  <a:prstClr val="white"/>
                </a:solidFill>
                <a:effectLst>
                  <a:outerShdw blurRad="38100" dist="38100" dir="2700000" algn="tl">
                    <a:srgbClr val="000000">
                      <a:alpha val="43137"/>
                    </a:srgbClr>
                  </a:outerShdw>
                </a:effectLst>
              </a:rPr>
              <a:t>For some time he refused. But finally he said to himself, “Even though I don’t fear God or care what people think, yet because this widow keeps bothering me, I will see that she gets justice, so that she won’t eventually come and attack me!” And the Lord said, </a:t>
            </a:r>
            <a:r>
              <a:rPr lang="en-CA" sz="2400" b="1" dirty="0" smtClean="0">
                <a:solidFill>
                  <a:prstClr val="white"/>
                </a:solidFill>
                <a:effectLst>
                  <a:outerShdw blurRad="38100" dist="38100" dir="2700000" algn="tl">
                    <a:srgbClr val="000000">
                      <a:alpha val="43137"/>
                    </a:srgbClr>
                  </a:outerShdw>
                </a:effectLst>
              </a:rPr>
              <a:t>   </a:t>
            </a:r>
          </a:p>
          <a:p>
            <a:r>
              <a:rPr lang="en-CA" sz="2400" b="1" dirty="0">
                <a:solidFill>
                  <a:prstClr val="white"/>
                </a:solidFill>
                <a:effectLst>
                  <a:outerShdw blurRad="38100" dist="38100" dir="2700000" algn="tl">
                    <a:srgbClr val="000000">
                      <a:alpha val="43137"/>
                    </a:srgbClr>
                  </a:outerShdw>
                </a:effectLst>
              </a:rPr>
              <a:t> </a:t>
            </a:r>
            <a:r>
              <a:rPr lang="en-CA" sz="2400" b="1" dirty="0" smtClean="0">
                <a:solidFill>
                  <a:prstClr val="white"/>
                </a:solidFill>
                <a:effectLst>
                  <a:outerShdw blurRad="38100" dist="38100" dir="2700000" algn="tl">
                    <a:srgbClr val="000000">
                      <a:alpha val="43137"/>
                    </a:srgbClr>
                  </a:outerShdw>
                </a:effectLst>
              </a:rPr>
              <a:t>     ‘</a:t>
            </a:r>
            <a:r>
              <a:rPr lang="en-CA" sz="2400" b="1" dirty="0">
                <a:solidFill>
                  <a:prstClr val="white"/>
                </a:solidFill>
                <a:effectLst>
                  <a:outerShdw blurRad="38100" dist="38100" dir="2700000" algn="tl">
                    <a:srgbClr val="000000">
                      <a:alpha val="43137"/>
                    </a:srgbClr>
                  </a:outerShdw>
                </a:effectLst>
              </a:rPr>
              <a:t>Listen to what the unjust judge says. </a:t>
            </a:r>
            <a:r>
              <a:rPr lang="en-CA" sz="2400" b="1" dirty="0">
                <a:solidFill>
                  <a:srgbClr val="FFC000"/>
                </a:solidFill>
                <a:effectLst>
                  <a:outerShdw blurRad="38100" dist="38100" dir="2700000" algn="tl">
                    <a:srgbClr val="000000">
                      <a:alpha val="43137"/>
                    </a:srgbClr>
                  </a:outerShdw>
                </a:effectLst>
              </a:rPr>
              <a:t>And will not God bring about justice for his </a:t>
            </a:r>
            <a:r>
              <a:rPr lang="en-CA" sz="2400" b="1" u="sng" dirty="0">
                <a:solidFill>
                  <a:srgbClr val="FFC000"/>
                </a:solidFill>
                <a:effectLst>
                  <a:outerShdw blurRad="38100" dist="38100" dir="2700000" algn="tl">
                    <a:srgbClr val="000000">
                      <a:alpha val="43137"/>
                    </a:srgbClr>
                  </a:outerShdw>
                </a:effectLst>
              </a:rPr>
              <a:t>chosen ones</a:t>
            </a:r>
            <a:r>
              <a:rPr lang="en-CA" sz="2400" b="1" dirty="0">
                <a:solidFill>
                  <a:srgbClr val="FFC000"/>
                </a:solidFill>
                <a:effectLst>
                  <a:outerShdw blurRad="38100" dist="38100" dir="2700000" algn="tl">
                    <a:srgbClr val="000000">
                      <a:alpha val="43137"/>
                    </a:srgbClr>
                  </a:outerShdw>
                </a:effectLst>
              </a:rPr>
              <a:t>, who cry out to him day and night? Will he keep putting them off? I tell you, he will see that </a:t>
            </a:r>
            <a:r>
              <a:rPr lang="en-CA" sz="2400" b="1" u="sng" dirty="0">
                <a:solidFill>
                  <a:srgbClr val="FFC000"/>
                </a:solidFill>
                <a:effectLst>
                  <a:outerShdw blurRad="38100" dist="38100" dir="2700000" algn="tl">
                    <a:srgbClr val="000000">
                      <a:alpha val="43137"/>
                    </a:srgbClr>
                  </a:outerShdw>
                </a:effectLst>
              </a:rPr>
              <a:t>they get justice, and quickly</a:t>
            </a:r>
            <a:r>
              <a:rPr lang="en-CA" sz="2400" b="1" dirty="0">
                <a:solidFill>
                  <a:prstClr val="white"/>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xmlns="" val="79178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342228"/>
            <a:ext cx="8712968" cy="492443"/>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rPr>
              <a:t>2.  Persistent </a:t>
            </a:r>
            <a:r>
              <a:rPr lang="en-CA" sz="2600" b="1" dirty="0">
                <a:solidFill>
                  <a:prstClr val="white"/>
                </a:solidFill>
                <a:effectLst>
                  <a:outerShdw blurRad="38100" dist="38100" dir="2700000" algn="tl">
                    <a:srgbClr val="000000">
                      <a:alpha val="43137"/>
                    </a:srgbClr>
                  </a:outerShdw>
                </a:effectLst>
              </a:rPr>
              <a:t>Divine faithfulness is certain</a:t>
            </a:r>
          </a:p>
        </p:txBody>
      </p:sp>
      <p:sp>
        <p:nvSpPr>
          <p:cNvPr id="4" name="TextBox 3"/>
          <p:cNvSpPr txBox="1"/>
          <p:nvPr/>
        </p:nvSpPr>
        <p:spPr>
          <a:xfrm>
            <a:off x="251520" y="1059582"/>
            <a:ext cx="8712968" cy="1292662"/>
          </a:xfrm>
          <a:prstGeom prst="rect">
            <a:avLst/>
          </a:prstGeom>
          <a:solidFill>
            <a:srgbClr val="1E1C11">
              <a:alpha val="80000"/>
            </a:srgbClr>
          </a:solidFill>
          <a:ln w="76200">
            <a:solidFill>
              <a:srgbClr val="FFC000"/>
            </a:solidFill>
          </a:ln>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If the corrupt uncaring </a:t>
            </a:r>
            <a:r>
              <a:rPr lang="en-CA" sz="2600" b="1" dirty="0" smtClean="0">
                <a:solidFill>
                  <a:prstClr val="white"/>
                </a:solidFill>
                <a:effectLst>
                  <a:outerShdw blurRad="38100" dist="38100" dir="2700000" algn="tl">
                    <a:srgbClr val="000000">
                      <a:alpha val="43137"/>
                    </a:srgbClr>
                  </a:outerShdw>
                </a:effectLst>
              </a:rPr>
              <a:t>judge </a:t>
            </a:r>
            <a:r>
              <a:rPr lang="en-CA" sz="2600" b="1" dirty="0">
                <a:solidFill>
                  <a:prstClr val="white"/>
                </a:solidFill>
                <a:effectLst>
                  <a:outerShdw blurRad="38100" dist="38100" dir="2700000" algn="tl">
                    <a:srgbClr val="000000">
                      <a:alpha val="43137"/>
                    </a:srgbClr>
                  </a:outerShdw>
                </a:effectLst>
              </a:rPr>
              <a:t>eventually caves into a persistent </a:t>
            </a:r>
            <a:r>
              <a:rPr lang="en-CA" sz="2600" b="1" dirty="0" smtClean="0">
                <a:solidFill>
                  <a:prstClr val="white"/>
                </a:solidFill>
                <a:effectLst>
                  <a:outerShdw blurRad="38100" dist="38100" dir="2700000" algn="tl">
                    <a:srgbClr val="000000">
                      <a:alpha val="43137"/>
                    </a:srgbClr>
                  </a:outerShdw>
                </a:effectLst>
              </a:rPr>
              <a:t>widow’s </a:t>
            </a:r>
            <a:r>
              <a:rPr lang="en-CA" sz="2600" b="1" dirty="0">
                <a:solidFill>
                  <a:prstClr val="white"/>
                </a:solidFill>
                <a:effectLst>
                  <a:outerShdw blurRad="38100" dist="38100" dir="2700000" algn="tl">
                    <a:srgbClr val="000000">
                      <a:alpha val="43137"/>
                    </a:srgbClr>
                  </a:outerShdw>
                </a:effectLst>
              </a:rPr>
              <a:t>cries for justice, how much more quickly will caring and just God respond to the cries of his people</a:t>
            </a:r>
            <a:r>
              <a:rPr lang="en-CA" sz="2600" b="1" dirty="0" smtClean="0">
                <a:solidFill>
                  <a:prstClr val="white"/>
                </a:solidFill>
                <a:effectLst>
                  <a:outerShdw blurRad="38100" dist="38100" dir="2700000" algn="tl">
                    <a:srgbClr val="000000">
                      <a:alpha val="43137"/>
                    </a:srgbClr>
                  </a:outerShdw>
                </a:effectLst>
              </a:rPr>
              <a:t>? </a:t>
            </a:r>
            <a:endParaRPr lang="en-CA" sz="2600" b="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251520" y="2571750"/>
            <a:ext cx="8712968" cy="1692771"/>
          </a:xfrm>
          <a:prstGeom prst="rect">
            <a:avLst/>
          </a:prstGeom>
          <a:solidFill>
            <a:srgbClr val="1E1C11">
              <a:alpha val="80000"/>
            </a:srgbClr>
          </a:solidFill>
          <a:ln w="76200">
            <a:solidFill>
              <a:srgbClr val="00B050"/>
            </a:solidFill>
          </a:ln>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Our </a:t>
            </a:r>
            <a:r>
              <a:rPr lang="en-CA" sz="2600" b="1" dirty="0" smtClean="0">
                <a:solidFill>
                  <a:prstClr val="white"/>
                </a:solidFill>
                <a:effectLst>
                  <a:outerShdw blurRad="38100" dist="38100" dir="2700000" algn="tl">
                    <a:srgbClr val="000000">
                      <a:alpha val="43137"/>
                    </a:srgbClr>
                  </a:outerShdw>
                </a:effectLst>
              </a:rPr>
              <a:t>caring and just God </a:t>
            </a:r>
            <a:r>
              <a:rPr lang="en-CA" sz="2600" b="1" dirty="0">
                <a:solidFill>
                  <a:prstClr val="white"/>
                </a:solidFill>
                <a:effectLst>
                  <a:outerShdw blurRad="38100" dist="38100" dir="2700000" algn="tl">
                    <a:srgbClr val="000000">
                      <a:alpha val="43137"/>
                    </a:srgbClr>
                  </a:outerShdw>
                </a:effectLst>
              </a:rPr>
              <a:t>is faithful to quickly respond to his Kingdom citizens’ cries </a:t>
            </a:r>
            <a:r>
              <a:rPr lang="en-CA" sz="2600" b="1" dirty="0" smtClean="0">
                <a:solidFill>
                  <a:prstClr val="white"/>
                </a:solidFill>
                <a:effectLst>
                  <a:outerShdw blurRad="38100" dist="38100" dir="2700000" algn="tl">
                    <a:srgbClr val="000000">
                      <a:alpha val="43137"/>
                    </a:srgbClr>
                  </a:outerShdw>
                </a:effectLst>
              </a:rPr>
              <a:t>in </a:t>
            </a:r>
            <a:r>
              <a:rPr lang="en-CA" sz="2600" b="1" dirty="0">
                <a:solidFill>
                  <a:prstClr val="white"/>
                </a:solidFill>
                <a:effectLst>
                  <a:outerShdw blurRad="38100" dist="38100" dir="2700000" algn="tl">
                    <a:srgbClr val="000000">
                      <a:alpha val="43137"/>
                    </a:srgbClr>
                  </a:outerShdw>
                </a:effectLst>
              </a:rPr>
              <a:t>response to evil’s </a:t>
            </a:r>
            <a:r>
              <a:rPr lang="en-CA" sz="2600" b="1" dirty="0" smtClean="0">
                <a:solidFill>
                  <a:prstClr val="white"/>
                </a:solidFill>
                <a:effectLst>
                  <a:outerShdw blurRad="38100" dist="38100" dir="2700000" algn="tl">
                    <a:srgbClr val="000000">
                      <a:alpha val="43137"/>
                    </a:srgbClr>
                  </a:outerShdw>
                </a:effectLst>
              </a:rPr>
              <a:t>compromising pressures, cries </a:t>
            </a:r>
            <a:r>
              <a:rPr lang="en-CA" sz="2600" b="1" dirty="0">
                <a:solidFill>
                  <a:prstClr val="white"/>
                </a:solidFill>
                <a:effectLst>
                  <a:outerShdw blurRad="38100" dist="38100" dir="2700000" algn="tl">
                    <a:srgbClr val="000000">
                      <a:alpha val="43137"/>
                    </a:srgbClr>
                  </a:outerShdw>
                </a:effectLst>
              </a:rPr>
              <a:t>ultimately answered with King Jesus’ imminent return. </a:t>
            </a:r>
            <a:r>
              <a:rPr lang="en-CA" sz="2600" b="1" dirty="0" smtClean="0">
                <a:solidFill>
                  <a:prstClr val="white"/>
                </a:solidFill>
                <a:effectLst>
                  <a:outerShdw blurRad="38100" dist="38100" dir="2700000" algn="tl">
                    <a:srgbClr val="000000">
                      <a:alpha val="43137"/>
                    </a:srgbClr>
                  </a:outerShdw>
                </a:effectLst>
              </a:rPr>
              <a:t> </a:t>
            </a:r>
            <a:endParaRPr lang="en-CA" sz="2600" b="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251520" y="4443958"/>
            <a:ext cx="8712968" cy="492443"/>
          </a:xfrm>
          <a:prstGeom prst="rect">
            <a:avLst/>
          </a:prstGeom>
          <a:solidFill>
            <a:srgbClr val="1E1C11">
              <a:alpha val="80000"/>
            </a:srgbClr>
          </a:solidFill>
        </p:spPr>
        <p:txBody>
          <a:bodyPr wrap="square" rtlCol="0">
            <a:spAutoFit/>
          </a:bodyPr>
          <a:lstStyle/>
          <a:p>
            <a:pPr marL="457200" indent="-457200">
              <a:buFont typeface="Wingdings" panose="05000000000000000000" pitchFamily="2" charset="2"/>
              <a:buChar char="Ø"/>
            </a:pPr>
            <a:r>
              <a:rPr lang="en-CA" sz="2600" b="1" dirty="0" smtClean="0">
                <a:solidFill>
                  <a:prstClr val="white"/>
                </a:solidFill>
                <a:effectLst>
                  <a:outerShdw blurRad="38100" dist="38100" dir="2700000" algn="tl">
                    <a:srgbClr val="000000">
                      <a:alpha val="43137"/>
                    </a:srgbClr>
                  </a:outerShdw>
                </a:effectLst>
              </a:rPr>
              <a:t>Need help against adversary in the present to stay faithful</a:t>
            </a:r>
            <a:endParaRPr lang="en-CA" sz="2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43179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p:cNvSpPr/>
          <p:nvPr/>
        </p:nvSpPr>
        <p:spPr>
          <a:xfrm>
            <a:off x="971600" y="3579862"/>
            <a:ext cx="763284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39752" y="3740137"/>
            <a:ext cx="4248472" cy="615553"/>
          </a:xfrm>
          <a:prstGeom prst="rect">
            <a:avLst/>
          </a:prstGeom>
          <a:noFill/>
        </p:spPr>
        <p:txBody>
          <a:bodyPr wrap="square" rtlCol="0">
            <a:spAutoFit/>
          </a:bodyPr>
          <a:lstStyle/>
          <a:p>
            <a:pPr algn="ctr"/>
            <a:r>
              <a:rPr lang="en-CA" sz="3400" dirty="0" smtClean="0">
                <a:solidFill>
                  <a:schemeClr val="bg1"/>
                </a:solidFill>
              </a:rPr>
              <a:t>TIMELINE</a:t>
            </a:r>
            <a:endParaRPr lang="en-CA" sz="3400" dirty="0">
              <a:solidFill>
                <a:schemeClr val="bg1"/>
              </a:solidFill>
            </a:endParaRPr>
          </a:p>
        </p:txBody>
      </p:sp>
      <p:sp>
        <p:nvSpPr>
          <p:cNvPr id="9" name="Rectangular Callout 8"/>
          <p:cNvSpPr/>
          <p:nvPr/>
        </p:nvSpPr>
        <p:spPr>
          <a:xfrm>
            <a:off x="467544" y="1166225"/>
            <a:ext cx="3456384" cy="2354464"/>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611560" y="1349015"/>
            <a:ext cx="3168352" cy="1815882"/>
          </a:xfrm>
          <a:prstGeom prst="rect">
            <a:avLst/>
          </a:prstGeom>
          <a:noFill/>
        </p:spPr>
        <p:txBody>
          <a:bodyPr wrap="square" rtlCol="0">
            <a:spAutoFit/>
          </a:bodyPr>
          <a:lstStyle/>
          <a:p>
            <a:pPr algn="ctr"/>
            <a:r>
              <a:rPr lang="en-CA" sz="2800" b="1" dirty="0" smtClean="0">
                <a:solidFill>
                  <a:schemeClr val="bg1"/>
                </a:solidFill>
              </a:rPr>
              <a:t>God’s Kingdom is now here through transforming Gospel ministry</a:t>
            </a:r>
            <a:r>
              <a:rPr lang="en-CA" sz="2800" dirty="0" smtClean="0">
                <a:solidFill>
                  <a:schemeClr val="bg1"/>
                </a:solidFill>
              </a:rPr>
              <a:t> </a:t>
            </a:r>
            <a:endParaRPr lang="en-CA" sz="2800" dirty="0">
              <a:solidFill>
                <a:schemeClr val="bg1"/>
              </a:solidFill>
            </a:endParaRPr>
          </a:p>
        </p:txBody>
      </p:sp>
      <p:sp>
        <p:nvSpPr>
          <p:cNvPr id="10" name="Rectangular Callout 9"/>
          <p:cNvSpPr/>
          <p:nvPr/>
        </p:nvSpPr>
        <p:spPr>
          <a:xfrm>
            <a:off x="5148064" y="1128852"/>
            <a:ext cx="3456384" cy="2391837"/>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5306245" y="1220072"/>
            <a:ext cx="3096344" cy="2246769"/>
          </a:xfrm>
          <a:prstGeom prst="rect">
            <a:avLst/>
          </a:prstGeom>
          <a:noFill/>
        </p:spPr>
        <p:txBody>
          <a:bodyPr wrap="square" rtlCol="0">
            <a:spAutoFit/>
          </a:bodyPr>
          <a:lstStyle/>
          <a:p>
            <a:pPr algn="ctr"/>
            <a:r>
              <a:rPr lang="en-CA" sz="2800" b="1" dirty="0" smtClean="0">
                <a:solidFill>
                  <a:schemeClr val="bg1"/>
                </a:solidFill>
              </a:rPr>
              <a:t>God’s Kingdom and rule is fully realized at Jesus’ sudden unmistakable and divisive return</a:t>
            </a:r>
            <a:endParaRPr lang="en-CA" sz="2800" dirty="0">
              <a:solidFill>
                <a:schemeClr val="bg1"/>
              </a:solidFill>
            </a:endParaRPr>
          </a:p>
        </p:txBody>
      </p:sp>
    </p:spTree>
    <p:extLst>
      <p:ext uri="{BB962C8B-B14F-4D97-AF65-F5344CB8AC3E}">
        <p14:creationId xmlns:p14="http://schemas.microsoft.com/office/powerpoint/2010/main" xmlns="" val="2620080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987574"/>
            <a:ext cx="8712968" cy="954107"/>
          </a:xfrm>
          <a:prstGeom prst="rect">
            <a:avLst/>
          </a:prstGeom>
          <a:solidFill>
            <a:srgbClr val="1E1C11">
              <a:alpha val="80000"/>
            </a:srgbClr>
          </a:solidFill>
        </p:spPr>
        <p:txBody>
          <a:bodyPr wrap="square" rtlCol="0">
            <a:spAutoFit/>
          </a:bodyPr>
          <a:lstStyle/>
          <a:p>
            <a:r>
              <a:rPr lang="en-CA" sz="2800" b="1" dirty="0">
                <a:solidFill>
                  <a:prstClr val="white"/>
                </a:solidFill>
                <a:effectLst>
                  <a:outerShdw blurRad="38100" dist="38100" dir="2700000" algn="tl">
                    <a:srgbClr val="000000">
                      <a:alpha val="43137"/>
                    </a:srgbClr>
                  </a:outerShdw>
                </a:effectLst>
              </a:rPr>
              <a:t>What are some </a:t>
            </a:r>
            <a:r>
              <a:rPr lang="en-CA" sz="2800" b="1" dirty="0" smtClean="0">
                <a:solidFill>
                  <a:prstClr val="white"/>
                </a:solidFill>
                <a:effectLst>
                  <a:outerShdw blurRad="38100" dist="38100" dir="2700000" algn="tl">
                    <a:srgbClr val="000000">
                      <a:alpha val="43137"/>
                    </a:srgbClr>
                  </a:outerShdw>
                </a:effectLst>
              </a:rPr>
              <a:t>ways in which our </a:t>
            </a:r>
            <a:r>
              <a:rPr lang="en-CA" sz="2800" b="1" dirty="0">
                <a:solidFill>
                  <a:prstClr val="white"/>
                </a:solidFill>
                <a:effectLst>
                  <a:outerShdw blurRad="38100" dist="38100" dir="2700000" algn="tl">
                    <a:srgbClr val="000000">
                      <a:alpha val="43137"/>
                    </a:srgbClr>
                  </a:outerShdw>
                </a:effectLst>
              </a:rPr>
              <a:t>faithful </a:t>
            </a:r>
            <a:r>
              <a:rPr lang="en-CA" sz="2800" b="1" dirty="0" smtClean="0">
                <a:solidFill>
                  <a:prstClr val="white"/>
                </a:solidFill>
                <a:effectLst>
                  <a:outerShdw blurRad="38100" dist="38100" dir="2700000" algn="tl">
                    <a:srgbClr val="000000">
                      <a:alpha val="43137"/>
                    </a:srgbClr>
                  </a:outerShdw>
                </a:effectLst>
              </a:rPr>
              <a:t>God responds to our </a:t>
            </a:r>
            <a:r>
              <a:rPr lang="en-CA" sz="2800" b="1" dirty="0">
                <a:solidFill>
                  <a:prstClr val="white"/>
                </a:solidFill>
                <a:effectLst>
                  <a:outerShdw blurRad="38100" dist="38100" dir="2700000" algn="tl">
                    <a:srgbClr val="000000">
                      <a:alpha val="43137"/>
                    </a:srgbClr>
                  </a:outerShdw>
                </a:effectLst>
              </a:rPr>
              <a:t>cries for reinforcement </a:t>
            </a:r>
            <a:r>
              <a:rPr lang="en-CA" sz="2800" b="1" dirty="0" smtClean="0">
                <a:solidFill>
                  <a:prstClr val="white"/>
                </a:solidFill>
                <a:effectLst>
                  <a:outerShdw blurRad="38100" dist="38100" dir="2700000" algn="tl">
                    <a:srgbClr val="000000">
                      <a:alpha val="43137"/>
                    </a:srgbClr>
                  </a:outerShdw>
                </a:effectLst>
              </a:rPr>
              <a:t>while under </a:t>
            </a:r>
            <a:r>
              <a:rPr lang="en-CA" sz="2800" b="1" dirty="0">
                <a:solidFill>
                  <a:prstClr val="white"/>
                </a:solidFill>
                <a:effectLst>
                  <a:outerShdw blurRad="38100" dist="38100" dir="2700000" algn="tl">
                    <a:srgbClr val="000000">
                      <a:alpha val="43137"/>
                    </a:srgbClr>
                  </a:outerShdw>
                </a:effectLst>
              </a:rPr>
              <a:t>enemy fire? </a:t>
            </a:r>
          </a:p>
        </p:txBody>
      </p:sp>
    </p:spTree>
    <p:extLst>
      <p:ext uri="{BB962C8B-B14F-4D97-AF65-F5344CB8AC3E}">
        <p14:creationId xmlns:p14="http://schemas.microsoft.com/office/powerpoint/2010/main" xmlns="" val="283330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987574"/>
            <a:ext cx="8712968" cy="954107"/>
          </a:xfrm>
          <a:prstGeom prst="rect">
            <a:avLst/>
          </a:prstGeom>
          <a:solidFill>
            <a:srgbClr val="1E1C11">
              <a:alpha val="80000"/>
            </a:srgbClr>
          </a:solidFill>
        </p:spPr>
        <p:txBody>
          <a:bodyPr wrap="square" rtlCol="0">
            <a:spAutoFit/>
          </a:bodyPr>
          <a:lstStyle/>
          <a:p>
            <a:r>
              <a:rPr lang="en-CA" sz="2800" b="1" dirty="0" smtClean="0">
                <a:solidFill>
                  <a:prstClr val="white"/>
                </a:solidFill>
                <a:effectLst>
                  <a:outerShdw blurRad="38100" dist="38100" dir="2700000" algn="tl">
                    <a:srgbClr val="000000">
                      <a:alpha val="43137"/>
                    </a:srgbClr>
                  </a:outerShdw>
                </a:effectLst>
              </a:rPr>
              <a:t>Because God is faithful, we can be astonishing faithful to King Jesus’ rule even under the fiercest of enemy fire.</a:t>
            </a:r>
            <a:endParaRPr lang="en-CA" sz="2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00323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23478"/>
            <a:ext cx="8640960" cy="4893647"/>
          </a:xfrm>
          <a:prstGeom prst="rect">
            <a:avLst/>
          </a:prstGeom>
          <a:solidFill>
            <a:srgbClr val="1E1C11">
              <a:alpha val="80000"/>
            </a:srgbClr>
          </a:solidFill>
        </p:spPr>
        <p:txBody>
          <a:bodyPr wrap="square" rtlCol="0">
            <a:spAutoFit/>
          </a:bodyPr>
          <a:lstStyle/>
          <a:p>
            <a:r>
              <a:rPr lang="en-CA" sz="2400" b="1" dirty="0">
                <a:solidFill>
                  <a:prstClr val="white"/>
                </a:solidFill>
                <a:effectLst>
                  <a:outerShdw blurRad="38100" dist="38100" dir="2700000" algn="tl">
                    <a:srgbClr val="000000">
                      <a:alpha val="43137"/>
                    </a:srgbClr>
                  </a:outerShdw>
                </a:effectLst>
              </a:rPr>
              <a:t>He said: ‘In a certain town there was </a:t>
            </a:r>
            <a:r>
              <a:rPr lang="en-CA" sz="2400" b="1" dirty="0">
                <a:solidFill>
                  <a:schemeClr val="bg1"/>
                </a:solidFill>
                <a:effectLst>
                  <a:outerShdw blurRad="38100" dist="38100" dir="2700000" algn="tl">
                    <a:srgbClr val="000000">
                      <a:alpha val="43137"/>
                    </a:srgbClr>
                  </a:outerShdw>
                </a:effectLst>
              </a:rPr>
              <a:t>a judge who neither feared God nor cared what people thought. And there was a </a:t>
            </a:r>
            <a:r>
              <a:rPr lang="en-CA" sz="2400" b="1" dirty="0">
                <a:solidFill>
                  <a:srgbClr val="FFC000"/>
                </a:solidFill>
                <a:effectLst>
                  <a:outerShdw blurRad="38100" dist="38100" dir="2700000" algn="tl">
                    <a:srgbClr val="000000">
                      <a:alpha val="43137"/>
                    </a:srgbClr>
                  </a:outerShdw>
                </a:effectLst>
              </a:rPr>
              <a:t>widow</a:t>
            </a:r>
            <a:r>
              <a:rPr lang="en-CA" sz="2400" b="1" dirty="0">
                <a:solidFill>
                  <a:schemeClr val="bg1"/>
                </a:solidFill>
                <a:effectLst>
                  <a:outerShdw blurRad="38100" dist="38100" dir="2700000" algn="tl">
                    <a:srgbClr val="000000">
                      <a:alpha val="43137"/>
                    </a:srgbClr>
                  </a:outerShdw>
                </a:effectLst>
              </a:rPr>
              <a:t> in that town who kept coming to him with the plea, “Grant me justice against my adversary.”  </a:t>
            </a:r>
          </a:p>
          <a:p>
            <a:r>
              <a:rPr lang="en-CA" sz="2400" b="1" dirty="0">
                <a:solidFill>
                  <a:schemeClr val="bg1"/>
                </a:solidFill>
                <a:effectLst>
                  <a:outerShdw blurRad="38100" dist="38100" dir="2700000" algn="tl">
                    <a:srgbClr val="000000">
                      <a:alpha val="43137"/>
                    </a:srgbClr>
                  </a:outerShdw>
                </a:effectLst>
              </a:rPr>
              <a:t>For some time he refused. But finally he said to himself, “Even though I don’t fear God or care what people think, yet because this widow keeps bothering me, I will see that she gets justice, so that she won’t eventually come and attack me!” And the Lord said, </a:t>
            </a:r>
            <a:r>
              <a:rPr lang="en-CA" sz="2400" b="1" dirty="0" smtClean="0">
                <a:solidFill>
                  <a:schemeClr val="bg1"/>
                </a:solidFill>
                <a:effectLst>
                  <a:outerShdw blurRad="38100" dist="38100" dir="2700000" algn="tl">
                    <a:srgbClr val="000000">
                      <a:alpha val="43137"/>
                    </a:srgbClr>
                  </a:outerShdw>
                </a:effectLst>
              </a:rPr>
              <a:t>   </a:t>
            </a:r>
          </a:p>
          <a:p>
            <a:r>
              <a:rPr lang="en-CA" sz="2400" b="1" dirty="0">
                <a:solidFill>
                  <a:schemeClr val="bg1"/>
                </a:solidFill>
                <a:effectLst>
                  <a:outerShdw blurRad="38100" dist="38100" dir="2700000" algn="tl">
                    <a:srgbClr val="000000">
                      <a:alpha val="43137"/>
                    </a:srgbClr>
                  </a:outerShdw>
                </a:effectLst>
              </a:rPr>
              <a:t> </a:t>
            </a:r>
            <a:r>
              <a:rPr lang="en-CA" sz="2400" b="1" dirty="0" smtClean="0">
                <a:solidFill>
                  <a:schemeClr val="bg1"/>
                </a:solidFill>
                <a:effectLst>
                  <a:outerShdw blurRad="38100" dist="38100" dir="2700000" algn="tl">
                    <a:srgbClr val="000000">
                      <a:alpha val="43137"/>
                    </a:srgbClr>
                  </a:outerShdw>
                </a:effectLst>
              </a:rPr>
              <a:t>     ‘</a:t>
            </a:r>
            <a:r>
              <a:rPr lang="en-CA" sz="2400" b="1" dirty="0">
                <a:solidFill>
                  <a:schemeClr val="bg1"/>
                </a:solidFill>
                <a:effectLst>
                  <a:outerShdw blurRad="38100" dist="38100" dir="2700000" algn="tl">
                    <a:srgbClr val="000000">
                      <a:alpha val="43137"/>
                    </a:srgbClr>
                  </a:outerShdw>
                </a:effectLst>
              </a:rPr>
              <a:t>Listen to what the unjust judge says. And will not God bring about justice for his </a:t>
            </a:r>
            <a:r>
              <a:rPr lang="en-CA" sz="2400" b="1" dirty="0">
                <a:solidFill>
                  <a:srgbClr val="FFC000"/>
                </a:solidFill>
                <a:effectLst>
                  <a:outerShdw blurRad="38100" dist="38100" dir="2700000" algn="tl">
                    <a:srgbClr val="000000">
                      <a:alpha val="43137"/>
                    </a:srgbClr>
                  </a:outerShdw>
                </a:effectLst>
              </a:rPr>
              <a:t>chosen ones</a:t>
            </a:r>
            <a:r>
              <a:rPr lang="en-CA" sz="2400" b="1" dirty="0">
                <a:solidFill>
                  <a:schemeClr val="bg1"/>
                </a:solidFill>
                <a:effectLst>
                  <a:outerShdw blurRad="38100" dist="38100" dir="2700000" algn="tl">
                    <a:srgbClr val="000000">
                      <a:alpha val="43137"/>
                    </a:srgbClr>
                  </a:outerShdw>
                </a:effectLst>
              </a:rPr>
              <a:t>, who cry out to him day and night? Will he keep putting them off? I tell you, he will see that they get justice, and quickly. However, when the Son of Man comes, will he find faith on the earth?’</a:t>
            </a:r>
          </a:p>
        </p:txBody>
      </p:sp>
      <p:sp>
        <p:nvSpPr>
          <p:cNvPr id="5" name="TextBox 4"/>
          <p:cNvSpPr txBox="1"/>
          <p:nvPr/>
        </p:nvSpPr>
        <p:spPr>
          <a:xfrm>
            <a:off x="441166" y="324981"/>
            <a:ext cx="4922922" cy="2246769"/>
          </a:xfrm>
          <a:prstGeom prst="rect">
            <a:avLst/>
          </a:prstGeom>
          <a:solidFill>
            <a:srgbClr val="FFC000"/>
          </a:solidFill>
        </p:spPr>
        <p:txBody>
          <a:bodyPr wrap="square" rtlCol="0">
            <a:spAutoFit/>
          </a:bodyPr>
          <a:lstStyle/>
          <a:p>
            <a:pPr marL="457200" indent="-457200">
              <a:buFont typeface="Arial" panose="020B0604020202020204" pitchFamily="34" charset="0"/>
              <a:buChar char="•"/>
            </a:pPr>
            <a:r>
              <a:rPr lang="en-CA" sz="2800" b="1" dirty="0" smtClean="0"/>
              <a:t>No power or position</a:t>
            </a:r>
          </a:p>
          <a:p>
            <a:pPr marL="457200" indent="-457200">
              <a:buFont typeface="Arial" panose="020B0604020202020204" pitchFamily="34" charset="0"/>
              <a:buChar char="•"/>
            </a:pPr>
            <a:r>
              <a:rPr lang="en-CA" sz="2800" b="1" dirty="0" smtClean="0"/>
              <a:t>Vulnerable in a man’s world</a:t>
            </a:r>
          </a:p>
          <a:p>
            <a:pPr marL="457200" indent="-457200">
              <a:buFont typeface="Arial" panose="020B0604020202020204" pitchFamily="34" charset="0"/>
              <a:buChar char="•"/>
            </a:pPr>
            <a:r>
              <a:rPr lang="en-CA" sz="2800" b="1" dirty="0" smtClean="0"/>
              <a:t>Refuses to be a victim</a:t>
            </a:r>
          </a:p>
          <a:p>
            <a:pPr marL="457200" indent="-457200">
              <a:buFont typeface="Arial" panose="020B0604020202020204" pitchFamily="34" charset="0"/>
              <a:buChar char="•"/>
            </a:pPr>
            <a:r>
              <a:rPr lang="en-CA" sz="2800" b="1" dirty="0" smtClean="0"/>
              <a:t>Astonishing tenacity </a:t>
            </a:r>
          </a:p>
          <a:p>
            <a:pPr marL="457200" indent="-457200">
              <a:buFont typeface="Arial" panose="020B0604020202020204" pitchFamily="34" charset="0"/>
              <a:buChar char="•"/>
            </a:pPr>
            <a:r>
              <a:rPr lang="en-CA" sz="2800" b="1" dirty="0" smtClean="0"/>
              <a:t>Corners and slugs the judge </a:t>
            </a:r>
            <a:endParaRPr lang="en-CA" sz="2800" b="1" dirty="0"/>
          </a:p>
        </p:txBody>
      </p:sp>
      <p:sp>
        <p:nvSpPr>
          <p:cNvPr id="3" name="Down Arrow 2"/>
          <p:cNvSpPr/>
          <p:nvPr/>
        </p:nvSpPr>
        <p:spPr>
          <a:xfrm rot="3009020">
            <a:off x="5334274" y="160214"/>
            <a:ext cx="432048" cy="4063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TextBox 3"/>
          <p:cNvSpPr txBox="1"/>
          <p:nvPr/>
        </p:nvSpPr>
        <p:spPr>
          <a:xfrm>
            <a:off x="260005" y="3867894"/>
            <a:ext cx="8640960" cy="954107"/>
          </a:xfrm>
          <a:prstGeom prst="rect">
            <a:avLst/>
          </a:prstGeom>
          <a:solidFill>
            <a:srgbClr val="FFC000"/>
          </a:solidFill>
        </p:spPr>
        <p:txBody>
          <a:bodyPr wrap="square" rtlCol="0">
            <a:spAutoFit/>
          </a:bodyPr>
          <a:lstStyle/>
          <a:p>
            <a:r>
              <a:rPr lang="en-CA" sz="2800" b="1" dirty="0"/>
              <a:t>How much more should we refuse to be a victim and instead tenaciously fight to corner and slug the enemy? </a:t>
            </a:r>
          </a:p>
        </p:txBody>
      </p:sp>
    </p:spTree>
    <p:extLst>
      <p:ext uri="{BB962C8B-B14F-4D97-AF65-F5344CB8AC3E}">
        <p14:creationId xmlns:p14="http://schemas.microsoft.com/office/powerpoint/2010/main" xmlns="" val="1532314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23478"/>
            <a:ext cx="8640960" cy="4524315"/>
          </a:xfrm>
          <a:prstGeom prst="rect">
            <a:avLst/>
          </a:prstGeom>
          <a:solidFill>
            <a:srgbClr val="1E1C11">
              <a:alpha val="80000"/>
            </a:srgbClr>
          </a:solidFill>
        </p:spPr>
        <p:txBody>
          <a:bodyPr wrap="square" rtlCol="0">
            <a:spAutoFit/>
          </a:bodyPr>
          <a:lstStyle/>
          <a:p>
            <a:r>
              <a:rPr lang="en-CA" sz="2400" b="1" dirty="0">
                <a:solidFill>
                  <a:prstClr val="white"/>
                </a:solidFill>
                <a:effectLst>
                  <a:outerShdw blurRad="38100" dist="38100" dir="2700000" algn="tl">
                    <a:srgbClr val="000000">
                      <a:alpha val="43137"/>
                    </a:srgbClr>
                  </a:outerShdw>
                </a:effectLst>
              </a:rPr>
              <a:t>He said: ‘In a certain town there was a judge who neither feared God nor cared what people thought. And there was a widow in that town who kept coming to him with the plea, “Grant me justice against my adversary.”  </a:t>
            </a:r>
          </a:p>
          <a:p>
            <a:r>
              <a:rPr lang="en-CA" sz="2400" b="1" dirty="0">
                <a:solidFill>
                  <a:prstClr val="white"/>
                </a:solidFill>
                <a:effectLst>
                  <a:outerShdw blurRad="38100" dist="38100" dir="2700000" algn="tl">
                    <a:srgbClr val="000000">
                      <a:alpha val="43137"/>
                    </a:srgbClr>
                  </a:outerShdw>
                </a:effectLst>
              </a:rPr>
              <a:t>For some time he refused. But finally he said to himself, “Even though I don’t fear God or care what people think, yet because this </a:t>
            </a:r>
            <a:r>
              <a:rPr lang="en-CA" sz="2400" b="1" dirty="0">
                <a:solidFill>
                  <a:schemeClr val="bg1"/>
                </a:solidFill>
                <a:effectLst>
                  <a:outerShdw blurRad="38100" dist="38100" dir="2700000" algn="tl">
                    <a:srgbClr val="000000">
                      <a:alpha val="43137"/>
                    </a:srgbClr>
                  </a:outerShdw>
                </a:effectLst>
              </a:rPr>
              <a:t>widow keeps bothering me, I will see that she gets justice, so that she won’t eventually come and attack me!” And the Lord said, </a:t>
            </a:r>
            <a:r>
              <a:rPr lang="en-CA" sz="2400" b="1" dirty="0" smtClean="0">
                <a:solidFill>
                  <a:schemeClr val="bg1"/>
                </a:solidFill>
                <a:effectLst>
                  <a:outerShdw blurRad="38100" dist="38100" dir="2700000" algn="tl">
                    <a:srgbClr val="000000">
                      <a:alpha val="43137"/>
                    </a:srgbClr>
                  </a:outerShdw>
                </a:effectLst>
              </a:rPr>
              <a:t>   </a:t>
            </a:r>
          </a:p>
          <a:p>
            <a:r>
              <a:rPr lang="en-CA" sz="2400" b="1" dirty="0">
                <a:solidFill>
                  <a:schemeClr val="bg1"/>
                </a:solidFill>
                <a:effectLst>
                  <a:outerShdw blurRad="38100" dist="38100" dir="2700000" algn="tl">
                    <a:srgbClr val="000000">
                      <a:alpha val="43137"/>
                    </a:srgbClr>
                  </a:outerShdw>
                </a:effectLst>
              </a:rPr>
              <a:t> </a:t>
            </a:r>
            <a:r>
              <a:rPr lang="en-CA" sz="2400" b="1" dirty="0" smtClean="0">
                <a:solidFill>
                  <a:schemeClr val="bg1"/>
                </a:solidFill>
                <a:effectLst>
                  <a:outerShdw blurRad="38100" dist="38100" dir="2700000" algn="tl">
                    <a:srgbClr val="000000">
                      <a:alpha val="43137"/>
                    </a:srgbClr>
                  </a:outerShdw>
                </a:effectLst>
              </a:rPr>
              <a:t>     ‘</a:t>
            </a:r>
            <a:r>
              <a:rPr lang="en-CA" sz="2400" b="1" dirty="0">
                <a:solidFill>
                  <a:schemeClr val="bg1"/>
                </a:solidFill>
                <a:effectLst>
                  <a:outerShdw blurRad="38100" dist="38100" dir="2700000" algn="tl">
                    <a:srgbClr val="000000">
                      <a:alpha val="43137"/>
                    </a:srgbClr>
                  </a:outerShdw>
                </a:effectLst>
              </a:rPr>
              <a:t>Listen to what the unjust judge says. And will not God bring about justice for his chosen ones, who </a:t>
            </a:r>
            <a:r>
              <a:rPr lang="en-CA" sz="2400" b="1" dirty="0">
                <a:solidFill>
                  <a:srgbClr val="FFC000"/>
                </a:solidFill>
                <a:effectLst>
                  <a:outerShdw blurRad="38100" dist="38100" dir="2700000" algn="tl">
                    <a:srgbClr val="000000">
                      <a:alpha val="43137"/>
                    </a:srgbClr>
                  </a:outerShdw>
                </a:effectLst>
              </a:rPr>
              <a:t>cry out to him day and night</a:t>
            </a:r>
            <a:r>
              <a:rPr lang="en-CA" sz="2400" b="1" dirty="0">
                <a:solidFill>
                  <a:schemeClr val="bg1"/>
                </a:solidFill>
                <a:effectLst>
                  <a:outerShdw blurRad="38100" dist="38100" dir="2700000" algn="tl">
                    <a:srgbClr val="000000">
                      <a:alpha val="43137"/>
                    </a:srgbClr>
                  </a:outerShdw>
                </a:effectLst>
              </a:rPr>
              <a:t>? Will he keep putting them off? I tell you, he will see that they get justice, and quickly. </a:t>
            </a:r>
          </a:p>
        </p:txBody>
      </p:sp>
    </p:spTree>
    <p:extLst>
      <p:ext uri="{BB962C8B-B14F-4D97-AF65-F5344CB8AC3E}">
        <p14:creationId xmlns:p14="http://schemas.microsoft.com/office/powerpoint/2010/main" xmlns="" val="484376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95486"/>
            <a:ext cx="8712968" cy="492443"/>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rPr>
              <a:t>3.  Persistent </a:t>
            </a:r>
            <a:r>
              <a:rPr lang="en-CA" sz="2600" b="1" dirty="0">
                <a:solidFill>
                  <a:prstClr val="white"/>
                </a:solidFill>
                <a:effectLst>
                  <a:outerShdw blurRad="38100" dist="38100" dir="2700000" algn="tl">
                    <a:srgbClr val="000000">
                      <a:alpha val="43137"/>
                    </a:srgbClr>
                  </a:outerShdw>
                </a:effectLst>
              </a:rPr>
              <a:t>Faith achieves astonishing faithfulness</a:t>
            </a:r>
          </a:p>
        </p:txBody>
      </p:sp>
      <p:sp>
        <p:nvSpPr>
          <p:cNvPr id="4" name="TextBox 3"/>
          <p:cNvSpPr txBox="1"/>
          <p:nvPr/>
        </p:nvSpPr>
        <p:spPr>
          <a:xfrm>
            <a:off x="251520" y="915566"/>
            <a:ext cx="8712968" cy="1692771"/>
          </a:xfrm>
          <a:prstGeom prst="rect">
            <a:avLst/>
          </a:prstGeom>
          <a:solidFill>
            <a:srgbClr val="1E1C11">
              <a:alpha val="80000"/>
            </a:srgbClr>
          </a:solidFill>
          <a:ln w="76200">
            <a:solidFill>
              <a:srgbClr val="FFC000"/>
            </a:solidFill>
          </a:ln>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If the powerless widow refused to be </a:t>
            </a:r>
            <a:r>
              <a:rPr lang="en-CA" sz="2600" b="1" dirty="0" smtClean="0">
                <a:solidFill>
                  <a:prstClr val="white"/>
                </a:solidFill>
                <a:effectLst>
                  <a:outerShdw blurRad="38100" dist="38100" dir="2700000" algn="tl">
                    <a:srgbClr val="000000">
                      <a:alpha val="43137"/>
                    </a:srgbClr>
                  </a:outerShdw>
                </a:effectLst>
              </a:rPr>
              <a:t>victimized, </a:t>
            </a:r>
            <a:r>
              <a:rPr lang="en-CA" sz="2600" b="1" dirty="0">
                <a:solidFill>
                  <a:prstClr val="white"/>
                </a:solidFill>
                <a:effectLst>
                  <a:outerShdw blurRad="38100" dist="38100" dir="2700000" algn="tl">
                    <a:srgbClr val="000000">
                      <a:alpha val="43137"/>
                    </a:srgbClr>
                  </a:outerShdw>
                </a:effectLst>
              </a:rPr>
              <a:t>how much more should God’s people refuse evil’s pressures to conform through prayers of persistent faith in their caring and just God? </a:t>
            </a:r>
          </a:p>
        </p:txBody>
      </p:sp>
      <p:sp>
        <p:nvSpPr>
          <p:cNvPr id="5" name="TextBox 4"/>
          <p:cNvSpPr txBox="1"/>
          <p:nvPr/>
        </p:nvSpPr>
        <p:spPr>
          <a:xfrm>
            <a:off x="251520" y="2931790"/>
            <a:ext cx="8712968" cy="1692771"/>
          </a:xfrm>
          <a:prstGeom prst="rect">
            <a:avLst/>
          </a:prstGeom>
          <a:solidFill>
            <a:srgbClr val="1E1C11">
              <a:alpha val="80000"/>
            </a:srgbClr>
          </a:solidFill>
          <a:ln w="76200">
            <a:solidFill>
              <a:srgbClr val="00B050"/>
            </a:solidFill>
          </a:ln>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Kingdom citizens </a:t>
            </a:r>
            <a:r>
              <a:rPr lang="en-CA" sz="2600" b="1" dirty="0" smtClean="0">
                <a:solidFill>
                  <a:prstClr val="white"/>
                </a:solidFill>
                <a:effectLst>
                  <a:outerShdw blurRad="38100" dist="38100" dir="2700000" algn="tl">
                    <a:srgbClr val="000000">
                      <a:alpha val="43137"/>
                    </a:srgbClr>
                  </a:outerShdw>
                </a:effectLst>
              </a:rPr>
              <a:t>achieve </a:t>
            </a:r>
            <a:r>
              <a:rPr lang="en-CA" sz="2600" b="1" dirty="0">
                <a:solidFill>
                  <a:prstClr val="white"/>
                </a:solidFill>
                <a:effectLst>
                  <a:outerShdw blurRad="38100" dist="38100" dir="2700000" algn="tl">
                    <a:srgbClr val="000000">
                      <a:alpha val="43137"/>
                    </a:srgbClr>
                  </a:outerShdw>
                </a:effectLst>
              </a:rPr>
              <a:t>astonishing faithfulness in the face of evil’s </a:t>
            </a:r>
            <a:r>
              <a:rPr lang="en-CA" sz="2600" b="1" dirty="0" smtClean="0">
                <a:solidFill>
                  <a:prstClr val="white"/>
                </a:solidFill>
                <a:effectLst>
                  <a:outerShdw blurRad="38100" dist="38100" dir="2700000" algn="tl">
                    <a:srgbClr val="000000">
                      <a:alpha val="43137"/>
                    </a:srgbClr>
                  </a:outerShdw>
                </a:effectLst>
              </a:rPr>
              <a:t>compromising </a:t>
            </a:r>
            <a:r>
              <a:rPr lang="en-CA" sz="2600" b="1" dirty="0">
                <a:solidFill>
                  <a:prstClr val="white"/>
                </a:solidFill>
                <a:effectLst>
                  <a:outerShdw blurRad="38100" dist="38100" dir="2700000" algn="tl">
                    <a:srgbClr val="000000">
                      <a:alpha val="43137"/>
                    </a:srgbClr>
                  </a:outerShdw>
                </a:effectLst>
              </a:rPr>
              <a:t>opposition while waiting for Jesus’ return through </a:t>
            </a:r>
            <a:r>
              <a:rPr lang="en-CA" sz="2600" b="1" dirty="0" smtClean="0">
                <a:solidFill>
                  <a:prstClr val="white"/>
                </a:solidFill>
                <a:effectLst>
                  <a:outerShdw blurRad="38100" dist="38100" dir="2700000" algn="tl">
                    <a:srgbClr val="000000">
                      <a:alpha val="43137"/>
                    </a:srgbClr>
                  </a:outerShdw>
                </a:effectLst>
              </a:rPr>
              <a:t>warrior prayers </a:t>
            </a:r>
            <a:r>
              <a:rPr lang="en-CA" sz="2600" b="1" dirty="0">
                <a:solidFill>
                  <a:prstClr val="white"/>
                </a:solidFill>
                <a:effectLst>
                  <a:outerShdw blurRad="38100" dist="38100" dir="2700000" algn="tl">
                    <a:srgbClr val="000000">
                      <a:alpha val="43137"/>
                    </a:srgbClr>
                  </a:outerShdw>
                </a:effectLst>
              </a:rPr>
              <a:t>of persistent faith in their caring and just </a:t>
            </a:r>
            <a:r>
              <a:rPr lang="en-CA" sz="2600" b="1" dirty="0" smtClean="0">
                <a:solidFill>
                  <a:prstClr val="white"/>
                </a:solidFill>
                <a:effectLst>
                  <a:outerShdw blurRad="38100" dist="38100" dir="2700000" algn="tl">
                    <a:srgbClr val="000000">
                      <a:alpha val="43137"/>
                    </a:srgbClr>
                  </a:outerShdw>
                </a:effectLst>
              </a:rPr>
              <a:t>faithful God</a:t>
            </a:r>
            <a:r>
              <a:rPr lang="en-CA" sz="2600" b="1" dirty="0">
                <a:solidFill>
                  <a:prstClr val="white"/>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xmlns="" val="965298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398730"/>
            <a:ext cx="8640960" cy="2893100"/>
          </a:xfrm>
          <a:prstGeom prst="rect">
            <a:avLst/>
          </a:prstGeom>
          <a:solidFill>
            <a:srgbClr val="1E1C11">
              <a:alpha val="80000"/>
            </a:srgbClr>
          </a:solidFill>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Luke 11:2-4</a:t>
            </a:r>
          </a:p>
          <a:p>
            <a:r>
              <a:rPr lang="en-CA" sz="2600" b="1" dirty="0">
                <a:solidFill>
                  <a:prstClr val="white"/>
                </a:solidFill>
                <a:effectLst>
                  <a:outerShdw blurRad="38100" dist="38100" dir="2700000" algn="tl">
                    <a:srgbClr val="000000">
                      <a:alpha val="43137"/>
                    </a:srgbClr>
                  </a:outerShdw>
                </a:effectLst>
              </a:rPr>
              <a:t>‘“Father, hallowed be your name,</a:t>
            </a:r>
          </a:p>
          <a:p>
            <a:r>
              <a:rPr lang="en-CA" sz="2600" b="1" dirty="0">
                <a:solidFill>
                  <a:prstClr val="white"/>
                </a:solidFill>
                <a:effectLst>
                  <a:outerShdw blurRad="38100" dist="38100" dir="2700000" algn="tl">
                    <a:srgbClr val="000000">
                      <a:alpha val="43137"/>
                    </a:srgbClr>
                  </a:outerShdw>
                </a:effectLst>
              </a:rPr>
              <a:t>your kingdom come.</a:t>
            </a:r>
          </a:p>
          <a:p>
            <a:r>
              <a:rPr lang="en-CA" sz="2600" b="1" dirty="0">
                <a:solidFill>
                  <a:prstClr val="white"/>
                </a:solidFill>
                <a:effectLst>
                  <a:outerShdw blurRad="38100" dist="38100" dir="2700000" algn="tl">
                    <a:srgbClr val="000000">
                      <a:alpha val="43137"/>
                    </a:srgbClr>
                  </a:outerShdw>
                </a:effectLst>
              </a:rPr>
              <a:t>Give us each day our daily bread.</a:t>
            </a:r>
          </a:p>
          <a:p>
            <a:r>
              <a:rPr lang="en-CA" sz="2600" b="1" dirty="0">
                <a:solidFill>
                  <a:prstClr val="white"/>
                </a:solidFill>
                <a:effectLst>
                  <a:outerShdw blurRad="38100" dist="38100" dir="2700000" algn="tl">
                    <a:srgbClr val="000000">
                      <a:alpha val="43137"/>
                    </a:srgbClr>
                  </a:outerShdw>
                </a:effectLst>
              </a:rPr>
              <a:t>Forgive us our sins, </a:t>
            </a:r>
            <a:endParaRPr lang="en-CA" sz="2600" b="1" dirty="0" smtClean="0">
              <a:solidFill>
                <a:prstClr val="white"/>
              </a:solidFill>
              <a:effectLst>
                <a:outerShdw blurRad="38100" dist="38100" dir="2700000" algn="tl">
                  <a:srgbClr val="000000">
                    <a:alpha val="43137"/>
                  </a:srgbClr>
                </a:outerShdw>
              </a:effectLst>
            </a:endParaRPr>
          </a:p>
          <a:p>
            <a:r>
              <a:rPr lang="en-CA" sz="2600" b="1" dirty="0" smtClean="0">
                <a:solidFill>
                  <a:prstClr val="white"/>
                </a:solidFill>
                <a:effectLst>
                  <a:outerShdw blurRad="38100" dist="38100" dir="2700000" algn="tl">
                    <a:srgbClr val="000000">
                      <a:alpha val="43137"/>
                    </a:srgbClr>
                  </a:outerShdw>
                </a:effectLst>
              </a:rPr>
              <a:t>for </a:t>
            </a:r>
            <a:r>
              <a:rPr lang="en-CA" sz="2600" b="1" dirty="0">
                <a:solidFill>
                  <a:prstClr val="white"/>
                </a:solidFill>
                <a:effectLst>
                  <a:outerShdw blurRad="38100" dist="38100" dir="2700000" algn="tl">
                    <a:srgbClr val="000000">
                      <a:alpha val="43137"/>
                    </a:srgbClr>
                  </a:outerShdw>
                </a:effectLst>
              </a:rPr>
              <a:t>we also forgive everyone who sins against us. </a:t>
            </a:r>
          </a:p>
          <a:p>
            <a:r>
              <a:rPr lang="en-CA" sz="2600" b="1" dirty="0">
                <a:solidFill>
                  <a:prstClr val="white"/>
                </a:solidFill>
                <a:effectLst>
                  <a:outerShdw blurRad="38100" dist="38100" dir="2700000" algn="tl">
                    <a:srgbClr val="000000">
                      <a:alpha val="43137"/>
                    </a:srgbClr>
                  </a:outerShdw>
                </a:effectLst>
              </a:rPr>
              <a:t>And lead us not into temptation</a:t>
            </a:r>
            <a:r>
              <a:rPr lang="en-CA" sz="2600" b="1" dirty="0" smtClean="0">
                <a:solidFill>
                  <a:prstClr val="white"/>
                </a:solidFill>
                <a:effectLst>
                  <a:outerShdw blurRad="38100" dist="38100" dir="2700000" algn="tl">
                    <a:srgbClr val="000000">
                      <a:alpha val="43137"/>
                    </a:srgbClr>
                  </a:outerShdw>
                </a:effectLst>
              </a:rPr>
              <a:t>.”’</a:t>
            </a:r>
            <a:endParaRPr lang="en-CA" sz="2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23019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358661"/>
            <a:ext cx="8640960" cy="3293209"/>
          </a:xfrm>
          <a:prstGeom prst="rect">
            <a:avLst/>
          </a:prstGeom>
          <a:solidFill>
            <a:srgbClr val="1E1C11">
              <a:alpha val="80000"/>
            </a:srgbClr>
          </a:solidFill>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Ephesians </a:t>
            </a:r>
            <a:r>
              <a:rPr lang="en-CA" sz="2600" b="1" dirty="0" smtClean="0">
                <a:solidFill>
                  <a:prstClr val="white"/>
                </a:solidFill>
                <a:effectLst>
                  <a:outerShdw blurRad="38100" dist="38100" dir="2700000" algn="tl">
                    <a:srgbClr val="000000">
                      <a:alpha val="43137"/>
                    </a:srgbClr>
                  </a:outerShdw>
                </a:effectLst>
              </a:rPr>
              <a:t>6:18-20 </a:t>
            </a:r>
            <a:endParaRPr lang="en-CA" sz="2600" b="1" dirty="0">
              <a:solidFill>
                <a:prstClr val="white"/>
              </a:solidFill>
              <a:effectLst>
                <a:outerShdw blurRad="38100" dist="38100" dir="2700000" algn="tl">
                  <a:srgbClr val="000000">
                    <a:alpha val="43137"/>
                  </a:srgbClr>
                </a:outerShdw>
              </a:effectLst>
            </a:endParaRPr>
          </a:p>
          <a:p>
            <a:r>
              <a:rPr lang="en-CA" sz="2600" b="1" dirty="0">
                <a:solidFill>
                  <a:prstClr val="white"/>
                </a:solidFill>
                <a:effectLst>
                  <a:outerShdw blurRad="38100" dist="38100" dir="2700000" algn="tl">
                    <a:srgbClr val="000000">
                      <a:alpha val="43137"/>
                    </a:srgbClr>
                  </a:outerShdw>
                </a:effectLst>
              </a:rPr>
              <a:t>And pray in the Spirit on all occasions with all kinds of prayers and requests. With this in mind, be alert and always keep on praying for all the Lord’s people. Pray also for me, that whenever I speak, words may be given me so that I will fearlessly make known the mystery of the gospel, for which I am an ambassador in chains. Pray that I may declare it fearlessly, as I should</a:t>
            </a:r>
            <a:r>
              <a:rPr lang="en-CA" sz="2600" b="1" dirty="0" smtClean="0">
                <a:solidFill>
                  <a:prstClr val="white"/>
                </a:solidFill>
                <a:effectLst>
                  <a:outerShdw blurRad="38100" dist="38100" dir="2700000" algn="tl">
                    <a:srgbClr val="000000">
                      <a:alpha val="43137"/>
                    </a:srgbClr>
                  </a:outerShdw>
                </a:effectLst>
              </a:rPr>
              <a:t>.</a:t>
            </a:r>
            <a:endParaRPr lang="en-CA" sz="2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92901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9" descr="C:\Users\Paul\AppData\Local\Microsoft\Windows\INetCache\IE\PKW5MLVS\war_zone_update_by_zcisco0-d3l6yq0[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051720" y="2444577"/>
            <a:ext cx="4608512" cy="1015663"/>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rPr>
              <a:t> </a:t>
            </a:r>
            <a:r>
              <a:rPr lang="en-CA" sz="6000" b="1" dirty="0" smtClean="0">
                <a:solidFill>
                  <a:prstClr val="white"/>
                </a:solidFill>
                <a:effectLst>
                  <a:outerShdw blurRad="38100" dist="38100" dir="2700000" algn="tl">
                    <a:srgbClr val="000000">
                      <a:alpha val="43137"/>
                    </a:srgbClr>
                  </a:outerShdw>
                </a:effectLst>
              </a:rPr>
              <a:t>  War Zone</a:t>
            </a:r>
            <a:endParaRPr lang="en-CA" sz="6000" b="1"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251520" y="342228"/>
            <a:ext cx="8712968" cy="954107"/>
          </a:xfrm>
          <a:prstGeom prst="rect">
            <a:avLst/>
          </a:prstGeom>
          <a:solidFill>
            <a:srgbClr val="1E1C11">
              <a:alpha val="80000"/>
            </a:srgbClr>
          </a:solidFill>
        </p:spPr>
        <p:txBody>
          <a:bodyPr wrap="square" rtlCol="0">
            <a:spAutoFit/>
          </a:bodyPr>
          <a:lstStyle/>
          <a:p>
            <a:r>
              <a:rPr lang="en-CA" sz="2800" b="1" dirty="0" smtClean="0">
                <a:solidFill>
                  <a:schemeClr val="bg1"/>
                </a:solidFill>
                <a:effectLst>
                  <a:outerShdw blurRad="38100" dist="38100" dir="2700000" algn="tl">
                    <a:srgbClr val="000000">
                      <a:alpha val="43137"/>
                    </a:srgbClr>
                  </a:outerShdw>
                </a:effectLst>
              </a:rPr>
              <a:t>However</a:t>
            </a:r>
            <a:r>
              <a:rPr lang="en-CA" sz="2800" b="1" dirty="0">
                <a:solidFill>
                  <a:schemeClr val="bg1"/>
                </a:solidFill>
                <a:effectLst>
                  <a:outerShdw blurRad="38100" dist="38100" dir="2700000" algn="tl">
                    <a:srgbClr val="000000">
                      <a:alpha val="43137"/>
                    </a:srgbClr>
                  </a:outerShdw>
                </a:effectLst>
              </a:rPr>
              <a:t>, when the Son of Man comes, will he find faith on the earth</a:t>
            </a:r>
            <a:r>
              <a:rPr lang="en-CA" sz="2800" b="1" dirty="0" smtClean="0">
                <a:solidFill>
                  <a:schemeClr val="bg1"/>
                </a:solidFill>
                <a:effectLst>
                  <a:outerShdw blurRad="38100" dist="38100" dir="2700000" algn="tl">
                    <a:srgbClr val="000000">
                      <a:alpha val="43137"/>
                    </a:srgbClr>
                  </a:outerShdw>
                </a:effectLst>
              </a:rPr>
              <a:t>?</a:t>
            </a:r>
            <a:endParaRPr lang="en-CA"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32816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051720" y="2444577"/>
            <a:ext cx="4608512" cy="1015663"/>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rPr>
              <a:t> </a:t>
            </a:r>
            <a:r>
              <a:rPr lang="en-CA" sz="6000" b="1" dirty="0" smtClean="0">
                <a:solidFill>
                  <a:prstClr val="white"/>
                </a:solidFill>
                <a:effectLst>
                  <a:outerShdw blurRad="38100" dist="38100" dir="2700000" algn="tl">
                    <a:srgbClr val="000000">
                      <a:alpha val="43137"/>
                    </a:srgbClr>
                  </a:outerShdw>
                </a:effectLst>
              </a:rPr>
              <a:t>  War Room</a:t>
            </a:r>
            <a:endParaRPr lang="en-CA" sz="6000" b="1" dirty="0">
              <a:solidFill>
                <a:prstClr val="white"/>
              </a:solidFill>
              <a:effectLst>
                <a:outerShdw blurRad="38100" dist="38100" dir="2700000" algn="tl">
                  <a:srgbClr val="000000">
                    <a:alpha val="43137"/>
                  </a:srgbClr>
                </a:outerShdw>
              </a:effectLst>
            </a:endParaRPr>
          </a:p>
        </p:txBody>
      </p:sp>
      <p:sp>
        <p:nvSpPr>
          <p:cNvPr id="13" name="TextBox 12"/>
          <p:cNvSpPr txBox="1"/>
          <p:nvPr/>
        </p:nvSpPr>
        <p:spPr>
          <a:xfrm>
            <a:off x="251520" y="342228"/>
            <a:ext cx="8712968" cy="954107"/>
          </a:xfrm>
          <a:prstGeom prst="rect">
            <a:avLst/>
          </a:prstGeom>
          <a:solidFill>
            <a:srgbClr val="1E1C11">
              <a:alpha val="80000"/>
            </a:srgbClr>
          </a:solidFill>
        </p:spPr>
        <p:txBody>
          <a:bodyPr wrap="square" rtlCol="0">
            <a:spAutoFit/>
          </a:bodyPr>
          <a:lstStyle/>
          <a:p>
            <a:r>
              <a:rPr lang="en-CA" sz="2800" b="1" dirty="0" smtClean="0">
                <a:solidFill>
                  <a:schemeClr val="bg1"/>
                </a:solidFill>
                <a:effectLst>
                  <a:outerShdw blurRad="38100" dist="38100" dir="2700000" algn="tl">
                    <a:srgbClr val="000000">
                      <a:alpha val="43137"/>
                    </a:srgbClr>
                  </a:outerShdw>
                </a:effectLst>
              </a:rPr>
              <a:t>However</a:t>
            </a:r>
            <a:r>
              <a:rPr lang="en-CA" sz="2800" b="1" dirty="0">
                <a:solidFill>
                  <a:schemeClr val="bg1"/>
                </a:solidFill>
                <a:effectLst>
                  <a:outerShdw blurRad="38100" dist="38100" dir="2700000" algn="tl">
                    <a:srgbClr val="000000">
                      <a:alpha val="43137"/>
                    </a:srgbClr>
                  </a:outerShdw>
                </a:effectLst>
              </a:rPr>
              <a:t>, when the Son of Man comes, will he find faith on the earth</a:t>
            </a:r>
            <a:r>
              <a:rPr lang="en-CA" sz="2800" b="1" dirty="0" smtClean="0">
                <a:solidFill>
                  <a:schemeClr val="bg1"/>
                </a:solidFill>
                <a:effectLst>
                  <a:outerShdw blurRad="38100" dist="38100" dir="2700000" algn="tl">
                    <a:srgbClr val="000000">
                      <a:alpha val="43137"/>
                    </a:srgbClr>
                  </a:outerShdw>
                </a:effectLst>
              </a:rPr>
              <a:t>?</a:t>
            </a:r>
            <a:endParaRPr lang="en-CA"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04522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051720" y="2444577"/>
            <a:ext cx="4608512" cy="1015663"/>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rPr>
              <a:t> </a:t>
            </a:r>
            <a:r>
              <a:rPr lang="en-CA" sz="6000" b="1" dirty="0" smtClean="0">
                <a:solidFill>
                  <a:prstClr val="white"/>
                </a:solidFill>
                <a:effectLst>
                  <a:outerShdw blurRad="38100" dist="38100" dir="2700000" algn="tl">
                    <a:srgbClr val="000000">
                      <a:alpha val="43137"/>
                    </a:srgbClr>
                  </a:outerShdw>
                </a:effectLst>
              </a:rPr>
              <a:t>  War Room</a:t>
            </a:r>
            <a:endParaRPr lang="en-CA" sz="6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97702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p:cNvSpPr/>
          <p:nvPr/>
        </p:nvSpPr>
        <p:spPr>
          <a:xfrm>
            <a:off x="971600" y="3579862"/>
            <a:ext cx="763284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TextBox 7"/>
          <p:cNvSpPr txBox="1"/>
          <p:nvPr/>
        </p:nvSpPr>
        <p:spPr>
          <a:xfrm>
            <a:off x="2339752" y="3740137"/>
            <a:ext cx="4248472" cy="615553"/>
          </a:xfrm>
          <a:prstGeom prst="rect">
            <a:avLst/>
          </a:prstGeom>
          <a:noFill/>
        </p:spPr>
        <p:txBody>
          <a:bodyPr wrap="square" rtlCol="0">
            <a:spAutoFit/>
          </a:bodyPr>
          <a:lstStyle/>
          <a:p>
            <a:pPr algn="ctr"/>
            <a:r>
              <a:rPr lang="en-CA" sz="3400" dirty="0" smtClean="0">
                <a:solidFill>
                  <a:prstClr val="white"/>
                </a:solidFill>
              </a:rPr>
              <a:t>TIMELINE</a:t>
            </a:r>
            <a:endParaRPr lang="en-CA" sz="3400" dirty="0">
              <a:solidFill>
                <a:prstClr val="white"/>
              </a:solidFill>
            </a:endParaRPr>
          </a:p>
        </p:txBody>
      </p:sp>
      <p:sp>
        <p:nvSpPr>
          <p:cNvPr id="9" name="Rectangular Callout 8"/>
          <p:cNvSpPr/>
          <p:nvPr/>
        </p:nvSpPr>
        <p:spPr>
          <a:xfrm>
            <a:off x="251520" y="915566"/>
            <a:ext cx="3672408" cy="260512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TextBox 5"/>
          <p:cNvSpPr txBox="1"/>
          <p:nvPr/>
        </p:nvSpPr>
        <p:spPr>
          <a:xfrm>
            <a:off x="395536" y="915566"/>
            <a:ext cx="3384376" cy="2677656"/>
          </a:xfrm>
          <a:prstGeom prst="rect">
            <a:avLst/>
          </a:prstGeom>
          <a:noFill/>
        </p:spPr>
        <p:txBody>
          <a:bodyPr wrap="square" rtlCol="0">
            <a:spAutoFit/>
          </a:bodyPr>
          <a:lstStyle/>
          <a:p>
            <a:pPr algn="ctr"/>
            <a:r>
              <a:rPr lang="en-CA" sz="2800" b="1" dirty="0" smtClean="0">
                <a:solidFill>
                  <a:prstClr val="white"/>
                </a:solidFill>
              </a:rPr>
              <a:t>In the now but not yet Kingdom, Jesus’ disciples can expect pushback from kingdom of this world</a:t>
            </a:r>
            <a:endParaRPr lang="en-CA" sz="2800" dirty="0">
              <a:solidFill>
                <a:prstClr val="white"/>
              </a:solidFill>
            </a:endParaRPr>
          </a:p>
        </p:txBody>
      </p:sp>
      <p:sp>
        <p:nvSpPr>
          <p:cNvPr id="10" name="Rectangular Callout 9"/>
          <p:cNvSpPr/>
          <p:nvPr/>
        </p:nvSpPr>
        <p:spPr>
          <a:xfrm>
            <a:off x="5273005" y="915565"/>
            <a:ext cx="3672408" cy="2605123"/>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TextBox 10"/>
          <p:cNvSpPr txBox="1"/>
          <p:nvPr/>
        </p:nvSpPr>
        <p:spPr>
          <a:xfrm>
            <a:off x="5525033" y="1465301"/>
            <a:ext cx="3168352" cy="1384995"/>
          </a:xfrm>
          <a:prstGeom prst="rect">
            <a:avLst/>
          </a:prstGeom>
          <a:noFill/>
        </p:spPr>
        <p:txBody>
          <a:bodyPr wrap="square" rtlCol="0">
            <a:spAutoFit/>
          </a:bodyPr>
          <a:lstStyle/>
          <a:p>
            <a:pPr algn="ctr"/>
            <a:r>
              <a:rPr lang="en-CA" sz="2800" b="1" dirty="0" smtClean="0">
                <a:solidFill>
                  <a:prstClr val="white"/>
                </a:solidFill>
              </a:rPr>
              <a:t>In fully realized Kingdom of God all evil is vanquished</a:t>
            </a:r>
            <a:endParaRPr lang="en-CA" sz="2800" dirty="0">
              <a:solidFill>
                <a:prstClr val="white"/>
              </a:solidFill>
            </a:endParaRPr>
          </a:p>
        </p:txBody>
      </p:sp>
    </p:spTree>
    <p:extLst>
      <p:ext uri="{BB962C8B-B14F-4D97-AF65-F5344CB8AC3E}">
        <p14:creationId xmlns:p14="http://schemas.microsoft.com/office/powerpoint/2010/main" xmlns="" val="9480704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p:cNvSpPr/>
          <p:nvPr/>
        </p:nvSpPr>
        <p:spPr>
          <a:xfrm>
            <a:off x="971600" y="3579862"/>
            <a:ext cx="763284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TextBox 7"/>
          <p:cNvSpPr txBox="1"/>
          <p:nvPr/>
        </p:nvSpPr>
        <p:spPr>
          <a:xfrm>
            <a:off x="2339752" y="3740137"/>
            <a:ext cx="4248472" cy="615553"/>
          </a:xfrm>
          <a:prstGeom prst="rect">
            <a:avLst/>
          </a:prstGeom>
          <a:noFill/>
        </p:spPr>
        <p:txBody>
          <a:bodyPr wrap="square" rtlCol="0">
            <a:spAutoFit/>
          </a:bodyPr>
          <a:lstStyle/>
          <a:p>
            <a:pPr algn="ctr"/>
            <a:r>
              <a:rPr lang="en-CA" sz="3400" dirty="0" smtClean="0">
                <a:solidFill>
                  <a:prstClr val="white"/>
                </a:solidFill>
              </a:rPr>
              <a:t>TIMELINE</a:t>
            </a:r>
            <a:endParaRPr lang="en-CA" sz="3400" dirty="0">
              <a:solidFill>
                <a:prstClr val="white"/>
              </a:solidFill>
            </a:endParaRPr>
          </a:p>
        </p:txBody>
      </p:sp>
      <p:sp>
        <p:nvSpPr>
          <p:cNvPr id="9" name="Rectangular Callout 8"/>
          <p:cNvSpPr/>
          <p:nvPr/>
        </p:nvSpPr>
        <p:spPr>
          <a:xfrm>
            <a:off x="251520" y="1059582"/>
            <a:ext cx="3672408" cy="2461107"/>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TextBox 5"/>
          <p:cNvSpPr txBox="1"/>
          <p:nvPr/>
        </p:nvSpPr>
        <p:spPr>
          <a:xfrm>
            <a:off x="539552" y="1278329"/>
            <a:ext cx="3312368" cy="2092881"/>
          </a:xfrm>
          <a:prstGeom prst="rect">
            <a:avLst/>
          </a:prstGeom>
          <a:noFill/>
        </p:spPr>
        <p:txBody>
          <a:bodyPr wrap="square" rtlCol="0">
            <a:spAutoFit/>
          </a:bodyPr>
          <a:lstStyle/>
          <a:p>
            <a:pPr algn="ctr"/>
            <a:r>
              <a:rPr lang="en-CA" sz="2600" b="1" dirty="0" smtClean="0">
                <a:solidFill>
                  <a:prstClr val="white"/>
                </a:solidFill>
              </a:rPr>
              <a:t>In the now but not yet Kingdom, Jesus’ disciples will be tempted to try and hold dual citizenship</a:t>
            </a:r>
            <a:endParaRPr lang="en-CA" sz="2600" dirty="0">
              <a:solidFill>
                <a:prstClr val="white"/>
              </a:solidFill>
            </a:endParaRPr>
          </a:p>
        </p:txBody>
      </p:sp>
      <p:sp>
        <p:nvSpPr>
          <p:cNvPr id="10" name="Rectangular Callout 9"/>
          <p:cNvSpPr/>
          <p:nvPr/>
        </p:nvSpPr>
        <p:spPr>
          <a:xfrm>
            <a:off x="5004048" y="1059582"/>
            <a:ext cx="3600400" cy="2461107"/>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TextBox 11"/>
          <p:cNvSpPr txBox="1"/>
          <p:nvPr/>
        </p:nvSpPr>
        <p:spPr>
          <a:xfrm>
            <a:off x="5292080" y="1465302"/>
            <a:ext cx="3168352" cy="1384995"/>
          </a:xfrm>
          <a:prstGeom prst="rect">
            <a:avLst/>
          </a:prstGeom>
          <a:noFill/>
        </p:spPr>
        <p:txBody>
          <a:bodyPr wrap="square" rtlCol="0">
            <a:spAutoFit/>
          </a:bodyPr>
          <a:lstStyle/>
          <a:p>
            <a:pPr algn="ctr"/>
            <a:r>
              <a:rPr lang="en-CA" sz="2800" b="1" dirty="0" smtClean="0">
                <a:solidFill>
                  <a:prstClr val="white"/>
                </a:solidFill>
              </a:rPr>
              <a:t>In fully realized Kingdom of God all evil is vanquished</a:t>
            </a:r>
            <a:endParaRPr lang="en-CA" sz="2800" dirty="0">
              <a:solidFill>
                <a:prstClr val="white"/>
              </a:solidFill>
            </a:endParaRPr>
          </a:p>
        </p:txBody>
      </p:sp>
    </p:spTree>
    <p:extLst>
      <p:ext uri="{BB962C8B-B14F-4D97-AF65-F5344CB8AC3E}">
        <p14:creationId xmlns:p14="http://schemas.microsoft.com/office/powerpoint/2010/main" xmlns="" val="980028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51520" y="342228"/>
            <a:ext cx="8712968" cy="954107"/>
          </a:xfrm>
          <a:prstGeom prst="rect">
            <a:avLst/>
          </a:prstGeom>
          <a:solidFill>
            <a:srgbClr val="1E1C11">
              <a:alpha val="80000"/>
            </a:srgbClr>
          </a:solidFill>
        </p:spPr>
        <p:txBody>
          <a:bodyPr wrap="square" rtlCol="0">
            <a:spAutoFit/>
          </a:bodyPr>
          <a:lstStyle/>
          <a:p>
            <a:r>
              <a:rPr lang="en-CA" sz="2800" b="1" dirty="0" smtClean="0">
                <a:solidFill>
                  <a:schemeClr val="bg1"/>
                </a:solidFill>
                <a:effectLst>
                  <a:outerShdw blurRad="38100" dist="38100" dir="2700000" algn="tl">
                    <a:srgbClr val="000000">
                      <a:alpha val="43137"/>
                    </a:srgbClr>
                  </a:outerShdw>
                </a:effectLst>
              </a:rPr>
              <a:t>However</a:t>
            </a:r>
            <a:r>
              <a:rPr lang="en-CA" sz="2800" b="1" dirty="0">
                <a:solidFill>
                  <a:schemeClr val="bg1"/>
                </a:solidFill>
                <a:effectLst>
                  <a:outerShdw blurRad="38100" dist="38100" dir="2700000" algn="tl">
                    <a:srgbClr val="000000">
                      <a:alpha val="43137"/>
                    </a:srgbClr>
                  </a:outerShdw>
                </a:effectLst>
              </a:rPr>
              <a:t>, when the Son of Man comes, will he find faith on the earth</a:t>
            </a:r>
            <a:r>
              <a:rPr lang="en-CA" sz="2800" b="1" dirty="0" smtClean="0">
                <a:solidFill>
                  <a:schemeClr val="bg1"/>
                </a:solidFill>
                <a:effectLst>
                  <a:outerShdw blurRad="38100" dist="38100" dir="2700000" algn="tl">
                    <a:srgbClr val="000000">
                      <a:alpha val="43137"/>
                    </a:srgbClr>
                  </a:outerShdw>
                </a:effectLst>
              </a:rPr>
              <a:t>?</a:t>
            </a:r>
            <a:endParaRPr lang="en-CA"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44654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123728" y="1932831"/>
            <a:ext cx="4464496" cy="1477328"/>
          </a:xfrm>
          <a:prstGeom prst="rect">
            <a:avLst/>
          </a:prstGeom>
          <a:solidFill>
            <a:srgbClr val="1E1C11">
              <a:alpha val="80000"/>
            </a:srgbClr>
          </a:solidFill>
        </p:spPr>
        <p:txBody>
          <a:bodyPr wrap="square" rtlCol="0">
            <a:spAutoFit/>
          </a:bodyPr>
          <a:lstStyle/>
          <a:p>
            <a:pPr algn="ctr"/>
            <a:r>
              <a:rPr lang="en-CA" sz="3000" b="1" dirty="0" smtClean="0">
                <a:solidFill>
                  <a:schemeClr val="bg1"/>
                </a:solidFill>
                <a:effectLst>
                  <a:outerShdw blurRad="38100" dist="38100" dir="2700000" algn="tl">
                    <a:srgbClr val="000000">
                      <a:alpha val="43137"/>
                    </a:srgbClr>
                  </a:outerShdw>
                </a:effectLst>
              </a:rPr>
              <a:t>Persistent </a:t>
            </a:r>
            <a:r>
              <a:rPr lang="en-CA" sz="3000" b="1" dirty="0">
                <a:solidFill>
                  <a:schemeClr val="bg1"/>
                </a:solidFill>
                <a:effectLst>
                  <a:outerShdw blurRad="38100" dist="38100" dir="2700000" algn="tl">
                    <a:srgbClr val="000000">
                      <a:alpha val="43137"/>
                    </a:srgbClr>
                  </a:outerShdw>
                </a:effectLst>
              </a:rPr>
              <a:t>faithfulness </a:t>
            </a:r>
            <a:endParaRPr lang="en-CA" sz="3000" b="1" dirty="0" smtClean="0">
              <a:solidFill>
                <a:schemeClr val="bg1"/>
              </a:solidFill>
              <a:effectLst>
                <a:outerShdw blurRad="38100" dist="38100" dir="2700000" algn="tl">
                  <a:srgbClr val="000000">
                    <a:alpha val="43137"/>
                  </a:srgbClr>
                </a:outerShdw>
              </a:effectLst>
            </a:endParaRPr>
          </a:p>
          <a:p>
            <a:pPr algn="ctr"/>
            <a:r>
              <a:rPr lang="en-CA" sz="3000" b="1" dirty="0" smtClean="0">
                <a:solidFill>
                  <a:schemeClr val="bg1"/>
                </a:solidFill>
                <a:effectLst>
                  <a:outerShdw blurRad="38100" dist="38100" dir="2700000" algn="tl">
                    <a:srgbClr val="000000">
                      <a:alpha val="43137"/>
                    </a:srgbClr>
                  </a:outerShdw>
                </a:effectLst>
              </a:rPr>
              <a:t>is </a:t>
            </a:r>
            <a:r>
              <a:rPr lang="en-CA" sz="3000" b="1" dirty="0">
                <a:solidFill>
                  <a:schemeClr val="bg1"/>
                </a:solidFill>
                <a:effectLst>
                  <a:outerShdw blurRad="38100" dist="38100" dir="2700000" algn="tl">
                    <a:srgbClr val="000000">
                      <a:alpha val="43137"/>
                    </a:srgbClr>
                  </a:outerShdw>
                </a:effectLst>
              </a:rPr>
              <a:t>not </a:t>
            </a:r>
            <a:endParaRPr lang="en-CA" sz="3000" b="1" dirty="0" smtClean="0">
              <a:solidFill>
                <a:schemeClr val="bg1"/>
              </a:solidFill>
              <a:effectLst>
                <a:outerShdw blurRad="38100" dist="38100" dir="2700000" algn="tl">
                  <a:srgbClr val="000000">
                    <a:alpha val="43137"/>
                  </a:srgbClr>
                </a:outerShdw>
              </a:effectLst>
            </a:endParaRPr>
          </a:p>
          <a:p>
            <a:pPr algn="ctr"/>
            <a:r>
              <a:rPr lang="en-CA" sz="3000" b="1" dirty="0" smtClean="0">
                <a:solidFill>
                  <a:schemeClr val="bg1"/>
                </a:solidFill>
                <a:effectLst>
                  <a:outerShdw blurRad="38100" dist="38100" dir="2700000" algn="tl">
                    <a:srgbClr val="000000">
                      <a:alpha val="43137"/>
                    </a:srgbClr>
                  </a:outerShdw>
                </a:effectLst>
              </a:rPr>
              <a:t>guaranteed! </a:t>
            </a:r>
            <a:endParaRPr lang="en-CA"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74640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23478"/>
            <a:ext cx="8712968" cy="4893647"/>
          </a:xfrm>
          <a:prstGeom prst="rect">
            <a:avLst/>
          </a:prstGeom>
          <a:solidFill>
            <a:srgbClr val="1E1C11">
              <a:alpha val="80000"/>
            </a:srgbClr>
          </a:solidFill>
        </p:spPr>
        <p:txBody>
          <a:bodyPr wrap="square" rtlCol="0">
            <a:spAutoFit/>
          </a:bodyPr>
          <a:lstStyle/>
          <a:p>
            <a:r>
              <a:rPr lang="en-CA" sz="2600" b="1" dirty="0">
                <a:solidFill>
                  <a:schemeClr val="bg1"/>
                </a:solidFill>
                <a:effectLst>
                  <a:outerShdw blurRad="38100" dist="38100" dir="2700000" algn="tl">
                    <a:srgbClr val="000000">
                      <a:alpha val="43137"/>
                    </a:srgbClr>
                  </a:outerShdw>
                </a:effectLst>
              </a:rPr>
              <a:t>Luke 18:1-8</a:t>
            </a:r>
          </a:p>
          <a:p>
            <a:r>
              <a:rPr lang="en-CA" sz="2600" b="1" dirty="0">
                <a:solidFill>
                  <a:schemeClr val="bg1"/>
                </a:solidFill>
                <a:effectLst>
                  <a:outerShdw blurRad="38100" dist="38100" dir="2700000" algn="tl">
                    <a:srgbClr val="000000">
                      <a:alpha val="43137"/>
                    </a:srgbClr>
                  </a:outerShdw>
                </a:effectLst>
              </a:rPr>
              <a:t>Then Jesus told his disciples a parable to show them that they should always pray and not give up. </a:t>
            </a:r>
            <a:r>
              <a:rPr lang="en-CA" sz="2600" b="1" dirty="0" smtClean="0">
                <a:solidFill>
                  <a:schemeClr val="bg1"/>
                </a:solidFill>
                <a:effectLst>
                  <a:outerShdw blurRad="38100" dist="38100" dir="2700000" algn="tl">
                    <a:srgbClr val="000000">
                      <a:alpha val="43137"/>
                    </a:srgbClr>
                  </a:outerShdw>
                </a:effectLst>
              </a:rPr>
              <a:t>He </a:t>
            </a:r>
            <a:r>
              <a:rPr lang="en-CA" sz="2600" b="1" dirty="0">
                <a:solidFill>
                  <a:schemeClr val="bg1"/>
                </a:solidFill>
                <a:effectLst>
                  <a:outerShdw blurRad="38100" dist="38100" dir="2700000" algn="tl">
                    <a:srgbClr val="000000">
                      <a:alpha val="43137"/>
                    </a:srgbClr>
                  </a:outerShdw>
                </a:effectLst>
              </a:rPr>
              <a:t>said: ‘In a certain town there was a judge who neither feared God nor cared what people thought. And there was a widow in that town who kept coming to him with the plea, “Grant me justice against my adversary.”  </a:t>
            </a:r>
          </a:p>
          <a:p>
            <a:r>
              <a:rPr lang="en-CA" sz="2600" b="1" dirty="0">
                <a:solidFill>
                  <a:schemeClr val="bg1"/>
                </a:solidFill>
                <a:effectLst>
                  <a:outerShdw blurRad="38100" dist="38100" dir="2700000" algn="tl">
                    <a:srgbClr val="000000">
                      <a:alpha val="43137"/>
                    </a:srgbClr>
                  </a:outerShdw>
                </a:effectLst>
              </a:rPr>
              <a:t>For some time he refused. But finally he said to himself, “Even though I don’t fear God or care what people think, yet because this widow keeps bothering me, I will see that she gets justice, so that she won’t eventually come and attack me!”</a:t>
            </a:r>
          </a:p>
        </p:txBody>
      </p:sp>
    </p:spTree>
    <p:extLst>
      <p:ext uri="{BB962C8B-B14F-4D97-AF65-F5344CB8AC3E}">
        <p14:creationId xmlns:p14="http://schemas.microsoft.com/office/powerpoint/2010/main" xmlns="" val="3028960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987574"/>
            <a:ext cx="8712968" cy="2492990"/>
          </a:xfrm>
          <a:prstGeom prst="rect">
            <a:avLst/>
          </a:prstGeom>
          <a:solidFill>
            <a:srgbClr val="1E1C11">
              <a:alpha val="80000"/>
            </a:srgbClr>
          </a:solidFill>
        </p:spPr>
        <p:txBody>
          <a:bodyPr wrap="square" rtlCol="0">
            <a:spAutoFit/>
          </a:bodyPr>
          <a:lstStyle/>
          <a:p>
            <a:r>
              <a:rPr lang="en-CA" sz="2600" b="1" dirty="0" smtClean="0">
                <a:solidFill>
                  <a:schemeClr val="bg1"/>
                </a:solidFill>
                <a:effectLst>
                  <a:outerShdw blurRad="38100" dist="38100" dir="2700000" algn="tl">
                    <a:srgbClr val="000000">
                      <a:alpha val="43137"/>
                    </a:srgbClr>
                  </a:outerShdw>
                </a:effectLst>
              </a:rPr>
              <a:t>And </a:t>
            </a:r>
            <a:r>
              <a:rPr lang="en-CA" sz="2600" b="1" dirty="0">
                <a:solidFill>
                  <a:schemeClr val="bg1"/>
                </a:solidFill>
                <a:effectLst>
                  <a:outerShdw blurRad="38100" dist="38100" dir="2700000" algn="tl">
                    <a:srgbClr val="000000">
                      <a:alpha val="43137"/>
                    </a:srgbClr>
                  </a:outerShdw>
                </a:effectLst>
              </a:rPr>
              <a:t>the Lord said, ‘Listen to what the unjust judge says. </a:t>
            </a:r>
            <a:r>
              <a:rPr lang="en-CA" sz="2600" b="1" dirty="0" smtClean="0">
                <a:solidFill>
                  <a:schemeClr val="bg1"/>
                </a:solidFill>
                <a:effectLst>
                  <a:outerShdw blurRad="38100" dist="38100" dir="2700000" algn="tl">
                    <a:srgbClr val="000000">
                      <a:alpha val="43137"/>
                    </a:srgbClr>
                  </a:outerShdw>
                </a:effectLst>
              </a:rPr>
              <a:t>And </a:t>
            </a:r>
            <a:r>
              <a:rPr lang="en-CA" sz="2600" b="1" dirty="0">
                <a:solidFill>
                  <a:schemeClr val="bg1"/>
                </a:solidFill>
                <a:effectLst>
                  <a:outerShdw blurRad="38100" dist="38100" dir="2700000" algn="tl">
                    <a:srgbClr val="000000">
                      <a:alpha val="43137"/>
                    </a:srgbClr>
                  </a:outerShdw>
                </a:effectLst>
              </a:rPr>
              <a:t>will not God bring about justice for his chosen ones, who cry out to him day and night? Will he keep putting them off? </a:t>
            </a:r>
            <a:r>
              <a:rPr lang="en-CA" sz="2600" b="1" dirty="0" smtClean="0">
                <a:solidFill>
                  <a:schemeClr val="bg1"/>
                </a:solidFill>
                <a:effectLst>
                  <a:outerShdw blurRad="38100" dist="38100" dir="2700000" algn="tl">
                    <a:srgbClr val="000000">
                      <a:alpha val="43137"/>
                    </a:srgbClr>
                  </a:outerShdw>
                </a:effectLst>
              </a:rPr>
              <a:t>I </a:t>
            </a:r>
            <a:r>
              <a:rPr lang="en-CA" sz="2600" b="1" dirty="0">
                <a:solidFill>
                  <a:schemeClr val="bg1"/>
                </a:solidFill>
                <a:effectLst>
                  <a:outerShdw blurRad="38100" dist="38100" dir="2700000" algn="tl">
                    <a:srgbClr val="000000">
                      <a:alpha val="43137"/>
                    </a:srgbClr>
                  </a:outerShdw>
                </a:effectLst>
              </a:rPr>
              <a:t>tell you, he will see that they get justice, and quickly. </a:t>
            </a:r>
            <a:endParaRPr lang="en-CA" sz="2600" b="1" dirty="0" smtClean="0">
              <a:solidFill>
                <a:schemeClr val="bg1"/>
              </a:solidFill>
              <a:effectLst>
                <a:outerShdw blurRad="38100" dist="38100" dir="2700000" algn="tl">
                  <a:srgbClr val="000000">
                    <a:alpha val="43137"/>
                  </a:srgbClr>
                </a:outerShdw>
              </a:effectLst>
            </a:endParaRPr>
          </a:p>
          <a:p>
            <a:r>
              <a:rPr lang="en-CA" sz="2600" b="1" dirty="0" smtClean="0">
                <a:solidFill>
                  <a:schemeClr val="bg1"/>
                </a:solidFill>
                <a:effectLst>
                  <a:outerShdw blurRad="38100" dist="38100" dir="2700000" algn="tl">
                    <a:srgbClr val="000000">
                      <a:alpha val="43137"/>
                    </a:srgbClr>
                  </a:outerShdw>
                </a:effectLst>
              </a:rPr>
              <a:t>However</a:t>
            </a:r>
            <a:r>
              <a:rPr lang="en-CA" sz="2600" b="1" dirty="0">
                <a:solidFill>
                  <a:schemeClr val="bg1"/>
                </a:solidFill>
                <a:effectLst>
                  <a:outerShdw blurRad="38100" dist="38100" dir="2700000" algn="tl">
                    <a:srgbClr val="000000">
                      <a:alpha val="43137"/>
                    </a:srgbClr>
                  </a:outerShdw>
                </a:effectLst>
              </a:rPr>
              <a:t>, when the Son of Man comes, will he find faith on the earth?’</a:t>
            </a:r>
          </a:p>
        </p:txBody>
      </p:sp>
    </p:spTree>
    <p:extLst>
      <p:ext uri="{BB962C8B-B14F-4D97-AF65-F5344CB8AC3E}">
        <p14:creationId xmlns:p14="http://schemas.microsoft.com/office/powerpoint/2010/main" xmlns="" val="1556235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342228"/>
            <a:ext cx="8712968" cy="1692771"/>
          </a:xfrm>
          <a:prstGeom prst="rect">
            <a:avLst/>
          </a:prstGeom>
          <a:solidFill>
            <a:srgbClr val="1E1C11">
              <a:alpha val="80000"/>
            </a:srgbClr>
          </a:solidFill>
        </p:spPr>
        <p:txBody>
          <a:bodyPr wrap="square" rtlCol="0">
            <a:spAutoFit/>
          </a:bodyPr>
          <a:lstStyle/>
          <a:p>
            <a:r>
              <a:rPr lang="en-CA" sz="2600" b="1" dirty="0">
                <a:solidFill>
                  <a:srgbClr val="F2B800"/>
                </a:solidFill>
                <a:effectLst>
                  <a:outerShdw blurRad="38100" dist="38100" dir="2700000" algn="tl">
                    <a:srgbClr val="000000">
                      <a:alpha val="43137"/>
                    </a:srgbClr>
                  </a:outerShdw>
                </a:effectLst>
              </a:rPr>
              <a:t>Then</a:t>
            </a:r>
            <a:r>
              <a:rPr lang="en-CA" sz="2600" b="1" dirty="0">
                <a:solidFill>
                  <a:schemeClr val="bg1"/>
                </a:solidFill>
                <a:effectLst>
                  <a:outerShdw blurRad="38100" dist="38100" dir="2700000" algn="tl">
                    <a:srgbClr val="000000">
                      <a:alpha val="43137"/>
                    </a:srgbClr>
                  </a:outerShdw>
                </a:effectLst>
              </a:rPr>
              <a:t> Jesus told his disciples a parable to show them that they should always pray and not give up. . . </a:t>
            </a:r>
            <a:r>
              <a:rPr lang="en-CA" sz="2600" b="1" dirty="0" smtClean="0">
                <a:solidFill>
                  <a:schemeClr val="bg1"/>
                </a:solidFill>
                <a:effectLst>
                  <a:outerShdw blurRad="38100" dist="38100" dir="2700000" algn="tl">
                    <a:srgbClr val="000000">
                      <a:alpha val="43137"/>
                    </a:srgbClr>
                  </a:outerShdw>
                </a:effectLst>
              </a:rPr>
              <a:t>. </a:t>
            </a:r>
          </a:p>
          <a:p>
            <a:r>
              <a:rPr lang="en-CA" sz="2600" b="1" dirty="0" smtClean="0">
                <a:solidFill>
                  <a:schemeClr val="bg1"/>
                </a:solidFill>
                <a:effectLst>
                  <a:outerShdw blurRad="38100" dist="38100" dir="2700000" algn="tl">
                    <a:srgbClr val="000000">
                      <a:alpha val="43137"/>
                    </a:srgbClr>
                  </a:outerShdw>
                </a:effectLst>
              </a:rPr>
              <a:t>However</a:t>
            </a:r>
            <a:r>
              <a:rPr lang="en-CA" sz="2600" b="1" dirty="0">
                <a:solidFill>
                  <a:schemeClr val="bg1"/>
                </a:solidFill>
                <a:effectLst>
                  <a:outerShdw blurRad="38100" dist="38100" dir="2700000" algn="tl">
                    <a:srgbClr val="000000">
                      <a:alpha val="43137"/>
                    </a:srgbClr>
                  </a:outerShdw>
                </a:effectLst>
              </a:rPr>
              <a:t>, </a:t>
            </a:r>
            <a:r>
              <a:rPr lang="en-CA" sz="2600" b="1" dirty="0">
                <a:solidFill>
                  <a:srgbClr val="F2B800"/>
                </a:solidFill>
                <a:effectLst>
                  <a:outerShdw blurRad="38100" dist="38100" dir="2700000" algn="tl">
                    <a:srgbClr val="000000">
                      <a:alpha val="43137"/>
                    </a:srgbClr>
                  </a:outerShdw>
                </a:effectLst>
              </a:rPr>
              <a:t>when the Son of Man comes</a:t>
            </a:r>
            <a:r>
              <a:rPr lang="en-CA" sz="2600" b="1" dirty="0">
                <a:solidFill>
                  <a:schemeClr val="bg1"/>
                </a:solidFill>
                <a:effectLst>
                  <a:outerShdw blurRad="38100" dist="38100" dir="2700000" algn="tl">
                    <a:srgbClr val="000000">
                      <a:alpha val="43137"/>
                    </a:srgbClr>
                  </a:outerShdw>
                </a:effectLst>
              </a:rPr>
              <a:t>, will he find faith on the earth</a:t>
            </a:r>
            <a:r>
              <a:rPr lang="en-CA" sz="2600" b="1" dirty="0" smtClean="0">
                <a:solidFill>
                  <a:schemeClr val="bg1"/>
                </a:solidFill>
                <a:effectLst>
                  <a:outerShdw blurRad="38100" dist="38100" dir="2700000" algn="tl">
                    <a:srgbClr val="000000">
                      <a:alpha val="43137"/>
                    </a:srgbClr>
                  </a:outerShdw>
                </a:effectLst>
              </a:rPr>
              <a:t>?</a:t>
            </a:r>
            <a:endParaRPr lang="en-CA" sz="26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60049" y="2212795"/>
            <a:ext cx="8712968" cy="892552"/>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600" b="1" dirty="0" smtClean="0">
                <a:solidFill>
                  <a:schemeClr val="bg1"/>
                </a:solidFill>
                <a:effectLst>
                  <a:outerShdw blurRad="38100" dist="38100" dir="2700000" algn="tl">
                    <a:srgbClr val="000000">
                      <a:alpha val="43137"/>
                    </a:srgbClr>
                  </a:outerShdw>
                </a:effectLst>
              </a:rPr>
              <a:t>The passage and parable is linked to Jesus’ calamitous return to consummate the Kingdom of God </a:t>
            </a:r>
            <a:endParaRPr lang="en-CA"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59350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5100</TotalTime>
  <Words>1924</Words>
  <Application>Microsoft Office PowerPoint</Application>
  <PresentationFormat>On-screen Show (16:9)</PresentationFormat>
  <Paragraphs>118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Windows User</cp:lastModifiedBy>
  <cp:revision>369</cp:revision>
  <dcterms:created xsi:type="dcterms:W3CDTF">2019-01-23T14:29:15Z</dcterms:created>
  <dcterms:modified xsi:type="dcterms:W3CDTF">2019-03-26T18:13:07Z</dcterms:modified>
</cp:coreProperties>
</file>