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61"/>
  </p:notesMasterIdLst>
  <p:sldIdLst>
    <p:sldId id="366" r:id="rId3"/>
    <p:sldId id="368" r:id="rId4"/>
    <p:sldId id="367" r:id="rId5"/>
    <p:sldId id="397" r:id="rId6"/>
    <p:sldId id="384" r:id="rId7"/>
    <p:sldId id="400" r:id="rId8"/>
    <p:sldId id="459" r:id="rId9"/>
    <p:sldId id="401" r:id="rId10"/>
    <p:sldId id="403" r:id="rId11"/>
    <p:sldId id="404" r:id="rId12"/>
    <p:sldId id="405" r:id="rId13"/>
    <p:sldId id="406" r:id="rId14"/>
    <p:sldId id="460" r:id="rId15"/>
    <p:sldId id="407" r:id="rId16"/>
    <p:sldId id="409" r:id="rId17"/>
    <p:sldId id="410" r:id="rId18"/>
    <p:sldId id="408" r:id="rId19"/>
    <p:sldId id="411" r:id="rId20"/>
    <p:sldId id="412" r:id="rId21"/>
    <p:sldId id="413" r:id="rId22"/>
    <p:sldId id="414" r:id="rId23"/>
    <p:sldId id="415" r:id="rId24"/>
    <p:sldId id="416" r:id="rId25"/>
    <p:sldId id="441" r:id="rId26"/>
    <p:sldId id="461" r:id="rId27"/>
    <p:sldId id="418" r:id="rId28"/>
    <p:sldId id="419" r:id="rId29"/>
    <p:sldId id="440" r:id="rId30"/>
    <p:sldId id="421" r:id="rId31"/>
    <p:sldId id="423" r:id="rId32"/>
    <p:sldId id="424" r:id="rId33"/>
    <p:sldId id="426" r:id="rId34"/>
    <p:sldId id="425" r:id="rId35"/>
    <p:sldId id="427" r:id="rId36"/>
    <p:sldId id="431" r:id="rId37"/>
    <p:sldId id="428" r:id="rId38"/>
    <p:sldId id="442" r:id="rId39"/>
    <p:sldId id="430" r:id="rId40"/>
    <p:sldId id="439" r:id="rId41"/>
    <p:sldId id="434" r:id="rId42"/>
    <p:sldId id="444" r:id="rId43"/>
    <p:sldId id="429" r:id="rId44"/>
    <p:sldId id="432" r:id="rId45"/>
    <p:sldId id="445" r:id="rId46"/>
    <p:sldId id="446" r:id="rId47"/>
    <p:sldId id="433" r:id="rId48"/>
    <p:sldId id="447" r:id="rId49"/>
    <p:sldId id="443" r:id="rId50"/>
    <p:sldId id="448" r:id="rId51"/>
    <p:sldId id="462" r:id="rId52"/>
    <p:sldId id="452" r:id="rId53"/>
    <p:sldId id="455" r:id="rId54"/>
    <p:sldId id="464" r:id="rId55"/>
    <p:sldId id="457" r:id="rId56"/>
    <p:sldId id="451" r:id="rId57"/>
    <p:sldId id="456" r:id="rId58"/>
    <p:sldId id="454" r:id="rId59"/>
    <p:sldId id="463" r:id="rId6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F2B800"/>
    <a:srgbClr val="984807"/>
    <a:srgbClr val="1E1C11"/>
    <a:srgbClr val="6D458B"/>
    <a:srgbClr val="9A3685"/>
    <a:srgbClr val="7030A0"/>
    <a:srgbClr val="17375E"/>
    <a:srgbClr val="000000"/>
    <a:srgbClr val="E6A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94" autoAdjust="0"/>
    <p:restoredTop sz="68843" autoAdjust="0"/>
  </p:normalViewPr>
  <p:slideViewPr>
    <p:cSldViewPr>
      <p:cViewPr>
        <p:scale>
          <a:sx n="76" d="100"/>
          <a:sy n="76" d="100"/>
        </p:scale>
        <p:origin x="-1008" y="-1128"/>
      </p:cViewPr>
      <p:guideLst>
        <p:guide orient="horz" pos="1620"/>
        <p:guide pos="2880"/>
      </p:guideLst>
    </p:cSldViewPr>
  </p:slideViewPr>
  <p:outlineViewPr>
    <p:cViewPr>
      <p:scale>
        <a:sx n="33" d="100"/>
        <a:sy n="33" d="100"/>
      </p:scale>
      <p:origin x="0" y="1662"/>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F4B23A-AD7C-4275-8700-CC97C373E88F}" type="datetimeFigureOut">
              <a:rPr lang="en-CA" smtClean="0"/>
              <a:pPr/>
              <a:t>2019-04-02</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255898-D871-41D6-A7EA-23223179D18F}" type="slidenum">
              <a:rPr lang="en-CA" smtClean="0"/>
              <a:pPr/>
              <a:t>‹#›</a:t>
            </a:fld>
            <a:endParaRPr lang="en-CA"/>
          </a:p>
        </p:txBody>
      </p:sp>
    </p:spTree>
    <p:extLst>
      <p:ext uri="{BB962C8B-B14F-4D97-AF65-F5344CB8AC3E}">
        <p14:creationId xmlns:p14="http://schemas.microsoft.com/office/powerpoint/2010/main" xmlns="" val="418639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pPr/>
              <a:t>1</a:t>
            </a:fld>
            <a:endParaRPr lang="en-CA"/>
          </a:p>
        </p:txBody>
      </p:sp>
    </p:spTree>
    <p:extLst>
      <p:ext uri="{BB962C8B-B14F-4D97-AF65-F5344CB8AC3E}">
        <p14:creationId xmlns:p14="http://schemas.microsoft.com/office/powerpoint/2010/main" xmlns="" val="2457392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10</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11</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12</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13</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14</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15</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16</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17</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18</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19</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20</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21</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22</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23</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26</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27</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29</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30</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31</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32</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3</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33</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34</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35</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36</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38</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39</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40</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42</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43</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45</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4</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46</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48</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49</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50</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55</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56</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57</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58</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5</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6</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7</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8</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255898-D871-41D6-A7EA-23223179D18F}" type="slidenum">
              <a:rPr lang="en-CA" smtClean="0">
                <a:solidFill>
                  <a:prstClr val="black"/>
                </a:solidFill>
              </a:rPr>
              <a:pPr/>
              <a:t>9</a:t>
            </a:fld>
            <a:endParaRPr lang="en-CA">
              <a:solidFill>
                <a:prstClr val="black"/>
              </a:solidFill>
            </a:endParaRPr>
          </a:p>
        </p:txBody>
      </p:sp>
    </p:spTree>
    <p:extLst>
      <p:ext uri="{BB962C8B-B14F-4D97-AF65-F5344CB8AC3E}">
        <p14:creationId xmlns:p14="http://schemas.microsoft.com/office/powerpoint/2010/main" xmlns="" val="2457392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36AB4C8-5C29-4B3B-8022-0A18CB0DB617}" type="datetimeFigureOut">
              <a:rPr lang="en-CA" smtClean="0"/>
              <a:pPr/>
              <a:t>2019-04-02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12253742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36AB4C8-5C29-4B3B-8022-0A18CB0DB617}" type="datetimeFigureOut">
              <a:rPr lang="en-CA" smtClean="0"/>
              <a:pPr/>
              <a:t>2019-04-02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41874149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36AB4C8-5C29-4B3B-8022-0A18CB0DB617}" type="datetimeFigureOut">
              <a:rPr lang="en-CA" smtClean="0"/>
              <a:pPr/>
              <a:t>2019-04-02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12287758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36AB4C8-5C29-4B3B-8022-0A18CB0DB617}" type="datetimeFigureOut">
              <a:rPr lang="en-CA" smtClean="0">
                <a:solidFill>
                  <a:prstClr val="black">
                    <a:tint val="75000"/>
                  </a:prstClr>
                </a:solidFill>
              </a:rPr>
              <a:pPr/>
              <a:t>2019-04-02</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8A1FA1B-2557-4015-92A8-C89C2984787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4953329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36AB4C8-5C29-4B3B-8022-0A18CB0DB617}" type="datetimeFigureOut">
              <a:rPr lang="en-CA" smtClean="0">
                <a:solidFill>
                  <a:prstClr val="black">
                    <a:tint val="75000"/>
                  </a:prstClr>
                </a:solidFill>
              </a:rPr>
              <a:pPr/>
              <a:t>2019-04-02</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8A1FA1B-2557-4015-92A8-C89C2984787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36157889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6AB4C8-5C29-4B3B-8022-0A18CB0DB617}" type="datetimeFigureOut">
              <a:rPr lang="en-CA" smtClean="0">
                <a:solidFill>
                  <a:prstClr val="black">
                    <a:tint val="75000"/>
                  </a:prstClr>
                </a:solidFill>
              </a:rPr>
              <a:pPr/>
              <a:t>2019-04-02</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8A1FA1B-2557-4015-92A8-C89C2984787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24934343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36AB4C8-5C29-4B3B-8022-0A18CB0DB617}" type="datetimeFigureOut">
              <a:rPr lang="en-CA" smtClean="0">
                <a:solidFill>
                  <a:prstClr val="black">
                    <a:tint val="75000"/>
                  </a:prstClr>
                </a:solidFill>
              </a:rPr>
              <a:pPr/>
              <a:t>2019-04-02</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8A1FA1B-2557-4015-92A8-C89C2984787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2673609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36AB4C8-5C29-4B3B-8022-0A18CB0DB617}" type="datetimeFigureOut">
              <a:rPr lang="en-CA" smtClean="0">
                <a:solidFill>
                  <a:prstClr val="black">
                    <a:tint val="75000"/>
                  </a:prstClr>
                </a:solidFill>
              </a:rPr>
              <a:pPr/>
              <a:t>2019-04-02</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8A1FA1B-2557-4015-92A8-C89C2984787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5047389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36AB4C8-5C29-4B3B-8022-0A18CB0DB617}" type="datetimeFigureOut">
              <a:rPr lang="en-CA" smtClean="0">
                <a:solidFill>
                  <a:prstClr val="black">
                    <a:tint val="75000"/>
                  </a:prstClr>
                </a:solidFill>
              </a:rPr>
              <a:pPr/>
              <a:t>2019-04-02</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8A1FA1B-2557-4015-92A8-C89C2984787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9835350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AB4C8-5C29-4B3B-8022-0A18CB0DB617}" type="datetimeFigureOut">
              <a:rPr lang="en-CA" smtClean="0">
                <a:solidFill>
                  <a:prstClr val="black">
                    <a:tint val="75000"/>
                  </a:prstClr>
                </a:solidFill>
              </a:rPr>
              <a:pPr/>
              <a:t>2019-04-02</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8A1FA1B-2557-4015-92A8-C89C2984787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36024969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6AB4C8-5C29-4B3B-8022-0A18CB0DB617}" type="datetimeFigureOut">
              <a:rPr lang="en-CA" smtClean="0">
                <a:solidFill>
                  <a:prstClr val="black">
                    <a:tint val="75000"/>
                  </a:prstClr>
                </a:solidFill>
              </a:rPr>
              <a:pPr/>
              <a:t>2019-04-02</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8A1FA1B-2557-4015-92A8-C89C2984787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36270118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36AB4C8-5C29-4B3B-8022-0A18CB0DB617}" type="datetimeFigureOut">
              <a:rPr lang="en-CA" smtClean="0"/>
              <a:pPr/>
              <a:t>2019-04-02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18134161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6AB4C8-5C29-4B3B-8022-0A18CB0DB617}" type="datetimeFigureOut">
              <a:rPr lang="en-CA" smtClean="0">
                <a:solidFill>
                  <a:prstClr val="black">
                    <a:tint val="75000"/>
                  </a:prstClr>
                </a:solidFill>
              </a:rPr>
              <a:pPr/>
              <a:t>2019-04-02</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8A1FA1B-2557-4015-92A8-C89C2984787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28706466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36AB4C8-5C29-4B3B-8022-0A18CB0DB617}" type="datetimeFigureOut">
              <a:rPr lang="en-CA" smtClean="0">
                <a:solidFill>
                  <a:prstClr val="black">
                    <a:tint val="75000"/>
                  </a:prstClr>
                </a:solidFill>
              </a:rPr>
              <a:pPr/>
              <a:t>2019-04-02</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8A1FA1B-2557-4015-92A8-C89C2984787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39641613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36AB4C8-5C29-4B3B-8022-0A18CB0DB617}" type="datetimeFigureOut">
              <a:rPr lang="en-CA" smtClean="0">
                <a:solidFill>
                  <a:prstClr val="black">
                    <a:tint val="75000"/>
                  </a:prstClr>
                </a:solidFill>
              </a:rPr>
              <a:pPr/>
              <a:t>2019-04-02</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8A1FA1B-2557-4015-92A8-C89C2984787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99063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6AB4C8-5C29-4B3B-8022-0A18CB0DB617}" type="datetimeFigureOut">
              <a:rPr lang="en-CA" smtClean="0"/>
              <a:pPr/>
              <a:t>2019-04-02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23341736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36AB4C8-5C29-4B3B-8022-0A18CB0DB617}" type="datetimeFigureOut">
              <a:rPr lang="en-CA" smtClean="0"/>
              <a:pPr/>
              <a:t>2019-04-02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39429515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36AB4C8-5C29-4B3B-8022-0A18CB0DB617}" type="datetimeFigureOut">
              <a:rPr lang="en-CA" smtClean="0"/>
              <a:pPr/>
              <a:t>2019-04-02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38543439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36AB4C8-5C29-4B3B-8022-0A18CB0DB617}" type="datetimeFigureOut">
              <a:rPr lang="en-CA" smtClean="0"/>
              <a:pPr/>
              <a:t>2019-04-02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27692087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AB4C8-5C29-4B3B-8022-0A18CB0DB617}" type="datetimeFigureOut">
              <a:rPr lang="en-CA" smtClean="0"/>
              <a:pPr/>
              <a:t>2019-04-02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1361711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6AB4C8-5C29-4B3B-8022-0A18CB0DB617}" type="datetimeFigureOut">
              <a:rPr lang="en-CA" smtClean="0"/>
              <a:pPr/>
              <a:t>2019-04-02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26127177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6AB4C8-5C29-4B3B-8022-0A18CB0DB617}" type="datetimeFigureOut">
              <a:rPr lang="en-CA" smtClean="0"/>
              <a:pPr/>
              <a:t>2019-04-02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40062688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36AB4C8-5C29-4B3B-8022-0A18CB0DB617}" type="datetimeFigureOut">
              <a:rPr lang="en-CA" smtClean="0"/>
              <a:pPr/>
              <a:t>2019-04-02</a:t>
            </a:fld>
            <a:endParaRPr lang="en-CA"/>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8A1FA1B-2557-4015-92A8-C89C29847879}" type="slidenum">
              <a:rPr lang="en-CA" smtClean="0"/>
              <a:pPr/>
              <a:t>‹#›</a:t>
            </a:fld>
            <a:endParaRPr lang="en-CA"/>
          </a:p>
        </p:txBody>
      </p:sp>
    </p:spTree>
    <p:extLst>
      <p:ext uri="{BB962C8B-B14F-4D97-AF65-F5344CB8AC3E}">
        <p14:creationId xmlns:p14="http://schemas.microsoft.com/office/powerpoint/2010/main" xmlns="" val="1264038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36AB4C8-5C29-4B3B-8022-0A18CB0DB617}" type="datetimeFigureOut">
              <a:rPr lang="en-CA" smtClean="0">
                <a:solidFill>
                  <a:prstClr val="black">
                    <a:tint val="75000"/>
                  </a:prstClr>
                </a:solidFill>
              </a:rPr>
              <a:pPr/>
              <a:t>2019-04-02</a:t>
            </a:fld>
            <a:endParaRPr lang="en-CA">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8A1FA1B-2557-4015-92A8-C89C2984787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17122489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Paul\AppData\Local\Microsoft\Windows\INetCache\IE\FVD9NU7C\a_walk_in_the_park_by_leeroi1-d2z8znm[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80" t="10104" r="1555" b="6830"/>
          <a:stretch/>
        </p:blipFill>
        <p:spPr bwMode="auto">
          <a:xfrm>
            <a:off x="0" y="-1"/>
            <a:ext cx="9144000" cy="514350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251520" y="342228"/>
            <a:ext cx="8712968" cy="954107"/>
          </a:xfrm>
          <a:prstGeom prst="rect">
            <a:avLst/>
          </a:prstGeom>
          <a:solidFill>
            <a:srgbClr val="1E1C11">
              <a:alpha val="80000"/>
            </a:srgbClr>
          </a:solidFill>
        </p:spPr>
        <p:txBody>
          <a:bodyPr wrap="square" rtlCol="0">
            <a:spAutoFit/>
          </a:bodyPr>
          <a:lstStyle/>
          <a:p>
            <a:r>
              <a:rPr lang="en-CA" sz="2800" b="1" dirty="0" smtClean="0">
                <a:solidFill>
                  <a:schemeClr val="bg1"/>
                </a:solidFill>
                <a:effectLst>
                  <a:outerShdw blurRad="38100" dist="38100" dir="2700000" algn="tl">
                    <a:srgbClr val="000000">
                      <a:alpha val="43137"/>
                    </a:srgbClr>
                  </a:outerShdw>
                </a:effectLst>
              </a:rPr>
              <a:t>However</a:t>
            </a:r>
            <a:r>
              <a:rPr lang="en-CA" sz="2800" b="1" dirty="0">
                <a:solidFill>
                  <a:schemeClr val="bg1"/>
                </a:solidFill>
                <a:effectLst>
                  <a:outerShdw blurRad="38100" dist="38100" dir="2700000" algn="tl">
                    <a:srgbClr val="000000">
                      <a:alpha val="43137"/>
                    </a:srgbClr>
                  </a:outerShdw>
                </a:effectLst>
              </a:rPr>
              <a:t>, when the Son of Man comes, will he find faith on the earth</a:t>
            </a:r>
            <a:r>
              <a:rPr lang="en-CA" sz="2800" b="1" dirty="0" smtClean="0">
                <a:solidFill>
                  <a:schemeClr val="bg1"/>
                </a:solidFill>
                <a:effectLst>
                  <a:outerShdw blurRad="38100" dist="38100" dir="2700000" algn="tl">
                    <a:srgbClr val="000000">
                      <a:alpha val="43137"/>
                    </a:srgbClr>
                  </a:outerShdw>
                </a:effectLst>
              </a:rPr>
              <a:t>?</a:t>
            </a:r>
            <a:endParaRPr lang="en-CA"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1446547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267494"/>
            <a:ext cx="8784976" cy="3693319"/>
          </a:xfrm>
          <a:prstGeom prst="rect">
            <a:avLst/>
          </a:prstGeom>
          <a:solidFill>
            <a:srgbClr val="1E1C11">
              <a:alpha val="80000"/>
            </a:srgbClr>
          </a:solidFill>
        </p:spPr>
        <p:txBody>
          <a:bodyPr wrap="square" rtlCol="0">
            <a:spAutoFit/>
          </a:bodyPr>
          <a:lstStyle/>
          <a:p>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18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A certain ruler asked him, ‘Good teacher, what must I do to </a:t>
            </a:r>
            <a:r>
              <a:rPr lang="en-CA" sz="2600" b="1" dirty="0">
                <a:solidFill>
                  <a:srgbClr val="FFC000"/>
                </a:solidFill>
                <a:effectLst>
                  <a:outerShdw blurRad="38100" dist="38100" dir="2700000" algn="tl">
                    <a:srgbClr val="000000">
                      <a:alpha val="43137"/>
                    </a:srgbClr>
                  </a:outerShdw>
                </a:effectLst>
                <a:latin typeface="Arial Narrow" panose="020B0606020202030204" pitchFamily="34" charset="0"/>
              </a:rPr>
              <a:t>inherit eternal life</a:t>
            </a:r>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  19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‘Why do you call me good?’ Jesus answered. ‘No one is good – except God alone. 20 You know the commandments: “You shall not commit adultery, you shall not murder, you shall not steal, you shall not give false testimony, honour your father and mother</a:t>
            </a:r>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  21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‘All these I have kept since I was a boy,’ he </a:t>
            </a:r>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said.  22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When Jesus heard this, he said to him, ‘You still lack one thing. Sell everything you have and give to the poor, and you will have treasure in heaven. Then come, follow me</a:t>
            </a:r>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a:t>
            </a:r>
            <a:endParaRPr lang="en-CA" sz="2600" b="1" dirty="0">
              <a:solidFill>
                <a:prstClr val="white"/>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xmlns="" val="23421100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267494"/>
            <a:ext cx="8784976" cy="3293209"/>
          </a:xfrm>
          <a:prstGeom prst="rect">
            <a:avLst/>
          </a:prstGeom>
          <a:solidFill>
            <a:srgbClr val="1E1C11">
              <a:alpha val="80000"/>
            </a:srgbClr>
          </a:solidFill>
        </p:spPr>
        <p:txBody>
          <a:bodyPr wrap="square" rtlCol="0">
            <a:spAutoFit/>
          </a:bodyPr>
          <a:lstStyle/>
          <a:p>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23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When he heard this, he became very sad, because he was very wealthy. 24 Jesus looked at him and said, ‘How hard it is for the rich to </a:t>
            </a:r>
            <a:r>
              <a:rPr lang="en-CA" sz="2600" b="1" dirty="0">
                <a:solidFill>
                  <a:srgbClr val="FFC000"/>
                </a:solidFill>
                <a:effectLst>
                  <a:outerShdw blurRad="38100" dist="38100" dir="2700000" algn="tl">
                    <a:srgbClr val="000000">
                      <a:alpha val="43137"/>
                    </a:srgbClr>
                  </a:outerShdw>
                </a:effectLst>
                <a:latin typeface="Arial Narrow" panose="020B0606020202030204" pitchFamily="34" charset="0"/>
              </a:rPr>
              <a:t>enter the kingdom of God</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 25 Indeed, it is easier for a camel to go through the eye of a needle than for someone who is rich to enter the kingdom of God.’</a:t>
            </a:r>
          </a:p>
          <a:p>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26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Those who heard this asked, ‘</a:t>
            </a:r>
            <a:r>
              <a:rPr lang="en-CA" sz="2600" b="1" dirty="0">
                <a:solidFill>
                  <a:srgbClr val="FFC000"/>
                </a:solidFill>
                <a:effectLst>
                  <a:outerShdw blurRad="38100" dist="38100" dir="2700000" algn="tl">
                    <a:srgbClr val="000000">
                      <a:alpha val="43137"/>
                    </a:srgbClr>
                  </a:outerShdw>
                </a:effectLst>
                <a:latin typeface="Arial Narrow" panose="020B0606020202030204" pitchFamily="34" charset="0"/>
              </a:rPr>
              <a:t>Who then can be saved</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a:t>
            </a:r>
          </a:p>
          <a:p>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27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Jesus replied, ‘What is impossible with man is possible with God</a:t>
            </a:r>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a:t>
            </a:r>
            <a:endParaRPr lang="en-CA" sz="2600" b="1" dirty="0">
              <a:solidFill>
                <a:prstClr val="white"/>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xmlns="" val="28619219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267494"/>
            <a:ext cx="8784976" cy="2092881"/>
          </a:xfrm>
          <a:prstGeom prst="rect">
            <a:avLst/>
          </a:prstGeom>
          <a:solidFill>
            <a:srgbClr val="1E1C11">
              <a:alpha val="80000"/>
            </a:srgbClr>
          </a:solidFill>
        </p:spPr>
        <p:txBody>
          <a:bodyPr wrap="square" rtlCol="0">
            <a:spAutoFit/>
          </a:bodyPr>
          <a:lstStyle/>
          <a:p>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28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Peter said to him, ‘We have left all we had to follow you!’</a:t>
            </a:r>
          </a:p>
          <a:p>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29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‘Truly I tell you,’ Jesus said to them, ‘no one who has left home or wife or brothers or sisters or parents or children for the sake of the </a:t>
            </a:r>
            <a:r>
              <a:rPr lang="en-CA" sz="2600" b="1" dirty="0">
                <a:solidFill>
                  <a:srgbClr val="FFC000"/>
                </a:solidFill>
                <a:effectLst>
                  <a:outerShdw blurRad="38100" dist="38100" dir="2700000" algn="tl">
                    <a:srgbClr val="000000">
                      <a:alpha val="43137"/>
                    </a:srgbClr>
                  </a:outerShdw>
                </a:effectLst>
                <a:latin typeface="Arial Narrow" panose="020B0606020202030204" pitchFamily="34" charset="0"/>
              </a:rPr>
              <a:t>kingdom of God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30 will fail to receive many times as much in </a:t>
            </a:r>
            <a:r>
              <a:rPr lang="en-CA" sz="2600" b="1" dirty="0">
                <a:solidFill>
                  <a:srgbClr val="FFC000"/>
                </a:solidFill>
                <a:effectLst>
                  <a:outerShdw blurRad="38100" dist="38100" dir="2700000" algn="tl">
                    <a:srgbClr val="000000">
                      <a:alpha val="43137"/>
                    </a:srgbClr>
                  </a:outerShdw>
                </a:effectLst>
                <a:latin typeface="Arial Narrow" panose="020B0606020202030204" pitchFamily="34" charset="0"/>
              </a:rPr>
              <a:t>this age, and in the age to come eternal life</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a:t>
            </a:r>
          </a:p>
        </p:txBody>
      </p:sp>
      <p:sp>
        <p:nvSpPr>
          <p:cNvPr id="2" name="TextBox 1"/>
          <p:cNvSpPr txBox="1"/>
          <p:nvPr/>
        </p:nvSpPr>
        <p:spPr>
          <a:xfrm>
            <a:off x="251520" y="2571750"/>
            <a:ext cx="8640960" cy="1384995"/>
          </a:xfrm>
          <a:prstGeom prst="rect">
            <a:avLst/>
          </a:prstGeom>
          <a:solidFill>
            <a:schemeClr val="bg2">
              <a:lumMod val="50000"/>
            </a:schemeClr>
          </a:solidFill>
        </p:spPr>
        <p:txBody>
          <a:bodyPr wrap="square" rtlCol="0">
            <a:spAutoFit/>
          </a:bodyPr>
          <a:lstStyle/>
          <a:p>
            <a:r>
              <a:rPr lang="en-CA" sz="2800" b="1" dirty="0" smtClean="0"/>
              <a:t>Justified or declared righteous, receive Kingdom of God,  saved, eternal life ties everything together under the theme of becoming Kingdom of God citizens.   </a:t>
            </a:r>
            <a:endParaRPr lang="en-CA" sz="2800" b="1" dirty="0"/>
          </a:p>
        </p:txBody>
      </p:sp>
    </p:spTree>
    <p:extLst>
      <p:ext uri="{BB962C8B-B14F-4D97-AF65-F5344CB8AC3E}">
        <p14:creationId xmlns:p14="http://schemas.microsoft.com/office/powerpoint/2010/main" xmlns="" val="19701312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2050" name="Picture 2" descr="Image result for image of half circle"/>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2497001" y="496750"/>
            <a:ext cx="4149998" cy="4150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2987824" y="1707654"/>
            <a:ext cx="1440160" cy="954107"/>
          </a:xfrm>
          <a:prstGeom prst="rect">
            <a:avLst/>
          </a:prstGeom>
          <a:noFill/>
        </p:spPr>
        <p:txBody>
          <a:bodyPr wrap="square" rtlCol="0">
            <a:spAutoFit/>
          </a:bodyPr>
          <a:lstStyle/>
          <a:p>
            <a:pPr algn="ctr"/>
            <a:r>
              <a:rPr lang="en-CA" sz="2800" b="1" dirty="0" smtClean="0">
                <a:solidFill>
                  <a:prstClr val="white"/>
                </a:solidFill>
              </a:rPr>
              <a:t>Satan’s rule</a:t>
            </a:r>
            <a:endParaRPr lang="en-CA" sz="2800" b="1" dirty="0">
              <a:solidFill>
                <a:prstClr val="white"/>
              </a:solidFill>
            </a:endParaRPr>
          </a:p>
        </p:txBody>
      </p:sp>
      <p:sp>
        <p:nvSpPr>
          <p:cNvPr id="19" name="TextBox 18"/>
          <p:cNvSpPr txBox="1"/>
          <p:nvPr/>
        </p:nvSpPr>
        <p:spPr>
          <a:xfrm>
            <a:off x="4644008" y="1707654"/>
            <a:ext cx="1440160" cy="954107"/>
          </a:xfrm>
          <a:prstGeom prst="rect">
            <a:avLst/>
          </a:prstGeom>
          <a:noFill/>
        </p:spPr>
        <p:txBody>
          <a:bodyPr wrap="square" rtlCol="0">
            <a:spAutoFit/>
          </a:bodyPr>
          <a:lstStyle/>
          <a:p>
            <a:pPr algn="ctr"/>
            <a:r>
              <a:rPr lang="en-CA" sz="2800" b="1" dirty="0" smtClean="0">
                <a:solidFill>
                  <a:srgbClr val="FFC000"/>
                </a:solidFill>
                <a:effectLst>
                  <a:outerShdw blurRad="38100" dist="38100" dir="2700000" algn="tl">
                    <a:srgbClr val="000000">
                      <a:alpha val="43137"/>
                    </a:srgbClr>
                  </a:outerShdw>
                </a:effectLst>
              </a:rPr>
              <a:t>God’s rule</a:t>
            </a:r>
            <a:endParaRPr lang="en-CA" sz="2800" b="1" dirty="0">
              <a:solidFill>
                <a:srgbClr val="FFC000"/>
              </a:solidFill>
              <a:effectLst>
                <a:outerShdw blurRad="38100" dist="38100" dir="2700000" algn="tl">
                  <a:srgbClr val="000000">
                    <a:alpha val="43137"/>
                  </a:srgbClr>
                </a:outerShdw>
              </a:effectLst>
            </a:endParaRPr>
          </a:p>
        </p:txBody>
      </p:sp>
      <p:sp>
        <p:nvSpPr>
          <p:cNvPr id="2" name="Curved Down Arrow 1"/>
          <p:cNvSpPr/>
          <p:nvPr/>
        </p:nvSpPr>
        <p:spPr>
          <a:xfrm>
            <a:off x="4103948" y="987574"/>
            <a:ext cx="936104" cy="432048"/>
          </a:xfrm>
          <a:prstGeom prst="curvedDownArrow">
            <a:avLst/>
          </a:prstGeom>
          <a:solidFill>
            <a:srgbClr val="F2B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black"/>
              </a:solidFill>
            </a:endParaRPr>
          </a:p>
        </p:txBody>
      </p:sp>
    </p:spTree>
    <p:extLst>
      <p:ext uri="{BB962C8B-B14F-4D97-AF65-F5344CB8AC3E}">
        <p14:creationId xmlns:p14="http://schemas.microsoft.com/office/powerpoint/2010/main" xmlns="" val="35742365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267494"/>
            <a:ext cx="8784976" cy="3416320"/>
          </a:xfrm>
          <a:prstGeom prst="rect">
            <a:avLst/>
          </a:prstGeom>
          <a:solidFill>
            <a:srgbClr val="1E1C11">
              <a:alpha val="80000"/>
            </a:srgbClr>
          </a:solidFill>
        </p:spPr>
        <p:txBody>
          <a:bodyPr wrap="square" rtlCol="0">
            <a:spAutoFit/>
          </a:bodyPr>
          <a:lstStyle/>
          <a:p>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9  To some who were confident of their own righteousness and looked down on everyone else, Jesus told this parable: 10 ‘Two men went up to the temple to pray, one a </a:t>
            </a:r>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Pharisee</a:t>
            </a:r>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 and the other a tax collector. 11 The </a:t>
            </a:r>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Pharisee stood by himself and prayed</a:t>
            </a:r>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 “God, I thank you that I am not like other people – robbers, evildoers, adulterers – or even like this tax collector. 12 I fast twice a week and give a tenth of all I get.”</a:t>
            </a:r>
          </a:p>
          <a:p>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   13 </a:t>
            </a:r>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‘But the tax collector stood at a distance. He would not even look up to heaven, but beat his breast and said, “God, have mercy on me, a sinner</a:t>
            </a:r>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  </a:t>
            </a:r>
            <a:endParaRPr lang="en-CA" sz="2400" b="1" dirty="0">
              <a:solidFill>
                <a:prstClr val="white"/>
              </a:solidFill>
              <a:effectLst>
                <a:outerShdw blurRad="38100" dist="38100" dir="2700000" algn="tl">
                  <a:srgbClr val="000000">
                    <a:alpha val="43137"/>
                  </a:srgbClr>
                </a:outerShdw>
              </a:effectLst>
              <a:latin typeface="Arial Narrow" panose="020B0606020202030204" pitchFamily="34" charset="0"/>
            </a:endParaRPr>
          </a:p>
        </p:txBody>
      </p:sp>
      <p:sp>
        <p:nvSpPr>
          <p:cNvPr id="2" name="TextBox 1"/>
          <p:cNvSpPr txBox="1"/>
          <p:nvPr/>
        </p:nvSpPr>
        <p:spPr>
          <a:xfrm>
            <a:off x="202213" y="3750880"/>
            <a:ext cx="8784976" cy="477054"/>
          </a:xfrm>
          <a:prstGeom prst="rect">
            <a:avLst/>
          </a:prstGeom>
          <a:solidFill>
            <a:srgbClr val="1E1C11">
              <a:alpha val="80000"/>
            </a:srgbClr>
          </a:solidFill>
        </p:spPr>
        <p:txBody>
          <a:bodyPr wrap="square" rtlCol="0">
            <a:spAutoFit/>
          </a:bodyPr>
          <a:lstStyle/>
          <a:p>
            <a:pPr marL="342900" indent="-342900">
              <a:buFont typeface="Wingdings" panose="05000000000000000000" pitchFamily="2" charset="2"/>
              <a:buChar char="v"/>
            </a:pPr>
            <a:r>
              <a:rPr lang="en-CA" sz="2500" b="1" dirty="0" smtClean="0">
                <a:solidFill>
                  <a:schemeClr val="bg1"/>
                </a:solidFill>
              </a:rPr>
              <a:t>Separates </a:t>
            </a:r>
            <a:r>
              <a:rPr lang="en-CA" sz="2500" b="1" dirty="0">
                <a:solidFill>
                  <a:schemeClr val="bg1"/>
                </a:solidFill>
              </a:rPr>
              <a:t>himself </a:t>
            </a:r>
            <a:r>
              <a:rPr lang="en-CA" sz="2500" b="1" dirty="0" smtClean="0">
                <a:solidFill>
                  <a:schemeClr val="bg1"/>
                </a:solidFill>
              </a:rPr>
              <a:t>from others which </a:t>
            </a:r>
            <a:r>
              <a:rPr lang="en-CA" sz="2500" b="1" dirty="0">
                <a:solidFill>
                  <a:schemeClr val="bg1"/>
                </a:solidFill>
              </a:rPr>
              <a:t>is standard of Pharisaism</a:t>
            </a:r>
          </a:p>
        </p:txBody>
      </p:sp>
    </p:spTree>
    <p:extLst>
      <p:ext uri="{BB962C8B-B14F-4D97-AF65-F5344CB8AC3E}">
        <p14:creationId xmlns:p14="http://schemas.microsoft.com/office/powerpoint/2010/main" xmlns="" val="15234105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267494"/>
            <a:ext cx="8784976" cy="3416320"/>
          </a:xfrm>
          <a:prstGeom prst="rect">
            <a:avLst/>
          </a:prstGeom>
          <a:solidFill>
            <a:srgbClr val="1E1C11">
              <a:alpha val="80000"/>
            </a:srgbClr>
          </a:solidFill>
        </p:spPr>
        <p:txBody>
          <a:bodyPr wrap="square" rtlCol="0">
            <a:spAutoFit/>
          </a:bodyPr>
          <a:lstStyle/>
          <a:p>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9  To some who were confident of their own righteousness and looked down on everyone else, Jesus told this parable: 10 ‘Two men went up to the temple to pray, one a </a:t>
            </a:r>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Pharisee</a:t>
            </a:r>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 and the other a tax collector. 11 The </a:t>
            </a:r>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Pharisee stood by himself and prayed: </a:t>
            </a:r>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God, </a:t>
            </a:r>
            <a:r>
              <a:rPr lang="en-CA" sz="2400" b="1" u="sng" dirty="0">
                <a:solidFill>
                  <a:srgbClr val="FFC000"/>
                </a:solidFill>
                <a:effectLst>
                  <a:outerShdw blurRad="38100" dist="38100" dir="2700000" algn="tl">
                    <a:srgbClr val="000000">
                      <a:alpha val="43137"/>
                    </a:srgbClr>
                  </a:outerShdw>
                </a:effectLst>
                <a:latin typeface="Arial Narrow" panose="020B0606020202030204" pitchFamily="34" charset="0"/>
              </a:rPr>
              <a:t>I</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 thank you that </a:t>
            </a:r>
            <a:r>
              <a:rPr lang="en-CA" sz="2400" b="1" u="sng" dirty="0">
                <a:solidFill>
                  <a:srgbClr val="FFC000"/>
                </a:solidFill>
                <a:effectLst>
                  <a:outerShdw blurRad="38100" dist="38100" dir="2700000" algn="tl">
                    <a:srgbClr val="000000">
                      <a:alpha val="43137"/>
                    </a:srgbClr>
                  </a:outerShdw>
                </a:effectLst>
                <a:latin typeface="Arial Narrow" panose="020B0606020202030204" pitchFamily="34" charset="0"/>
              </a:rPr>
              <a:t>I</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 am not like other people – robbers, evildoers, adulterers – or even like this tax collector</a:t>
            </a:r>
            <a:r>
              <a:rPr lang="en-CA" sz="2400" b="1" dirty="0">
                <a:solidFill>
                  <a:schemeClr val="bg1"/>
                </a:solidFill>
                <a:effectLst>
                  <a:outerShdw blurRad="38100" dist="38100" dir="2700000" algn="tl">
                    <a:srgbClr val="000000">
                      <a:alpha val="43137"/>
                    </a:srgbClr>
                  </a:outerShdw>
                </a:effectLst>
                <a:latin typeface="Arial Narrow" panose="020B0606020202030204" pitchFamily="34" charset="0"/>
              </a:rPr>
              <a:t>. 12 </a:t>
            </a:r>
            <a:r>
              <a:rPr lang="en-CA" sz="2400" b="1" u="sng" dirty="0">
                <a:solidFill>
                  <a:prstClr val="white"/>
                </a:solidFill>
                <a:effectLst>
                  <a:outerShdw blurRad="38100" dist="38100" dir="2700000" algn="tl">
                    <a:srgbClr val="000000">
                      <a:alpha val="43137"/>
                    </a:srgbClr>
                  </a:outerShdw>
                </a:effectLst>
                <a:latin typeface="Arial Narrow" panose="020B0606020202030204" pitchFamily="34" charset="0"/>
              </a:rPr>
              <a:t>I</a:t>
            </a:r>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 fast twice a week and give a tenth of all </a:t>
            </a:r>
            <a:r>
              <a:rPr lang="en-CA" sz="2400" b="1" u="sng" dirty="0">
                <a:solidFill>
                  <a:prstClr val="white"/>
                </a:solidFill>
                <a:effectLst>
                  <a:outerShdw blurRad="38100" dist="38100" dir="2700000" algn="tl">
                    <a:srgbClr val="000000">
                      <a:alpha val="43137"/>
                    </a:srgbClr>
                  </a:outerShdw>
                </a:effectLst>
                <a:latin typeface="Arial Narrow" panose="020B0606020202030204" pitchFamily="34" charset="0"/>
              </a:rPr>
              <a:t>I</a:t>
            </a:r>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 get.”</a:t>
            </a:r>
          </a:p>
          <a:p>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   13 </a:t>
            </a:r>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‘But the tax collector stood at a distance. He would not even look up to heaven, but beat his breast and said, “God, have mercy on me, a sinner</a:t>
            </a:r>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  </a:t>
            </a:r>
            <a:endParaRPr lang="en-CA" sz="2400" b="1" dirty="0">
              <a:solidFill>
                <a:prstClr val="white"/>
              </a:solidFill>
              <a:effectLst>
                <a:outerShdw blurRad="38100" dist="38100" dir="2700000" algn="tl">
                  <a:srgbClr val="000000">
                    <a:alpha val="43137"/>
                  </a:srgbClr>
                </a:outerShdw>
              </a:effectLst>
              <a:latin typeface="Arial Narrow" panose="020B0606020202030204" pitchFamily="34" charset="0"/>
            </a:endParaRPr>
          </a:p>
        </p:txBody>
      </p:sp>
      <p:sp>
        <p:nvSpPr>
          <p:cNvPr id="2" name="TextBox 1"/>
          <p:cNvSpPr txBox="1"/>
          <p:nvPr/>
        </p:nvSpPr>
        <p:spPr>
          <a:xfrm>
            <a:off x="202213" y="3750880"/>
            <a:ext cx="8784976" cy="477054"/>
          </a:xfrm>
          <a:prstGeom prst="rect">
            <a:avLst/>
          </a:prstGeom>
          <a:solidFill>
            <a:srgbClr val="1E1C11">
              <a:alpha val="80000"/>
            </a:srgbClr>
          </a:solidFill>
        </p:spPr>
        <p:txBody>
          <a:bodyPr wrap="square" rtlCol="0">
            <a:spAutoFit/>
          </a:bodyPr>
          <a:lstStyle/>
          <a:p>
            <a:pPr marL="342900" indent="-342900">
              <a:buFont typeface="Wingdings" panose="05000000000000000000" pitchFamily="2" charset="2"/>
              <a:buChar char="v"/>
            </a:pPr>
            <a:r>
              <a:rPr lang="en-CA" sz="2500" b="1" dirty="0" smtClean="0">
                <a:solidFill>
                  <a:schemeClr val="bg1"/>
                </a:solidFill>
              </a:rPr>
              <a:t>Arrogantly </a:t>
            </a:r>
            <a:r>
              <a:rPr lang="en-CA" sz="2500" b="1" dirty="0">
                <a:solidFill>
                  <a:schemeClr val="bg1"/>
                </a:solidFill>
              </a:rPr>
              <a:t>judges others in self-aggrandizing </a:t>
            </a:r>
            <a:r>
              <a:rPr lang="en-CA" sz="2500" b="1" dirty="0" smtClean="0">
                <a:solidFill>
                  <a:schemeClr val="bg1"/>
                </a:solidFill>
              </a:rPr>
              <a:t>praise</a:t>
            </a:r>
            <a:endParaRPr lang="en-CA" sz="2500" b="1" dirty="0">
              <a:solidFill>
                <a:schemeClr val="bg1"/>
              </a:solidFill>
            </a:endParaRPr>
          </a:p>
        </p:txBody>
      </p:sp>
    </p:spTree>
    <p:extLst>
      <p:ext uri="{BB962C8B-B14F-4D97-AF65-F5344CB8AC3E}">
        <p14:creationId xmlns:p14="http://schemas.microsoft.com/office/powerpoint/2010/main" xmlns="" val="4969389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267494"/>
            <a:ext cx="8784976" cy="3416320"/>
          </a:xfrm>
          <a:prstGeom prst="rect">
            <a:avLst/>
          </a:prstGeom>
          <a:solidFill>
            <a:srgbClr val="1E1C11">
              <a:alpha val="80000"/>
            </a:srgbClr>
          </a:solidFill>
        </p:spPr>
        <p:txBody>
          <a:bodyPr wrap="square" rtlCol="0">
            <a:spAutoFit/>
          </a:bodyPr>
          <a:lstStyle/>
          <a:p>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9  To some who were confident of their own righteousness and looked down on everyone else, Jesus told this parable: 10 ‘Two men went up to the temple to pray, one a </a:t>
            </a:r>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Pharisee</a:t>
            </a:r>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 and the other a tax collector. 11 The </a:t>
            </a:r>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Pharisee stood by himself and prayed: “God, I thank you that I am not like other people – robbers, evildoers, adulterers – or even like this tax collector. </a:t>
            </a:r>
            <a:r>
              <a:rPr lang="en-CA" sz="2400" b="1" dirty="0">
                <a:solidFill>
                  <a:schemeClr val="bg1"/>
                </a:solidFill>
                <a:effectLst>
                  <a:outerShdw blurRad="38100" dist="38100" dir="2700000" algn="tl">
                    <a:srgbClr val="000000">
                      <a:alpha val="43137"/>
                    </a:srgbClr>
                  </a:outerShdw>
                </a:effectLst>
                <a:latin typeface="Arial Narrow" panose="020B0606020202030204" pitchFamily="34" charset="0"/>
              </a:rPr>
              <a:t>12</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 </a:t>
            </a:r>
            <a:r>
              <a:rPr lang="en-CA" sz="2400" b="1" u="sng" dirty="0">
                <a:solidFill>
                  <a:srgbClr val="FFC000"/>
                </a:solidFill>
                <a:effectLst>
                  <a:outerShdw blurRad="38100" dist="38100" dir="2700000" algn="tl">
                    <a:srgbClr val="000000">
                      <a:alpha val="43137"/>
                    </a:srgbClr>
                  </a:outerShdw>
                </a:effectLst>
                <a:latin typeface="Arial Narrow" panose="020B0606020202030204" pitchFamily="34" charset="0"/>
              </a:rPr>
              <a:t>I</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 fast twice a week and give a tenth of all I get</a:t>
            </a:r>
            <a:r>
              <a:rPr lang="en-CA" sz="2400" b="1" dirty="0">
                <a:solidFill>
                  <a:schemeClr val="bg1"/>
                </a:solidFill>
                <a:effectLst>
                  <a:outerShdw blurRad="38100" dist="38100" dir="2700000" algn="tl">
                    <a:srgbClr val="000000">
                      <a:alpha val="43137"/>
                    </a:srgbClr>
                  </a:outerShdw>
                </a:effectLst>
                <a:latin typeface="Arial Narrow" panose="020B0606020202030204" pitchFamily="34" charset="0"/>
              </a:rPr>
              <a:t>.”</a:t>
            </a:r>
          </a:p>
          <a:p>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   13 </a:t>
            </a:r>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‘But the tax collector stood at a distance. He would not even look up to heaven, but beat his breast and said, “God, have mercy on me, a sinner</a:t>
            </a:r>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  </a:t>
            </a:r>
            <a:endParaRPr lang="en-CA" sz="2400" b="1" dirty="0">
              <a:solidFill>
                <a:prstClr val="white"/>
              </a:solidFill>
              <a:effectLst>
                <a:outerShdw blurRad="38100" dist="38100" dir="2700000" algn="tl">
                  <a:srgbClr val="000000">
                    <a:alpha val="43137"/>
                  </a:srgbClr>
                </a:outerShdw>
              </a:effectLst>
              <a:latin typeface="Arial Narrow" panose="020B0606020202030204" pitchFamily="34" charset="0"/>
            </a:endParaRPr>
          </a:p>
        </p:txBody>
      </p:sp>
      <p:sp>
        <p:nvSpPr>
          <p:cNvPr id="2" name="TextBox 1"/>
          <p:cNvSpPr txBox="1"/>
          <p:nvPr/>
        </p:nvSpPr>
        <p:spPr>
          <a:xfrm>
            <a:off x="202213" y="3683814"/>
            <a:ext cx="8784976" cy="861774"/>
          </a:xfrm>
          <a:prstGeom prst="rect">
            <a:avLst/>
          </a:prstGeom>
          <a:solidFill>
            <a:srgbClr val="1E1C11">
              <a:alpha val="80000"/>
            </a:srgbClr>
          </a:solidFill>
        </p:spPr>
        <p:txBody>
          <a:bodyPr wrap="square" rtlCol="0">
            <a:spAutoFit/>
          </a:bodyPr>
          <a:lstStyle/>
          <a:p>
            <a:pPr marL="342900" indent="-342900">
              <a:buFont typeface="Wingdings" panose="05000000000000000000" pitchFamily="2" charset="2"/>
              <a:buChar char="v"/>
            </a:pPr>
            <a:r>
              <a:rPr lang="en-CA" sz="2500" b="1" dirty="0" smtClean="0">
                <a:solidFill>
                  <a:schemeClr val="bg1"/>
                </a:solidFill>
              </a:rPr>
              <a:t>Self-righteous</a:t>
            </a:r>
            <a:r>
              <a:rPr lang="en-CA" sz="2500" b="1" dirty="0">
                <a:solidFill>
                  <a:schemeClr val="bg1"/>
                </a:solidFill>
              </a:rPr>
              <a:t>; thinks his law-keeping </a:t>
            </a:r>
            <a:r>
              <a:rPr lang="en-CA" sz="2500" b="1" dirty="0" smtClean="0">
                <a:solidFill>
                  <a:schemeClr val="bg1"/>
                </a:solidFill>
              </a:rPr>
              <a:t>indebts God to declare him righteous</a:t>
            </a:r>
            <a:endParaRPr lang="en-CA" sz="2500" b="1" dirty="0">
              <a:solidFill>
                <a:schemeClr val="bg1"/>
              </a:solidFill>
            </a:endParaRPr>
          </a:p>
        </p:txBody>
      </p:sp>
    </p:spTree>
    <p:extLst>
      <p:ext uri="{BB962C8B-B14F-4D97-AF65-F5344CB8AC3E}">
        <p14:creationId xmlns:p14="http://schemas.microsoft.com/office/powerpoint/2010/main" xmlns="" val="20241531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267494"/>
            <a:ext cx="8784976" cy="1200329"/>
          </a:xfrm>
          <a:prstGeom prst="rect">
            <a:avLst/>
          </a:prstGeom>
          <a:solidFill>
            <a:srgbClr val="1E1C11">
              <a:alpha val="80000"/>
            </a:srgbClr>
          </a:solidFill>
        </p:spPr>
        <p:txBody>
          <a:bodyPr wrap="square" rtlCol="0">
            <a:spAutoFit/>
          </a:bodyPr>
          <a:lstStyle/>
          <a:p>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14 </a:t>
            </a:r>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‘I tell you that this man, rather than the other, went home justified before God. For all </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those who exalt themselves will be humbled</a:t>
            </a:r>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 and those who humble themselves will be exalted</a:t>
            </a:r>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a:t>
            </a:r>
            <a:endParaRPr lang="en-CA" sz="2400" b="1" dirty="0">
              <a:solidFill>
                <a:prstClr val="white"/>
              </a:solidFill>
              <a:effectLst>
                <a:outerShdw blurRad="38100" dist="38100" dir="2700000" algn="tl">
                  <a:srgbClr val="000000">
                    <a:alpha val="43137"/>
                  </a:srgbClr>
                </a:outerShdw>
              </a:effectLst>
              <a:latin typeface="Arial Narrow" panose="020B0606020202030204" pitchFamily="34" charset="0"/>
            </a:endParaRPr>
          </a:p>
        </p:txBody>
      </p:sp>
      <p:sp>
        <p:nvSpPr>
          <p:cNvPr id="4" name="TextBox 3"/>
          <p:cNvSpPr txBox="1"/>
          <p:nvPr/>
        </p:nvSpPr>
        <p:spPr>
          <a:xfrm>
            <a:off x="179512" y="1590640"/>
            <a:ext cx="8784976" cy="477054"/>
          </a:xfrm>
          <a:prstGeom prst="rect">
            <a:avLst/>
          </a:prstGeom>
          <a:solidFill>
            <a:srgbClr val="1E1C11">
              <a:alpha val="80000"/>
            </a:srgbClr>
          </a:solidFill>
        </p:spPr>
        <p:txBody>
          <a:bodyPr wrap="square" rtlCol="0">
            <a:spAutoFit/>
          </a:bodyPr>
          <a:lstStyle/>
          <a:p>
            <a:pPr marL="342900" indent="-342900">
              <a:buFont typeface="Wingdings" panose="05000000000000000000" pitchFamily="2" charset="2"/>
              <a:buChar char="v"/>
            </a:pPr>
            <a:r>
              <a:rPr lang="en-CA" sz="2500" b="1" dirty="0">
                <a:solidFill>
                  <a:schemeClr val="bg1"/>
                </a:solidFill>
              </a:rPr>
              <a:t> </a:t>
            </a:r>
            <a:r>
              <a:rPr lang="en-CA" sz="2500" b="1" dirty="0" smtClean="0">
                <a:solidFill>
                  <a:schemeClr val="bg1"/>
                </a:solidFill>
              </a:rPr>
              <a:t>He </a:t>
            </a:r>
            <a:r>
              <a:rPr lang="en-CA" sz="2500" b="1" dirty="0">
                <a:solidFill>
                  <a:schemeClr val="bg1"/>
                </a:solidFill>
              </a:rPr>
              <a:t>asks for nothing and receives </a:t>
            </a:r>
            <a:r>
              <a:rPr lang="en-CA" sz="2500" b="1" dirty="0" smtClean="0">
                <a:solidFill>
                  <a:schemeClr val="bg1"/>
                </a:solidFill>
              </a:rPr>
              <a:t>deserved condemnation</a:t>
            </a:r>
            <a:endParaRPr lang="en-CA" sz="2500" b="1" dirty="0">
              <a:solidFill>
                <a:schemeClr val="bg1"/>
              </a:solidFill>
            </a:endParaRPr>
          </a:p>
        </p:txBody>
      </p:sp>
    </p:spTree>
    <p:extLst>
      <p:ext uri="{BB962C8B-B14F-4D97-AF65-F5344CB8AC3E}">
        <p14:creationId xmlns:p14="http://schemas.microsoft.com/office/powerpoint/2010/main" xmlns="" val="29906990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267494"/>
            <a:ext cx="8784976" cy="3416320"/>
          </a:xfrm>
          <a:prstGeom prst="rect">
            <a:avLst/>
          </a:prstGeom>
          <a:solidFill>
            <a:srgbClr val="1E1C11">
              <a:alpha val="80000"/>
            </a:srgbClr>
          </a:solidFill>
        </p:spPr>
        <p:txBody>
          <a:bodyPr wrap="square" rtlCol="0">
            <a:spAutoFit/>
          </a:bodyPr>
          <a:lstStyle/>
          <a:p>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9  To some who were confident of their own righteousness and looked down on everyone else, Jesus told this parable: 10 ‘Two men went up to the temple to pray, one a </a:t>
            </a:r>
            <a:r>
              <a:rPr lang="en-CA" sz="2400" b="1" dirty="0" smtClean="0">
                <a:solidFill>
                  <a:schemeClr val="bg1"/>
                </a:solidFill>
                <a:effectLst>
                  <a:outerShdw blurRad="38100" dist="38100" dir="2700000" algn="tl">
                    <a:srgbClr val="000000">
                      <a:alpha val="43137"/>
                    </a:srgbClr>
                  </a:outerShdw>
                </a:effectLst>
                <a:latin typeface="Arial Narrow" panose="020B0606020202030204" pitchFamily="34" charset="0"/>
              </a:rPr>
              <a:t>Pharisee and </a:t>
            </a:r>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the other a </a:t>
            </a:r>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tax collector</a:t>
            </a:r>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 11 The </a:t>
            </a:r>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Pharisee stood by himself and prayed: “God, I thank you that I am not like other people – robbers, evildoers, adulterers – or even like this tax collector. 12 I fast twice a week and give a tenth of all I get.”</a:t>
            </a:r>
          </a:p>
          <a:p>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   13 </a:t>
            </a:r>
            <a:r>
              <a:rPr lang="en-CA" sz="2400" b="1" dirty="0">
                <a:solidFill>
                  <a:schemeClr val="bg1"/>
                </a:solidFill>
                <a:effectLst>
                  <a:outerShdw blurRad="38100" dist="38100" dir="2700000" algn="tl">
                    <a:srgbClr val="000000">
                      <a:alpha val="43137"/>
                    </a:srgbClr>
                  </a:outerShdw>
                </a:effectLst>
                <a:latin typeface="Arial Narrow" panose="020B0606020202030204" pitchFamily="34" charset="0"/>
              </a:rPr>
              <a:t>‘</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But the tax collector stood at a distance. He would not even look up to heaven, </a:t>
            </a:r>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but beat his breast and said, “God, have mercy on me, a sinner</a:t>
            </a:r>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  </a:t>
            </a:r>
            <a:endParaRPr lang="en-CA" sz="2400" b="1" dirty="0">
              <a:solidFill>
                <a:prstClr val="white"/>
              </a:solidFill>
              <a:effectLst>
                <a:outerShdw blurRad="38100" dist="38100" dir="2700000" algn="tl">
                  <a:srgbClr val="000000">
                    <a:alpha val="43137"/>
                  </a:srgbClr>
                </a:outerShdw>
              </a:effectLst>
              <a:latin typeface="Arial Narrow" panose="020B0606020202030204" pitchFamily="34" charset="0"/>
            </a:endParaRPr>
          </a:p>
        </p:txBody>
      </p:sp>
      <p:sp>
        <p:nvSpPr>
          <p:cNvPr id="2" name="TextBox 1"/>
          <p:cNvSpPr txBox="1"/>
          <p:nvPr/>
        </p:nvSpPr>
        <p:spPr>
          <a:xfrm>
            <a:off x="202213" y="3750880"/>
            <a:ext cx="8784976" cy="477054"/>
          </a:xfrm>
          <a:prstGeom prst="rect">
            <a:avLst/>
          </a:prstGeom>
          <a:solidFill>
            <a:srgbClr val="1E1C11">
              <a:alpha val="80000"/>
            </a:srgbClr>
          </a:solidFill>
        </p:spPr>
        <p:txBody>
          <a:bodyPr wrap="square" rtlCol="0">
            <a:spAutoFit/>
          </a:bodyPr>
          <a:lstStyle/>
          <a:p>
            <a:pPr marL="342900" indent="-342900">
              <a:buFont typeface="Wingdings" panose="05000000000000000000" pitchFamily="2" charset="2"/>
              <a:buChar char="v"/>
            </a:pPr>
            <a:r>
              <a:rPr lang="en-CA" sz="2500" b="1" dirty="0" smtClean="0">
                <a:solidFill>
                  <a:prstClr val="white"/>
                </a:solidFill>
              </a:rPr>
              <a:t>Humble position and body posture, unworthy sinner </a:t>
            </a:r>
            <a:endParaRPr lang="en-CA" sz="2500" b="1" dirty="0">
              <a:solidFill>
                <a:prstClr val="white"/>
              </a:solidFill>
            </a:endParaRPr>
          </a:p>
        </p:txBody>
      </p:sp>
    </p:spTree>
    <p:extLst>
      <p:ext uri="{BB962C8B-B14F-4D97-AF65-F5344CB8AC3E}">
        <p14:creationId xmlns:p14="http://schemas.microsoft.com/office/powerpoint/2010/main" xmlns="" val="29664847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267494"/>
            <a:ext cx="8784976" cy="3416320"/>
          </a:xfrm>
          <a:prstGeom prst="rect">
            <a:avLst/>
          </a:prstGeom>
          <a:solidFill>
            <a:srgbClr val="1E1C11">
              <a:alpha val="80000"/>
            </a:srgbClr>
          </a:solidFill>
        </p:spPr>
        <p:txBody>
          <a:bodyPr wrap="square" rtlCol="0">
            <a:spAutoFit/>
          </a:bodyPr>
          <a:lstStyle/>
          <a:p>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9  To some who were confident of their own righteousness and looked down on everyone else, Jesus told this parable: 10 ‘Two men went up to the temple to pray, one a </a:t>
            </a:r>
            <a:r>
              <a:rPr lang="en-CA" sz="2400" b="1" dirty="0" smtClean="0">
                <a:solidFill>
                  <a:schemeClr val="bg1"/>
                </a:solidFill>
                <a:effectLst>
                  <a:outerShdw blurRad="38100" dist="38100" dir="2700000" algn="tl">
                    <a:srgbClr val="000000">
                      <a:alpha val="43137"/>
                    </a:srgbClr>
                  </a:outerShdw>
                </a:effectLst>
                <a:latin typeface="Arial Narrow" panose="020B0606020202030204" pitchFamily="34" charset="0"/>
              </a:rPr>
              <a:t>Pharisee and </a:t>
            </a:r>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the other a </a:t>
            </a:r>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tax collector</a:t>
            </a:r>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 11 The </a:t>
            </a:r>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Pharisee stood by himself and prayed: “God, I thank you that I am not like other people – robbers, evildoers, adulterers – or even like this tax collector. 12 I fast twice a week and give a tenth of all I get.”</a:t>
            </a:r>
          </a:p>
          <a:p>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   13 </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a:t>
            </a:r>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But the tax collector stood at a distance. He would not even look up to heaven, </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but beat his breast </a:t>
            </a:r>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and said, “God, have mercy on me, a sinner</a:t>
            </a:r>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  </a:t>
            </a:r>
            <a:endParaRPr lang="en-CA" sz="2400" b="1" dirty="0">
              <a:solidFill>
                <a:prstClr val="white"/>
              </a:solidFill>
              <a:effectLst>
                <a:outerShdw blurRad="38100" dist="38100" dir="2700000" algn="tl">
                  <a:srgbClr val="000000">
                    <a:alpha val="43137"/>
                  </a:srgbClr>
                </a:outerShdw>
              </a:effectLst>
              <a:latin typeface="Arial Narrow" panose="020B0606020202030204" pitchFamily="34" charset="0"/>
            </a:endParaRPr>
          </a:p>
        </p:txBody>
      </p:sp>
      <p:sp>
        <p:nvSpPr>
          <p:cNvPr id="2" name="TextBox 1"/>
          <p:cNvSpPr txBox="1"/>
          <p:nvPr/>
        </p:nvSpPr>
        <p:spPr>
          <a:xfrm>
            <a:off x="202213" y="3750880"/>
            <a:ext cx="8784976" cy="477054"/>
          </a:xfrm>
          <a:prstGeom prst="rect">
            <a:avLst/>
          </a:prstGeom>
          <a:solidFill>
            <a:srgbClr val="1E1C11">
              <a:alpha val="80000"/>
            </a:srgbClr>
          </a:solidFill>
        </p:spPr>
        <p:txBody>
          <a:bodyPr wrap="square" rtlCol="0">
            <a:spAutoFit/>
          </a:bodyPr>
          <a:lstStyle/>
          <a:p>
            <a:pPr marL="342900" indent="-342900">
              <a:buFont typeface="Wingdings" panose="05000000000000000000" pitchFamily="2" charset="2"/>
              <a:buChar char="v"/>
            </a:pPr>
            <a:r>
              <a:rPr lang="en-CA" sz="2500" b="1" dirty="0" smtClean="0">
                <a:solidFill>
                  <a:prstClr val="white"/>
                </a:solidFill>
              </a:rPr>
              <a:t>Sorrow over his sin </a:t>
            </a:r>
            <a:endParaRPr lang="en-CA" sz="2500" b="1" dirty="0">
              <a:solidFill>
                <a:prstClr val="white"/>
              </a:solidFill>
            </a:endParaRPr>
          </a:p>
        </p:txBody>
      </p:sp>
    </p:spTree>
    <p:extLst>
      <p:ext uri="{BB962C8B-B14F-4D97-AF65-F5344CB8AC3E}">
        <p14:creationId xmlns:p14="http://schemas.microsoft.com/office/powerpoint/2010/main" xmlns="" val="32756124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 descr="C:\Users\Paul\AppData\Local\Microsoft\Windows\INetCache\IE\FVD9NU7C\a_walk_in_the_park_by_leeroi1-d2z8znm[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80" t="10104" r="1555" b="6830"/>
          <a:stretch/>
        </p:blipFill>
        <p:spPr bwMode="auto">
          <a:xfrm>
            <a:off x="0" y="-1"/>
            <a:ext cx="9144000" cy="514350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Arrow 6"/>
          <p:cNvSpPr/>
          <p:nvPr/>
        </p:nvSpPr>
        <p:spPr>
          <a:xfrm>
            <a:off x="971600" y="3579862"/>
            <a:ext cx="7632848"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8" name="TextBox 7"/>
          <p:cNvSpPr txBox="1"/>
          <p:nvPr/>
        </p:nvSpPr>
        <p:spPr>
          <a:xfrm>
            <a:off x="2339752" y="3740137"/>
            <a:ext cx="4248472" cy="615553"/>
          </a:xfrm>
          <a:prstGeom prst="rect">
            <a:avLst/>
          </a:prstGeom>
          <a:noFill/>
        </p:spPr>
        <p:txBody>
          <a:bodyPr wrap="square" rtlCol="0">
            <a:spAutoFit/>
          </a:bodyPr>
          <a:lstStyle/>
          <a:p>
            <a:pPr algn="ctr"/>
            <a:r>
              <a:rPr lang="en-CA" sz="3400" dirty="0" smtClean="0">
                <a:solidFill>
                  <a:prstClr val="white"/>
                </a:solidFill>
              </a:rPr>
              <a:t>TIMELINE</a:t>
            </a:r>
            <a:endParaRPr lang="en-CA" sz="3400" dirty="0">
              <a:solidFill>
                <a:prstClr val="white"/>
              </a:solidFill>
            </a:endParaRPr>
          </a:p>
        </p:txBody>
      </p:sp>
      <p:sp>
        <p:nvSpPr>
          <p:cNvPr id="9" name="Rectangular Callout 8"/>
          <p:cNvSpPr/>
          <p:nvPr/>
        </p:nvSpPr>
        <p:spPr>
          <a:xfrm>
            <a:off x="251520" y="915566"/>
            <a:ext cx="3672408" cy="2605123"/>
          </a:xfrm>
          <a:prstGeom prst="wedgeRect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6" name="TextBox 5"/>
          <p:cNvSpPr txBox="1"/>
          <p:nvPr/>
        </p:nvSpPr>
        <p:spPr>
          <a:xfrm>
            <a:off x="395536" y="915566"/>
            <a:ext cx="3384376" cy="2677656"/>
          </a:xfrm>
          <a:prstGeom prst="rect">
            <a:avLst/>
          </a:prstGeom>
          <a:noFill/>
        </p:spPr>
        <p:txBody>
          <a:bodyPr wrap="square" rtlCol="0">
            <a:spAutoFit/>
          </a:bodyPr>
          <a:lstStyle/>
          <a:p>
            <a:pPr algn="ctr"/>
            <a:r>
              <a:rPr lang="en-CA" sz="2800" b="1" dirty="0" smtClean="0">
                <a:solidFill>
                  <a:prstClr val="white"/>
                </a:solidFill>
              </a:rPr>
              <a:t>In the now but not yet Kingdom, Jesus’ disciples can expect pushback from kingdom of this world</a:t>
            </a:r>
            <a:endParaRPr lang="en-CA" sz="2800" dirty="0">
              <a:solidFill>
                <a:prstClr val="white"/>
              </a:solidFill>
            </a:endParaRPr>
          </a:p>
        </p:txBody>
      </p:sp>
      <p:sp>
        <p:nvSpPr>
          <p:cNvPr id="10" name="Rectangular Callout 9"/>
          <p:cNvSpPr/>
          <p:nvPr/>
        </p:nvSpPr>
        <p:spPr>
          <a:xfrm>
            <a:off x="5273005" y="915565"/>
            <a:ext cx="3672408" cy="2605123"/>
          </a:xfrm>
          <a:prstGeom prst="wedgeRect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TextBox 10"/>
          <p:cNvSpPr txBox="1"/>
          <p:nvPr/>
        </p:nvSpPr>
        <p:spPr>
          <a:xfrm>
            <a:off x="5525033" y="1465301"/>
            <a:ext cx="3168352" cy="1384995"/>
          </a:xfrm>
          <a:prstGeom prst="rect">
            <a:avLst/>
          </a:prstGeom>
          <a:noFill/>
        </p:spPr>
        <p:txBody>
          <a:bodyPr wrap="square" rtlCol="0">
            <a:spAutoFit/>
          </a:bodyPr>
          <a:lstStyle/>
          <a:p>
            <a:pPr algn="ctr"/>
            <a:r>
              <a:rPr lang="en-CA" sz="2800" b="1" dirty="0" smtClean="0">
                <a:solidFill>
                  <a:prstClr val="white"/>
                </a:solidFill>
              </a:rPr>
              <a:t>In fully realized Kingdom of God all evil is vanquished</a:t>
            </a:r>
            <a:endParaRPr lang="en-CA" sz="2800" dirty="0">
              <a:solidFill>
                <a:prstClr val="white"/>
              </a:solidFill>
            </a:endParaRPr>
          </a:p>
        </p:txBody>
      </p:sp>
    </p:spTree>
    <p:extLst>
      <p:ext uri="{BB962C8B-B14F-4D97-AF65-F5344CB8AC3E}">
        <p14:creationId xmlns:p14="http://schemas.microsoft.com/office/powerpoint/2010/main" xmlns="" val="9480704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267494"/>
            <a:ext cx="8784976" cy="3416320"/>
          </a:xfrm>
          <a:prstGeom prst="rect">
            <a:avLst/>
          </a:prstGeom>
          <a:solidFill>
            <a:srgbClr val="1E1C11">
              <a:alpha val="80000"/>
            </a:srgbClr>
          </a:solidFill>
        </p:spPr>
        <p:txBody>
          <a:bodyPr wrap="square" rtlCol="0">
            <a:spAutoFit/>
          </a:bodyPr>
          <a:lstStyle/>
          <a:p>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9  To some who were confident of their own righteousness and looked down on everyone else, Jesus told this parable: 10 ‘Two men went up to the temple to pray, one a </a:t>
            </a:r>
            <a:r>
              <a:rPr lang="en-CA" sz="2400" b="1" dirty="0" smtClean="0">
                <a:solidFill>
                  <a:schemeClr val="bg1"/>
                </a:solidFill>
                <a:effectLst>
                  <a:outerShdw blurRad="38100" dist="38100" dir="2700000" algn="tl">
                    <a:srgbClr val="000000">
                      <a:alpha val="43137"/>
                    </a:srgbClr>
                  </a:outerShdw>
                </a:effectLst>
                <a:latin typeface="Arial Narrow" panose="020B0606020202030204" pitchFamily="34" charset="0"/>
              </a:rPr>
              <a:t>Pharisee and </a:t>
            </a:r>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the other a </a:t>
            </a:r>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tax collector</a:t>
            </a:r>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 11 The </a:t>
            </a:r>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Pharisee stood by himself and prayed: “God, I thank you that I am not like other people – robbers, evildoers, adulterers – or even like this tax collector. 12 I fast twice a week and give a tenth of all I get.”</a:t>
            </a:r>
          </a:p>
          <a:p>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   13 </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a:t>
            </a:r>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But the tax collector stood at a distance. He would not even look up to heaven, but beat his breast and said, “</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God, have mercy on me, a sinner</a:t>
            </a:r>
            <a:r>
              <a:rPr lang="en-CA" sz="2400" b="1" dirty="0">
                <a:solidFill>
                  <a:schemeClr val="bg1"/>
                </a:solidFill>
                <a:effectLst>
                  <a:outerShdw blurRad="38100" dist="38100" dir="2700000" algn="tl">
                    <a:srgbClr val="000000">
                      <a:alpha val="43137"/>
                    </a:srgbClr>
                  </a:outerShdw>
                </a:effectLst>
                <a:latin typeface="Arial Narrow" panose="020B0606020202030204" pitchFamily="34" charset="0"/>
              </a:rPr>
              <a:t>.”</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  </a:t>
            </a:r>
          </a:p>
        </p:txBody>
      </p:sp>
      <p:sp>
        <p:nvSpPr>
          <p:cNvPr id="2" name="TextBox 1"/>
          <p:cNvSpPr txBox="1"/>
          <p:nvPr/>
        </p:nvSpPr>
        <p:spPr>
          <a:xfrm>
            <a:off x="202213" y="3750880"/>
            <a:ext cx="8784976" cy="477054"/>
          </a:xfrm>
          <a:prstGeom prst="rect">
            <a:avLst/>
          </a:prstGeom>
          <a:solidFill>
            <a:srgbClr val="1E1C11">
              <a:alpha val="80000"/>
            </a:srgbClr>
          </a:solidFill>
        </p:spPr>
        <p:txBody>
          <a:bodyPr wrap="square" rtlCol="0">
            <a:spAutoFit/>
          </a:bodyPr>
          <a:lstStyle/>
          <a:p>
            <a:pPr marL="342900" indent="-342900">
              <a:buFont typeface="Wingdings" panose="05000000000000000000" pitchFamily="2" charset="2"/>
              <a:buChar char="v"/>
            </a:pPr>
            <a:r>
              <a:rPr lang="en-CA" sz="2500" b="1" dirty="0" smtClean="0">
                <a:solidFill>
                  <a:prstClr val="white"/>
                </a:solidFill>
              </a:rPr>
              <a:t>Supplication for forgiveness based on God’s mercy</a:t>
            </a:r>
            <a:endParaRPr lang="en-CA" sz="2500" b="1" dirty="0">
              <a:solidFill>
                <a:prstClr val="white"/>
              </a:solidFill>
            </a:endParaRPr>
          </a:p>
        </p:txBody>
      </p:sp>
    </p:spTree>
    <p:extLst>
      <p:ext uri="{BB962C8B-B14F-4D97-AF65-F5344CB8AC3E}">
        <p14:creationId xmlns:p14="http://schemas.microsoft.com/office/powerpoint/2010/main" xmlns="" val="24760255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267494"/>
            <a:ext cx="8784976" cy="1200329"/>
          </a:xfrm>
          <a:prstGeom prst="rect">
            <a:avLst/>
          </a:prstGeom>
          <a:solidFill>
            <a:srgbClr val="1E1C11">
              <a:alpha val="80000"/>
            </a:srgbClr>
          </a:solidFill>
        </p:spPr>
        <p:txBody>
          <a:bodyPr wrap="square" rtlCol="0">
            <a:spAutoFit/>
          </a:bodyPr>
          <a:lstStyle/>
          <a:p>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14 </a:t>
            </a:r>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‘I tell you that this man, rather than the other, </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went home justified before God</a:t>
            </a:r>
            <a:r>
              <a:rPr lang="en-CA" sz="2400" b="1" dirty="0">
                <a:solidFill>
                  <a:schemeClr val="bg1"/>
                </a:solidFill>
                <a:effectLst>
                  <a:outerShdw blurRad="38100" dist="38100" dir="2700000" algn="tl">
                    <a:srgbClr val="000000">
                      <a:alpha val="43137"/>
                    </a:srgbClr>
                  </a:outerShdw>
                </a:effectLst>
                <a:latin typeface="Arial Narrow" panose="020B0606020202030204" pitchFamily="34" charset="0"/>
              </a:rPr>
              <a:t>.</a:t>
            </a:r>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 For all </a:t>
            </a:r>
            <a:r>
              <a:rPr lang="en-CA" sz="2400" b="1" dirty="0">
                <a:solidFill>
                  <a:schemeClr val="bg1"/>
                </a:solidFill>
                <a:effectLst>
                  <a:outerShdw blurRad="38100" dist="38100" dir="2700000" algn="tl">
                    <a:srgbClr val="000000">
                      <a:alpha val="43137"/>
                    </a:srgbClr>
                  </a:outerShdw>
                </a:effectLst>
                <a:latin typeface="Arial Narrow" panose="020B0606020202030204" pitchFamily="34" charset="0"/>
              </a:rPr>
              <a:t>those who exalt themselves will be humbled,</a:t>
            </a:r>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 and those who </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humble themselves will be exalted</a:t>
            </a:r>
            <a:r>
              <a:rPr lang="en-CA" sz="2400" b="1" dirty="0">
                <a:solidFill>
                  <a:schemeClr val="bg1"/>
                </a:solidFill>
                <a:effectLst>
                  <a:outerShdw blurRad="38100" dist="38100" dir="2700000" algn="tl">
                    <a:srgbClr val="000000">
                      <a:alpha val="43137"/>
                    </a:srgbClr>
                  </a:outerShdw>
                </a:effectLst>
                <a:latin typeface="Arial Narrow" panose="020B0606020202030204" pitchFamily="34" charset="0"/>
              </a:rPr>
              <a:t>.’</a:t>
            </a:r>
          </a:p>
        </p:txBody>
      </p:sp>
      <p:sp>
        <p:nvSpPr>
          <p:cNvPr id="4" name="TextBox 3"/>
          <p:cNvSpPr txBox="1"/>
          <p:nvPr/>
        </p:nvSpPr>
        <p:spPr>
          <a:xfrm>
            <a:off x="202213" y="1467823"/>
            <a:ext cx="8784976" cy="477054"/>
          </a:xfrm>
          <a:prstGeom prst="rect">
            <a:avLst/>
          </a:prstGeom>
          <a:solidFill>
            <a:srgbClr val="1E1C11">
              <a:alpha val="80000"/>
            </a:srgbClr>
          </a:solidFill>
        </p:spPr>
        <p:txBody>
          <a:bodyPr wrap="square" rtlCol="0">
            <a:spAutoFit/>
          </a:bodyPr>
          <a:lstStyle/>
          <a:p>
            <a:pPr marL="342900" indent="-342900">
              <a:buFont typeface="Wingdings" panose="05000000000000000000" pitchFamily="2" charset="2"/>
              <a:buChar char="v"/>
            </a:pPr>
            <a:r>
              <a:rPr lang="en-CA" sz="2500" b="1" dirty="0">
                <a:solidFill>
                  <a:prstClr val="white"/>
                </a:solidFill>
              </a:rPr>
              <a:t> </a:t>
            </a:r>
            <a:r>
              <a:rPr lang="en-CA" sz="2500" b="1" dirty="0" smtClean="0">
                <a:solidFill>
                  <a:prstClr val="white"/>
                </a:solidFill>
              </a:rPr>
              <a:t>He </a:t>
            </a:r>
            <a:r>
              <a:rPr lang="en-CA" sz="2500" b="1" dirty="0">
                <a:solidFill>
                  <a:prstClr val="white"/>
                </a:solidFill>
              </a:rPr>
              <a:t>gets what he asks for, God’s </a:t>
            </a:r>
            <a:r>
              <a:rPr lang="en-CA" sz="2500" b="1" dirty="0" smtClean="0">
                <a:solidFill>
                  <a:prstClr val="white"/>
                </a:solidFill>
              </a:rPr>
              <a:t>mercy and leaves justified</a:t>
            </a:r>
            <a:endParaRPr lang="en-CA" sz="2500" b="1" dirty="0">
              <a:solidFill>
                <a:prstClr val="white"/>
              </a:solidFill>
            </a:endParaRPr>
          </a:p>
        </p:txBody>
      </p:sp>
    </p:spTree>
    <p:extLst>
      <p:ext uri="{BB962C8B-B14F-4D97-AF65-F5344CB8AC3E}">
        <p14:creationId xmlns:p14="http://schemas.microsoft.com/office/powerpoint/2010/main" xmlns="" val="13337627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267494"/>
            <a:ext cx="8784976" cy="1200329"/>
          </a:xfrm>
          <a:prstGeom prst="rect">
            <a:avLst/>
          </a:prstGeom>
          <a:solidFill>
            <a:srgbClr val="1E1C11">
              <a:alpha val="80000"/>
            </a:srgbClr>
          </a:solidFill>
          <a:ln w="76200">
            <a:solidFill>
              <a:srgbClr val="F2B800"/>
            </a:solidFill>
          </a:ln>
        </p:spPr>
        <p:txBody>
          <a:bodyPr wrap="square" rtlCol="0">
            <a:spAutoFit/>
          </a:bodyPr>
          <a:lstStyle/>
          <a:p>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The self-righteous and judgmental Pharisee left condemned after his arrogant self-congratulatory </a:t>
            </a:r>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praise, </a:t>
            </a:r>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while the humble tax collector left justified by God after his sorrowful supplication for God’s mercy. </a:t>
            </a:r>
            <a:endPar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xmlns="" val="3686819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1578154"/>
            <a:ext cx="8784976" cy="1200329"/>
          </a:xfrm>
          <a:prstGeom prst="rect">
            <a:avLst/>
          </a:prstGeom>
          <a:solidFill>
            <a:srgbClr val="1E1C11">
              <a:alpha val="80000"/>
            </a:srgbClr>
          </a:solidFill>
          <a:ln w="76200">
            <a:solidFill>
              <a:srgbClr val="00B050"/>
            </a:solidFill>
          </a:ln>
        </p:spPr>
        <p:txBody>
          <a:bodyPr wrap="square" rtlCol="0">
            <a:spAutoFit/>
          </a:bodyPr>
          <a:lstStyle/>
          <a:p>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Until people humbly acknowledge their sinfulness before God and sorrowfully appeal to God’s </a:t>
            </a:r>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mercy, </a:t>
            </a:r>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they remain in the kingdom of darkness under sin’s penalty and </a:t>
            </a:r>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power. </a:t>
            </a:r>
            <a:endPar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endParaRPr>
          </a:p>
        </p:txBody>
      </p:sp>
      <p:sp>
        <p:nvSpPr>
          <p:cNvPr id="4" name="TextBox 3"/>
          <p:cNvSpPr txBox="1"/>
          <p:nvPr/>
        </p:nvSpPr>
        <p:spPr>
          <a:xfrm>
            <a:off x="2591780" y="183457"/>
            <a:ext cx="3960440" cy="461665"/>
          </a:xfrm>
          <a:prstGeom prst="rect">
            <a:avLst/>
          </a:prstGeom>
          <a:solidFill>
            <a:srgbClr val="1E1C11">
              <a:alpha val="80000"/>
            </a:srgbClr>
          </a:solidFill>
          <a:ln w="76200">
            <a:solidFill>
              <a:srgbClr val="F2B800"/>
            </a:solidFill>
          </a:ln>
        </p:spPr>
        <p:txBody>
          <a:bodyPr wrap="square" rtlCol="0">
            <a:spAutoFit/>
          </a:bodyPr>
          <a:lstStyle/>
          <a:p>
            <a:pPr algn="ctr"/>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Receiving the Kingdom of God</a:t>
            </a:r>
            <a:endPar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endParaRPr>
          </a:p>
        </p:txBody>
      </p:sp>
      <p:sp>
        <p:nvSpPr>
          <p:cNvPr id="7" name="TextBox 6"/>
          <p:cNvSpPr txBox="1"/>
          <p:nvPr/>
        </p:nvSpPr>
        <p:spPr>
          <a:xfrm>
            <a:off x="157370" y="915566"/>
            <a:ext cx="8807118" cy="461665"/>
          </a:xfrm>
          <a:prstGeom prst="rect">
            <a:avLst/>
          </a:prstGeom>
          <a:solidFill>
            <a:srgbClr val="1E1C11">
              <a:alpha val="80000"/>
            </a:srgbClr>
          </a:solidFill>
          <a:ln w="76200">
            <a:noFill/>
          </a:ln>
        </p:spPr>
        <p:txBody>
          <a:bodyPr wrap="square" rtlCol="0">
            <a:spAutoFit/>
          </a:bodyPr>
          <a:lstStyle/>
          <a:p>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1.  Sorrow </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Vs </a:t>
            </a:r>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9-14</a:t>
            </a:r>
            <a:endPar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xmlns="" val="38889122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Paul\AppData\Local\Microsoft\Windows\INetCache\IE\P0UH4OS7\Absperrung[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2499742"/>
            <a:ext cx="4219975" cy="258473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rot="21032898">
            <a:off x="6084168" y="2881852"/>
            <a:ext cx="1944216" cy="630942"/>
          </a:xfrm>
          <a:prstGeom prst="rect">
            <a:avLst/>
          </a:prstGeom>
          <a:solidFill>
            <a:srgbClr val="FF0000"/>
          </a:solidFill>
        </p:spPr>
        <p:txBody>
          <a:bodyPr wrap="square" rtlCol="0">
            <a:spAutoFit/>
          </a:bodyPr>
          <a:lstStyle/>
          <a:p>
            <a:pPr algn="ctr"/>
            <a:r>
              <a:rPr lang="en-CA" sz="3500" b="1" dirty="0" smtClean="0">
                <a:solidFill>
                  <a:schemeClr val="bg1"/>
                </a:solidFill>
                <a:latin typeface="Arial Narrow" panose="020B0606020202030204" pitchFamily="34" charset="0"/>
              </a:rPr>
              <a:t>SORROW</a:t>
            </a:r>
            <a:endParaRPr lang="en-CA" sz="35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xmlns="" val="24991383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C:\Users\Paul\AppData\Local\Microsoft\Windows\INetCache\IE\P0UH4OS7\Absperrung[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7744" y="1207374"/>
            <a:ext cx="4219975" cy="2584735"/>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Paul\AppData\Local\Microsoft\Windows\INetCache\IE\P0UH4OS7\Absperrung[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2499742"/>
            <a:ext cx="4219975" cy="258473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rot="21032898">
            <a:off x="6084168" y="2881852"/>
            <a:ext cx="1944216" cy="630942"/>
          </a:xfrm>
          <a:prstGeom prst="rect">
            <a:avLst/>
          </a:prstGeom>
          <a:solidFill>
            <a:srgbClr val="FF0000"/>
          </a:solidFill>
        </p:spPr>
        <p:txBody>
          <a:bodyPr wrap="square" rtlCol="0">
            <a:spAutoFit/>
          </a:bodyPr>
          <a:lstStyle/>
          <a:p>
            <a:pPr algn="ctr"/>
            <a:r>
              <a:rPr lang="en-CA" sz="3500" b="1" dirty="0" smtClean="0">
                <a:solidFill>
                  <a:schemeClr val="bg1"/>
                </a:solidFill>
                <a:latin typeface="Arial Narrow" panose="020B0606020202030204" pitchFamily="34" charset="0"/>
              </a:rPr>
              <a:t>SORROW</a:t>
            </a:r>
            <a:endParaRPr lang="en-CA" sz="3500" b="1" dirty="0">
              <a:solidFill>
                <a:schemeClr val="bg1"/>
              </a:solidFill>
              <a:latin typeface="Arial Narrow" panose="020B0606020202030204" pitchFamily="34" charset="0"/>
            </a:endParaRPr>
          </a:p>
        </p:txBody>
      </p:sp>
      <p:sp>
        <p:nvSpPr>
          <p:cNvPr id="12" name="TextBox 11"/>
          <p:cNvSpPr txBox="1"/>
          <p:nvPr/>
        </p:nvSpPr>
        <p:spPr>
          <a:xfrm rot="21032898">
            <a:off x="3599892" y="1652429"/>
            <a:ext cx="1944216" cy="553998"/>
          </a:xfrm>
          <a:prstGeom prst="rect">
            <a:avLst/>
          </a:prstGeom>
          <a:solidFill>
            <a:srgbClr val="FF0000"/>
          </a:solidFill>
        </p:spPr>
        <p:txBody>
          <a:bodyPr wrap="square" rtlCol="0">
            <a:spAutoFit/>
          </a:bodyPr>
          <a:lstStyle/>
          <a:p>
            <a:pPr algn="ctr"/>
            <a:r>
              <a:rPr lang="en-CA" sz="3000" b="1" dirty="0" smtClean="0">
                <a:solidFill>
                  <a:schemeClr val="bg1"/>
                </a:solidFill>
                <a:latin typeface="Arial Narrow" panose="020B0606020202030204" pitchFamily="34" charset="0"/>
              </a:rPr>
              <a:t>SIMPLICITY</a:t>
            </a:r>
            <a:endParaRPr lang="en-CA" sz="30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xmlns="" val="9259596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267494"/>
            <a:ext cx="8784976" cy="2492990"/>
          </a:xfrm>
          <a:prstGeom prst="rect">
            <a:avLst/>
          </a:prstGeom>
          <a:solidFill>
            <a:srgbClr val="1E1C11">
              <a:alpha val="80000"/>
            </a:srgbClr>
          </a:solidFill>
        </p:spPr>
        <p:txBody>
          <a:bodyPr wrap="square" rtlCol="0">
            <a:spAutoFit/>
          </a:bodyPr>
          <a:lstStyle/>
          <a:p>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15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People were also bringing babies to Jesus for him to place his hands on them. When the disciples saw this, they rebuked them. 16 But Jesus called the children to him and said, ‘Let the little children come to me, and do not hinder them, for the kingdom of God belongs to such as these. 17 </a:t>
            </a:r>
            <a:r>
              <a:rPr lang="en-CA" sz="2600" b="1" dirty="0">
                <a:solidFill>
                  <a:srgbClr val="FFC000"/>
                </a:solidFill>
                <a:effectLst>
                  <a:outerShdw blurRad="38100" dist="38100" dir="2700000" algn="tl">
                    <a:srgbClr val="000000">
                      <a:alpha val="43137"/>
                    </a:srgbClr>
                  </a:outerShdw>
                </a:effectLst>
                <a:latin typeface="Arial Narrow" panose="020B0606020202030204" pitchFamily="34" charset="0"/>
              </a:rPr>
              <a:t>Truly I tell you, anyone who will not </a:t>
            </a:r>
            <a:r>
              <a:rPr lang="en-CA" sz="2600" b="1" u="sng" dirty="0">
                <a:solidFill>
                  <a:srgbClr val="FFC000"/>
                </a:solidFill>
                <a:effectLst>
                  <a:outerShdw blurRad="38100" dist="38100" dir="2700000" algn="tl">
                    <a:srgbClr val="000000">
                      <a:alpha val="43137"/>
                    </a:srgbClr>
                  </a:outerShdw>
                </a:effectLst>
                <a:latin typeface="Arial Narrow" panose="020B0606020202030204" pitchFamily="34" charset="0"/>
              </a:rPr>
              <a:t>receive</a:t>
            </a:r>
            <a:r>
              <a:rPr lang="en-CA" sz="2600" b="1" dirty="0">
                <a:solidFill>
                  <a:srgbClr val="FFC000"/>
                </a:solidFill>
                <a:effectLst>
                  <a:outerShdw blurRad="38100" dist="38100" dir="2700000" algn="tl">
                    <a:srgbClr val="000000">
                      <a:alpha val="43137"/>
                    </a:srgbClr>
                  </a:outerShdw>
                </a:effectLst>
                <a:latin typeface="Arial Narrow" panose="020B0606020202030204" pitchFamily="34" charset="0"/>
              </a:rPr>
              <a:t> the kingdom of God like a little child will never enter it</a:t>
            </a:r>
            <a:r>
              <a:rPr lang="en-CA" sz="2600" b="1" dirty="0" smtClean="0">
                <a:solidFill>
                  <a:schemeClr val="bg1"/>
                </a:solidFill>
                <a:effectLst>
                  <a:outerShdw blurRad="38100" dist="38100" dir="2700000" algn="tl">
                    <a:srgbClr val="000000">
                      <a:alpha val="43137"/>
                    </a:srgbClr>
                  </a:outerShdw>
                </a:effectLst>
                <a:latin typeface="Arial Narrow" panose="020B0606020202030204" pitchFamily="34" charset="0"/>
              </a:rPr>
              <a:t>.’</a:t>
            </a:r>
            <a:endParaRPr lang="en-CA" sz="26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4" name="TextBox 3"/>
          <p:cNvSpPr txBox="1"/>
          <p:nvPr/>
        </p:nvSpPr>
        <p:spPr>
          <a:xfrm>
            <a:off x="179512" y="2958792"/>
            <a:ext cx="8784976" cy="477054"/>
          </a:xfrm>
          <a:prstGeom prst="rect">
            <a:avLst/>
          </a:prstGeom>
          <a:solidFill>
            <a:srgbClr val="1E1C11">
              <a:alpha val="80000"/>
            </a:srgbClr>
          </a:solidFill>
        </p:spPr>
        <p:txBody>
          <a:bodyPr wrap="square" rtlCol="0">
            <a:spAutoFit/>
          </a:bodyPr>
          <a:lstStyle/>
          <a:p>
            <a:pPr marL="342900" indent="-342900">
              <a:buFont typeface="Wingdings" panose="05000000000000000000" pitchFamily="2" charset="2"/>
              <a:buChar char="v"/>
            </a:pPr>
            <a:r>
              <a:rPr lang="en-CA" sz="2500" b="1" dirty="0" smtClean="0">
                <a:solidFill>
                  <a:prstClr val="white"/>
                </a:solidFill>
              </a:rPr>
              <a:t> Childlike trust and openness to God’s grace</a:t>
            </a:r>
            <a:endParaRPr lang="en-CA" sz="2500" b="1" dirty="0">
              <a:solidFill>
                <a:prstClr val="white"/>
              </a:solidFill>
            </a:endParaRPr>
          </a:p>
        </p:txBody>
      </p:sp>
    </p:spTree>
    <p:extLst>
      <p:ext uri="{BB962C8B-B14F-4D97-AF65-F5344CB8AC3E}">
        <p14:creationId xmlns:p14="http://schemas.microsoft.com/office/powerpoint/2010/main" xmlns="" val="14625795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591780" y="183457"/>
            <a:ext cx="3960440" cy="461665"/>
          </a:xfrm>
          <a:prstGeom prst="rect">
            <a:avLst/>
          </a:prstGeom>
          <a:solidFill>
            <a:srgbClr val="1E1C11">
              <a:alpha val="80000"/>
            </a:srgbClr>
          </a:solidFill>
          <a:ln w="76200">
            <a:solidFill>
              <a:srgbClr val="F2B800"/>
            </a:solidFill>
          </a:ln>
        </p:spPr>
        <p:txBody>
          <a:bodyPr wrap="square" rtlCol="0">
            <a:spAutoFit/>
          </a:bodyPr>
          <a:lstStyle/>
          <a:p>
            <a:pPr algn="ctr"/>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Receiving the Kingdom of God</a:t>
            </a:r>
            <a:endPar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endParaRPr>
          </a:p>
        </p:txBody>
      </p:sp>
      <p:sp>
        <p:nvSpPr>
          <p:cNvPr id="7" name="TextBox 6"/>
          <p:cNvSpPr txBox="1"/>
          <p:nvPr/>
        </p:nvSpPr>
        <p:spPr>
          <a:xfrm>
            <a:off x="157370" y="915566"/>
            <a:ext cx="8807118" cy="830997"/>
          </a:xfrm>
          <a:prstGeom prst="rect">
            <a:avLst/>
          </a:prstGeom>
          <a:solidFill>
            <a:srgbClr val="1E1C11">
              <a:alpha val="80000"/>
            </a:srgbClr>
          </a:solidFill>
          <a:ln w="76200">
            <a:noFill/>
          </a:ln>
        </p:spPr>
        <p:txBody>
          <a:bodyPr wrap="square" rtlCol="0">
            <a:spAutoFit/>
          </a:bodyPr>
          <a:lstStyle/>
          <a:p>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1.  Sorrow </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Vs </a:t>
            </a:r>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9-14</a:t>
            </a:r>
          </a:p>
          <a:p>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2</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 </a:t>
            </a:r>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 Simplicity </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Vs 15-17</a:t>
            </a:r>
          </a:p>
        </p:txBody>
      </p:sp>
      <p:sp>
        <p:nvSpPr>
          <p:cNvPr id="5" name="TextBox 4"/>
          <p:cNvSpPr txBox="1"/>
          <p:nvPr/>
        </p:nvSpPr>
        <p:spPr>
          <a:xfrm>
            <a:off x="179512" y="1971585"/>
            <a:ext cx="8784976" cy="1200329"/>
          </a:xfrm>
          <a:prstGeom prst="rect">
            <a:avLst/>
          </a:prstGeom>
          <a:solidFill>
            <a:srgbClr val="1E1C11">
              <a:alpha val="80000"/>
            </a:srgbClr>
          </a:solidFill>
          <a:ln w="76200">
            <a:solidFill>
              <a:srgbClr val="00B050"/>
            </a:solidFill>
          </a:ln>
        </p:spPr>
        <p:txBody>
          <a:bodyPr wrap="square" rtlCol="0">
            <a:spAutoFit/>
          </a:bodyPr>
          <a:lstStyle/>
          <a:p>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Through uncomplicated simple childlike trust and openness to God’s gracious salvation in </a:t>
            </a:r>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Christ, </a:t>
            </a:r>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people leave the kingdom of darkness to receive citizenship in the Kingdom of God. </a:t>
            </a:r>
            <a:endPar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xmlns="" val="40110467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C:\Users\Paul\AppData\Local\Microsoft\Windows\INetCache\IE\P0UH4OS7\Absperrung[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1235"/>
            <a:ext cx="4219975" cy="2584735"/>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C:\Users\Paul\AppData\Local\Microsoft\Windows\INetCache\IE\P0UH4OS7\Absperrung[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7744" y="1207374"/>
            <a:ext cx="4219975" cy="2584735"/>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Paul\AppData\Local\Microsoft\Windows\INetCache\IE\P0UH4OS7\Absperrung[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2499742"/>
            <a:ext cx="4219975" cy="258473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rot="21032898">
            <a:off x="6084168" y="2881852"/>
            <a:ext cx="1944216" cy="630942"/>
          </a:xfrm>
          <a:prstGeom prst="rect">
            <a:avLst/>
          </a:prstGeom>
          <a:solidFill>
            <a:srgbClr val="FF0000"/>
          </a:solidFill>
        </p:spPr>
        <p:txBody>
          <a:bodyPr wrap="square" rtlCol="0">
            <a:spAutoFit/>
          </a:bodyPr>
          <a:lstStyle/>
          <a:p>
            <a:pPr algn="ctr"/>
            <a:r>
              <a:rPr lang="en-CA" sz="3500" b="1" dirty="0" smtClean="0">
                <a:solidFill>
                  <a:schemeClr val="bg1"/>
                </a:solidFill>
                <a:latin typeface="Arial Narrow" panose="020B0606020202030204" pitchFamily="34" charset="0"/>
              </a:rPr>
              <a:t>SORROW</a:t>
            </a:r>
            <a:endParaRPr lang="en-CA" sz="3500" b="1" dirty="0">
              <a:solidFill>
                <a:schemeClr val="bg1"/>
              </a:solidFill>
              <a:latin typeface="Arial Narrow" panose="020B0606020202030204" pitchFamily="34" charset="0"/>
            </a:endParaRPr>
          </a:p>
        </p:txBody>
      </p:sp>
      <p:sp>
        <p:nvSpPr>
          <p:cNvPr id="12" name="TextBox 11"/>
          <p:cNvSpPr txBox="1"/>
          <p:nvPr/>
        </p:nvSpPr>
        <p:spPr>
          <a:xfrm rot="21032898">
            <a:off x="3599892" y="1652429"/>
            <a:ext cx="1944216" cy="553998"/>
          </a:xfrm>
          <a:prstGeom prst="rect">
            <a:avLst/>
          </a:prstGeom>
          <a:solidFill>
            <a:srgbClr val="FF0000"/>
          </a:solidFill>
        </p:spPr>
        <p:txBody>
          <a:bodyPr wrap="square" rtlCol="0">
            <a:spAutoFit/>
          </a:bodyPr>
          <a:lstStyle/>
          <a:p>
            <a:pPr algn="ctr"/>
            <a:r>
              <a:rPr lang="en-CA" sz="3000" b="1" dirty="0" smtClean="0">
                <a:solidFill>
                  <a:schemeClr val="bg1"/>
                </a:solidFill>
                <a:latin typeface="Arial Narrow" panose="020B0606020202030204" pitchFamily="34" charset="0"/>
              </a:rPr>
              <a:t>SIMPLICITY</a:t>
            </a:r>
            <a:endParaRPr lang="en-CA" sz="3000" b="1" dirty="0">
              <a:solidFill>
                <a:schemeClr val="bg1"/>
              </a:solidFill>
              <a:latin typeface="Arial Narrow" panose="020B0606020202030204" pitchFamily="34" charset="0"/>
            </a:endParaRPr>
          </a:p>
        </p:txBody>
      </p:sp>
      <p:sp>
        <p:nvSpPr>
          <p:cNvPr id="13" name="TextBox 12"/>
          <p:cNvSpPr txBox="1"/>
          <p:nvPr/>
        </p:nvSpPr>
        <p:spPr>
          <a:xfrm rot="21032898">
            <a:off x="1102144" y="605258"/>
            <a:ext cx="2332098" cy="553998"/>
          </a:xfrm>
          <a:prstGeom prst="rect">
            <a:avLst/>
          </a:prstGeom>
          <a:solidFill>
            <a:srgbClr val="FF0000"/>
          </a:solidFill>
        </p:spPr>
        <p:txBody>
          <a:bodyPr wrap="square" rtlCol="0">
            <a:spAutoFit/>
          </a:bodyPr>
          <a:lstStyle/>
          <a:p>
            <a:pPr algn="ctr"/>
            <a:r>
              <a:rPr lang="en-CA" sz="3000" b="1" dirty="0" smtClean="0">
                <a:solidFill>
                  <a:schemeClr val="bg1"/>
                </a:solidFill>
                <a:latin typeface="Arial Narrow" panose="020B0606020202030204" pitchFamily="34" charset="0"/>
              </a:rPr>
              <a:t>SURRENDER</a:t>
            </a:r>
            <a:endParaRPr lang="en-CA" sz="30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xmlns="" val="6264119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123478"/>
            <a:ext cx="8784976" cy="3693319"/>
          </a:xfrm>
          <a:prstGeom prst="rect">
            <a:avLst/>
          </a:prstGeom>
          <a:solidFill>
            <a:srgbClr val="1E1C11">
              <a:alpha val="80000"/>
            </a:srgbClr>
          </a:solidFill>
        </p:spPr>
        <p:txBody>
          <a:bodyPr wrap="square" rtlCol="0">
            <a:spAutoFit/>
          </a:bodyPr>
          <a:lstStyle/>
          <a:p>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18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A </a:t>
            </a:r>
            <a:r>
              <a:rPr lang="en-CA" sz="2600" b="1" dirty="0">
                <a:solidFill>
                  <a:srgbClr val="FFC000"/>
                </a:solidFill>
                <a:effectLst>
                  <a:outerShdw blurRad="38100" dist="38100" dir="2700000" algn="tl">
                    <a:srgbClr val="000000">
                      <a:alpha val="43137"/>
                    </a:srgbClr>
                  </a:outerShdw>
                </a:effectLst>
                <a:latin typeface="Arial Narrow" panose="020B0606020202030204" pitchFamily="34" charset="0"/>
              </a:rPr>
              <a:t>certain ruler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asked him, ‘</a:t>
            </a:r>
            <a:r>
              <a:rPr lang="en-CA" sz="2600" b="1" dirty="0">
                <a:solidFill>
                  <a:schemeClr val="bg1"/>
                </a:solidFill>
                <a:effectLst>
                  <a:outerShdw blurRad="38100" dist="38100" dir="2700000" algn="tl">
                    <a:srgbClr val="000000">
                      <a:alpha val="43137"/>
                    </a:srgbClr>
                  </a:outerShdw>
                </a:effectLst>
                <a:latin typeface="Arial Narrow" panose="020B0606020202030204" pitchFamily="34" charset="0"/>
              </a:rPr>
              <a:t>G</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ood teacher, what must I do to inherit eternal life?’  </a:t>
            </a:r>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19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‘Why do you call me good?’ Jesus answered. ‘No one is good – except God alone. 20 You know the commandments: “You shall not commit adultery, you shall not murder, you shall not steal, you shall not give false testimony, honour your father and mother</a:t>
            </a:r>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  21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‘All these I have kept since I was a boy,’ he </a:t>
            </a:r>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said.  22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When Jesus heard this, he said to him, ‘You still lack one thing. Sell everything you have and give to the poor, and you will have treasure in heaven. Then come, follow me</a:t>
            </a:r>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a:t>
            </a:r>
            <a:endParaRPr lang="en-CA" sz="2600" b="1" dirty="0">
              <a:solidFill>
                <a:prstClr val="white"/>
              </a:solidFill>
              <a:effectLst>
                <a:outerShdw blurRad="38100" dist="38100" dir="2700000" algn="tl">
                  <a:srgbClr val="000000">
                    <a:alpha val="43137"/>
                  </a:srgbClr>
                </a:outerShdw>
              </a:effectLst>
              <a:latin typeface="Arial Narrow" panose="020B0606020202030204" pitchFamily="34" charset="0"/>
            </a:endParaRPr>
          </a:p>
        </p:txBody>
      </p:sp>
      <p:sp>
        <p:nvSpPr>
          <p:cNvPr id="4" name="TextBox 3"/>
          <p:cNvSpPr txBox="1"/>
          <p:nvPr/>
        </p:nvSpPr>
        <p:spPr>
          <a:xfrm>
            <a:off x="179512" y="3960813"/>
            <a:ext cx="8784976" cy="861774"/>
          </a:xfrm>
          <a:prstGeom prst="rect">
            <a:avLst/>
          </a:prstGeom>
          <a:solidFill>
            <a:srgbClr val="1E1C11">
              <a:alpha val="80000"/>
            </a:srgbClr>
          </a:solidFill>
        </p:spPr>
        <p:txBody>
          <a:bodyPr wrap="square" rtlCol="0">
            <a:spAutoFit/>
          </a:bodyPr>
          <a:lstStyle/>
          <a:p>
            <a:pPr marL="342900" indent="-342900">
              <a:buFont typeface="Wingdings" panose="05000000000000000000" pitchFamily="2" charset="2"/>
              <a:buChar char="v"/>
            </a:pPr>
            <a:r>
              <a:rPr lang="en-CA" sz="2500" b="1" dirty="0">
                <a:solidFill>
                  <a:prstClr val="white"/>
                </a:solidFill>
              </a:rPr>
              <a:t> </a:t>
            </a:r>
            <a:r>
              <a:rPr lang="en-CA" sz="2500" b="1" dirty="0" smtClean="0">
                <a:solidFill>
                  <a:prstClr val="white"/>
                </a:solidFill>
              </a:rPr>
              <a:t>Pharisees </a:t>
            </a:r>
            <a:r>
              <a:rPr lang="en-CA" sz="2500" b="1" dirty="0">
                <a:solidFill>
                  <a:prstClr val="white"/>
                </a:solidFill>
              </a:rPr>
              <a:t>don’t get Kingdom citizenship while tax collectors and children do, so what about me? </a:t>
            </a:r>
          </a:p>
        </p:txBody>
      </p:sp>
    </p:spTree>
    <p:extLst>
      <p:ext uri="{BB962C8B-B14F-4D97-AF65-F5344CB8AC3E}">
        <p14:creationId xmlns:p14="http://schemas.microsoft.com/office/powerpoint/2010/main" xmlns="" val="10171211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descr="C:\Users\Paul\AppData\Local\Microsoft\Windows\INetCache\IE\FVD9NU7C\a_walk_in_the_park_by_leeroi1-d2z8znm[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80" t="10104" r="1555" b="6830"/>
          <a:stretch/>
        </p:blipFill>
        <p:spPr bwMode="auto">
          <a:xfrm>
            <a:off x="0" y="-1"/>
            <a:ext cx="9144000" cy="514350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Arrow 6"/>
          <p:cNvSpPr/>
          <p:nvPr/>
        </p:nvSpPr>
        <p:spPr>
          <a:xfrm>
            <a:off x="971600" y="3579862"/>
            <a:ext cx="7632848"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8" name="TextBox 7"/>
          <p:cNvSpPr txBox="1"/>
          <p:nvPr/>
        </p:nvSpPr>
        <p:spPr>
          <a:xfrm>
            <a:off x="2339752" y="3740137"/>
            <a:ext cx="4248472" cy="615553"/>
          </a:xfrm>
          <a:prstGeom prst="rect">
            <a:avLst/>
          </a:prstGeom>
          <a:noFill/>
        </p:spPr>
        <p:txBody>
          <a:bodyPr wrap="square" rtlCol="0">
            <a:spAutoFit/>
          </a:bodyPr>
          <a:lstStyle/>
          <a:p>
            <a:pPr algn="ctr"/>
            <a:r>
              <a:rPr lang="en-CA" sz="3400" dirty="0" smtClean="0">
                <a:solidFill>
                  <a:prstClr val="white"/>
                </a:solidFill>
              </a:rPr>
              <a:t>TIMELINE</a:t>
            </a:r>
            <a:endParaRPr lang="en-CA" sz="3400" dirty="0">
              <a:solidFill>
                <a:prstClr val="white"/>
              </a:solidFill>
            </a:endParaRPr>
          </a:p>
        </p:txBody>
      </p:sp>
      <p:sp>
        <p:nvSpPr>
          <p:cNvPr id="9" name="Rectangular Callout 8"/>
          <p:cNvSpPr/>
          <p:nvPr/>
        </p:nvSpPr>
        <p:spPr>
          <a:xfrm>
            <a:off x="251520" y="1059582"/>
            <a:ext cx="3672408" cy="2461107"/>
          </a:xfrm>
          <a:prstGeom prst="wedgeRect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6" name="TextBox 5"/>
          <p:cNvSpPr txBox="1"/>
          <p:nvPr/>
        </p:nvSpPr>
        <p:spPr>
          <a:xfrm>
            <a:off x="539552" y="1278329"/>
            <a:ext cx="3312368" cy="2092881"/>
          </a:xfrm>
          <a:prstGeom prst="rect">
            <a:avLst/>
          </a:prstGeom>
          <a:noFill/>
        </p:spPr>
        <p:txBody>
          <a:bodyPr wrap="square" rtlCol="0">
            <a:spAutoFit/>
          </a:bodyPr>
          <a:lstStyle/>
          <a:p>
            <a:pPr algn="ctr"/>
            <a:r>
              <a:rPr lang="en-CA" sz="2600" b="1" dirty="0" smtClean="0">
                <a:solidFill>
                  <a:prstClr val="white"/>
                </a:solidFill>
              </a:rPr>
              <a:t>In the now but not yet Kingdom, Jesus’ disciples will be tempted to try and hold dual citizenship</a:t>
            </a:r>
            <a:endParaRPr lang="en-CA" sz="2600" dirty="0">
              <a:solidFill>
                <a:prstClr val="white"/>
              </a:solidFill>
            </a:endParaRPr>
          </a:p>
        </p:txBody>
      </p:sp>
      <p:sp>
        <p:nvSpPr>
          <p:cNvPr id="10" name="Rectangular Callout 9"/>
          <p:cNvSpPr/>
          <p:nvPr/>
        </p:nvSpPr>
        <p:spPr>
          <a:xfrm>
            <a:off x="5004048" y="1059582"/>
            <a:ext cx="3600400" cy="2461107"/>
          </a:xfrm>
          <a:prstGeom prst="wedgeRect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2" name="TextBox 11"/>
          <p:cNvSpPr txBox="1"/>
          <p:nvPr/>
        </p:nvSpPr>
        <p:spPr>
          <a:xfrm>
            <a:off x="5292080" y="1465302"/>
            <a:ext cx="3168352" cy="1384995"/>
          </a:xfrm>
          <a:prstGeom prst="rect">
            <a:avLst/>
          </a:prstGeom>
          <a:noFill/>
        </p:spPr>
        <p:txBody>
          <a:bodyPr wrap="square" rtlCol="0">
            <a:spAutoFit/>
          </a:bodyPr>
          <a:lstStyle/>
          <a:p>
            <a:pPr algn="ctr"/>
            <a:r>
              <a:rPr lang="en-CA" sz="2800" b="1" dirty="0" smtClean="0">
                <a:solidFill>
                  <a:prstClr val="white"/>
                </a:solidFill>
              </a:rPr>
              <a:t>In fully realized Kingdom of God all evil is vanquished</a:t>
            </a:r>
            <a:endParaRPr lang="en-CA" sz="2800" dirty="0">
              <a:solidFill>
                <a:prstClr val="white"/>
              </a:solidFill>
            </a:endParaRPr>
          </a:p>
        </p:txBody>
      </p:sp>
    </p:spTree>
    <p:extLst>
      <p:ext uri="{BB962C8B-B14F-4D97-AF65-F5344CB8AC3E}">
        <p14:creationId xmlns:p14="http://schemas.microsoft.com/office/powerpoint/2010/main" xmlns="" val="9800287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20538"/>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123478"/>
            <a:ext cx="8784976" cy="3693319"/>
          </a:xfrm>
          <a:prstGeom prst="rect">
            <a:avLst/>
          </a:prstGeom>
          <a:solidFill>
            <a:srgbClr val="1E1C11">
              <a:alpha val="80000"/>
            </a:srgbClr>
          </a:solidFill>
        </p:spPr>
        <p:txBody>
          <a:bodyPr wrap="square" rtlCol="0">
            <a:spAutoFit/>
          </a:bodyPr>
          <a:lstStyle/>
          <a:p>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18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A </a:t>
            </a:r>
            <a:r>
              <a:rPr lang="en-CA" sz="2600" b="1" dirty="0">
                <a:solidFill>
                  <a:srgbClr val="FFC000"/>
                </a:solidFill>
                <a:effectLst>
                  <a:outerShdw blurRad="38100" dist="38100" dir="2700000" algn="tl">
                    <a:srgbClr val="000000">
                      <a:alpha val="43137"/>
                    </a:srgbClr>
                  </a:outerShdw>
                </a:effectLst>
                <a:latin typeface="Arial Narrow" panose="020B0606020202030204" pitchFamily="34" charset="0"/>
              </a:rPr>
              <a:t>certain ruler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asked him, ‘</a:t>
            </a:r>
            <a:r>
              <a:rPr lang="en-CA" sz="2600" b="1" u="sng" dirty="0">
                <a:solidFill>
                  <a:srgbClr val="FFC000"/>
                </a:solidFill>
                <a:effectLst>
                  <a:outerShdw blurRad="38100" dist="38100" dir="2700000" algn="tl">
                    <a:srgbClr val="000000">
                      <a:alpha val="43137"/>
                    </a:srgbClr>
                  </a:outerShdw>
                </a:effectLst>
                <a:latin typeface="Arial Narrow" panose="020B0606020202030204" pitchFamily="34" charset="0"/>
              </a:rPr>
              <a:t>Good</a:t>
            </a:r>
            <a:r>
              <a:rPr lang="en-CA" sz="2600" b="1" dirty="0">
                <a:solidFill>
                  <a:srgbClr val="FFC000"/>
                </a:solidFill>
                <a:effectLst>
                  <a:outerShdw blurRad="38100" dist="38100" dir="2700000" algn="tl">
                    <a:srgbClr val="000000">
                      <a:alpha val="43137"/>
                    </a:srgbClr>
                  </a:outerShdw>
                </a:effectLst>
                <a:latin typeface="Arial Narrow" panose="020B0606020202030204" pitchFamily="34" charset="0"/>
              </a:rPr>
              <a:t> </a:t>
            </a:r>
            <a:r>
              <a:rPr lang="en-CA" sz="2600" b="1" dirty="0">
                <a:solidFill>
                  <a:schemeClr val="bg1"/>
                </a:solidFill>
                <a:effectLst>
                  <a:outerShdw blurRad="38100" dist="38100" dir="2700000" algn="tl">
                    <a:srgbClr val="000000">
                      <a:alpha val="43137"/>
                    </a:srgbClr>
                  </a:outerShdw>
                </a:effectLst>
                <a:latin typeface="Arial Narrow" panose="020B0606020202030204" pitchFamily="34" charset="0"/>
              </a:rPr>
              <a:t>teacher, </a:t>
            </a:r>
            <a:r>
              <a:rPr lang="en-CA" sz="2600" b="1" u="sng" dirty="0">
                <a:solidFill>
                  <a:srgbClr val="FFC000"/>
                </a:solidFill>
                <a:effectLst>
                  <a:outerShdw blurRad="38100" dist="38100" dir="2700000" algn="tl">
                    <a:srgbClr val="000000">
                      <a:alpha val="43137"/>
                    </a:srgbClr>
                  </a:outerShdw>
                </a:effectLst>
                <a:latin typeface="Arial Narrow" panose="020B0606020202030204" pitchFamily="34" charset="0"/>
              </a:rPr>
              <a:t>what must I do </a:t>
            </a:r>
            <a:r>
              <a:rPr lang="en-CA" sz="2600" b="1" dirty="0">
                <a:solidFill>
                  <a:srgbClr val="FFC000"/>
                </a:solidFill>
                <a:effectLst>
                  <a:outerShdw blurRad="38100" dist="38100" dir="2700000" algn="tl">
                    <a:srgbClr val="000000">
                      <a:alpha val="43137"/>
                    </a:srgbClr>
                  </a:outerShdw>
                </a:effectLst>
                <a:latin typeface="Arial Narrow" panose="020B0606020202030204" pitchFamily="34" charset="0"/>
              </a:rPr>
              <a:t>to inherit eternal life</a:t>
            </a:r>
            <a:r>
              <a:rPr lang="en-CA" sz="2600" b="1" dirty="0" smtClean="0">
                <a:solidFill>
                  <a:schemeClr val="bg1"/>
                </a:solidFill>
                <a:effectLst>
                  <a:outerShdw blurRad="38100" dist="38100" dir="2700000" algn="tl">
                    <a:srgbClr val="000000">
                      <a:alpha val="43137"/>
                    </a:srgbClr>
                  </a:outerShdw>
                </a:effectLst>
                <a:latin typeface="Arial Narrow" panose="020B0606020202030204" pitchFamily="34" charset="0"/>
              </a:rPr>
              <a:t>?</a:t>
            </a:r>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  19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‘Why do you call me good?’ Jesus answered. ‘No one is good – except God alone. 20 You know the commandments: “You shall not commit adultery, you shall not murder, you shall not steal, you shall not give false testimony, honour your father and mother</a:t>
            </a:r>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  21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‘All these I have kept since I was a boy,’ he </a:t>
            </a:r>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said.  22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When Jesus heard this, he said to him, ‘You still lack one thing. Sell everything you have and give to the poor, and you will have treasure in heaven. Then come, follow me</a:t>
            </a:r>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a:t>
            </a:r>
            <a:endParaRPr lang="en-CA" sz="2600" b="1" dirty="0">
              <a:solidFill>
                <a:prstClr val="white"/>
              </a:solidFill>
              <a:effectLst>
                <a:outerShdw blurRad="38100" dist="38100" dir="2700000" algn="tl">
                  <a:srgbClr val="000000">
                    <a:alpha val="43137"/>
                  </a:srgbClr>
                </a:outerShdw>
              </a:effectLst>
              <a:latin typeface="Arial Narrow" panose="020B0606020202030204" pitchFamily="34" charset="0"/>
            </a:endParaRPr>
          </a:p>
        </p:txBody>
      </p:sp>
      <p:sp>
        <p:nvSpPr>
          <p:cNvPr id="4" name="TextBox 3"/>
          <p:cNvSpPr txBox="1"/>
          <p:nvPr/>
        </p:nvSpPr>
        <p:spPr>
          <a:xfrm>
            <a:off x="179512" y="3960813"/>
            <a:ext cx="8784976" cy="477054"/>
          </a:xfrm>
          <a:prstGeom prst="rect">
            <a:avLst/>
          </a:prstGeom>
          <a:solidFill>
            <a:srgbClr val="1E1C11">
              <a:alpha val="80000"/>
            </a:srgbClr>
          </a:solidFill>
        </p:spPr>
        <p:txBody>
          <a:bodyPr wrap="square" rtlCol="0">
            <a:spAutoFit/>
          </a:bodyPr>
          <a:lstStyle/>
          <a:p>
            <a:pPr marL="342900" indent="-342900">
              <a:buFont typeface="Wingdings" panose="05000000000000000000" pitchFamily="2" charset="2"/>
              <a:buChar char="v"/>
            </a:pPr>
            <a:r>
              <a:rPr lang="en-CA" sz="2500" b="1" dirty="0" smtClean="0">
                <a:solidFill>
                  <a:prstClr val="white"/>
                </a:solidFill>
              </a:rPr>
              <a:t>Calling Jesus ‘good’ in attempt to ingratiate </a:t>
            </a:r>
            <a:r>
              <a:rPr lang="en-CA" sz="2500" b="1" dirty="0">
                <a:solidFill>
                  <a:prstClr val="white"/>
                </a:solidFill>
              </a:rPr>
              <a:t>Jesus</a:t>
            </a:r>
          </a:p>
        </p:txBody>
      </p:sp>
      <p:sp>
        <p:nvSpPr>
          <p:cNvPr id="7" name="TextBox 6"/>
          <p:cNvSpPr txBox="1"/>
          <p:nvPr/>
        </p:nvSpPr>
        <p:spPr>
          <a:xfrm>
            <a:off x="188799" y="4437867"/>
            <a:ext cx="8784976" cy="477054"/>
          </a:xfrm>
          <a:prstGeom prst="rect">
            <a:avLst/>
          </a:prstGeom>
          <a:solidFill>
            <a:srgbClr val="1E1C11">
              <a:alpha val="80000"/>
            </a:srgbClr>
          </a:solidFill>
        </p:spPr>
        <p:txBody>
          <a:bodyPr wrap="square" rtlCol="0">
            <a:spAutoFit/>
          </a:bodyPr>
          <a:lstStyle/>
          <a:p>
            <a:pPr marL="342900" indent="-342900">
              <a:buFont typeface="Wingdings" panose="05000000000000000000" pitchFamily="2" charset="2"/>
              <a:buChar char="v"/>
            </a:pPr>
            <a:r>
              <a:rPr lang="en-CA" sz="2500" b="1" dirty="0" smtClean="0">
                <a:solidFill>
                  <a:prstClr val="white"/>
                </a:solidFill>
              </a:rPr>
              <a:t>Is there something more I have to do to merit eternal life</a:t>
            </a:r>
            <a:endParaRPr lang="en-CA" sz="2500" b="1" dirty="0">
              <a:solidFill>
                <a:prstClr val="white"/>
              </a:solidFill>
            </a:endParaRPr>
          </a:p>
        </p:txBody>
      </p:sp>
    </p:spTree>
    <p:extLst>
      <p:ext uri="{BB962C8B-B14F-4D97-AF65-F5344CB8AC3E}">
        <p14:creationId xmlns:p14="http://schemas.microsoft.com/office/powerpoint/2010/main" xmlns="" val="17835300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123478"/>
            <a:ext cx="8784976" cy="3693319"/>
          </a:xfrm>
          <a:prstGeom prst="rect">
            <a:avLst/>
          </a:prstGeom>
          <a:solidFill>
            <a:srgbClr val="1E1C11">
              <a:alpha val="80000"/>
            </a:srgbClr>
          </a:solidFill>
        </p:spPr>
        <p:txBody>
          <a:bodyPr wrap="square" rtlCol="0">
            <a:spAutoFit/>
          </a:bodyPr>
          <a:lstStyle/>
          <a:p>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18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A </a:t>
            </a:r>
            <a:r>
              <a:rPr lang="en-CA" sz="2600" b="1" dirty="0">
                <a:solidFill>
                  <a:srgbClr val="FFC000"/>
                </a:solidFill>
                <a:effectLst>
                  <a:outerShdw blurRad="38100" dist="38100" dir="2700000" algn="tl">
                    <a:srgbClr val="000000">
                      <a:alpha val="43137"/>
                    </a:srgbClr>
                  </a:outerShdw>
                </a:effectLst>
                <a:latin typeface="Arial Narrow" panose="020B0606020202030204" pitchFamily="34" charset="0"/>
              </a:rPr>
              <a:t>certain ruler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asked him, ‘Good teacher, what must I do to inherit eternal life?’  19 ‘Why do you call me good?’ Jesus answered. ‘No one is good – except God alone. </a:t>
            </a:r>
            <a:r>
              <a:rPr lang="en-CA" sz="2600" b="1" dirty="0">
                <a:solidFill>
                  <a:schemeClr val="bg1"/>
                </a:solidFill>
                <a:effectLst>
                  <a:outerShdw blurRad="38100" dist="38100" dir="2700000" algn="tl">
                    <a:srgbClr val="000000">
                      <a:alpha val="43137"/>
                    </a:srgbClr>
                  </a:outerShdw>
                </a:effectLst>
                <a:latin typeface="Arial Narrow" panose="020B0606020202030204" pitchFamily="34" charset="0"/>
              </a:rPr>
              <a:t>20</a:t>
            </a:r>
            <a:r>
              <a:rPr lang="en-CA" sz="2600" b="1" dirty="0">
                <a:solidFill>
                  <a:srgbClr val="FFC000"/>
                </a:solidFill>
                <a:effectLst>
                  <a:outerShdw blurRad="38100" dist="38100" dir="2700000" algn="tl">
                    <a:srgbClr val="000000">
                      <a:alpha val="43137"/>
                    </a:srgbClr>
                  </a:outerShdw>
                </a:effectLst>
                <a:latin typeface="Arial Narrow" panose="020B0606020202030204" pitchFamily="34" charset="0"/>
              </a:rPr>
              <a:t> You know the commandments</a:t>
            </a:r>
            <a:r>
              <a:rPr lang="en-CA" sz="2600" b="1" dirty="0">
                <a:solidFill>
                  <a:schemeClr val="bg1"/>
                </a:solidFill>
                <a:effectLst>
                  <a:outerShdw blurRad="38100" dist="38100" dir="2700000" algn="tl">
                    <a:srgbClr val="000000">
                      <a:alpha val="43137"/>
                    </a:srgbClr>
                  </a:outerShdw>
                </a:effectLst>
                <a:latin typeface="Arial Narrow" panose="020B0606020202030204" pitchFamily="34" charset="0"/>
              </a:rPr>
              <a:t>: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You shall not commit adultery, you shall not murder, you shall not steal, you shall not give false testimony, honour your father and mother.”  </a:t>
            </a:r>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21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‘All these I have kept since I was a boy,’ he </a:t>
            </a:r>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said.  22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When Jesus heard this, he said to him, ‘You still lack one thing. Sell everything you have and give to the poor, and you will have treasure in heaven. Then come, follow me</a:t>
            </a:r>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a:t>
            </a:r>
            <a:endParaRPr lang="en-CA" sz="2600" b="1" dirty="0">
              <a:solidFill>
                <a:prstClr val="white"/>
              </a:solidFill>
              <a:effectLst>
                <a:outerShdw blurRad="38100" dist="38100" dir="2700000" algn="tl">
                  <a:srgbClr val="000000">
                    <a:alpha val="43137"/>
                  </a:srgbClr>
                </a:outerShdw>
              </a:effectLst>
              <a:latin typeface="Arial Narrow" panose="020B0606020202030204" pitchFamily="34" charset="0"/>
            </a:endParaRPr>
          </a:p>
        </p:txBody>
      </p:sp>
      <p:sp>
        <p:nvSpPr>
          <p:cNvPr id="4" name="TextBox 3"/>
          <p:cNvSpPr txBox="1"/>
          <p:nvPr/>
        </p:nvSpPr>
        <p:spPr>
          <a:xfrm>
            <a:off x="179512" y="3960813"/>
            <a:ext cx="8784976" cy="861774"/>
          </a:xfrm>
          <a:prstGeom prst="rect">
            <a:avLst/>
          </a:prstGeom>
          <a:solidFill>
            <a:srgbClr val="1E1C11">
              <a:alpha val="80000"/>
            </a:srgbClr>
          </a:solidFill>
        </p:spPr>
        <p:txBody>
          <a:bodyPr wrap="square" rtlCol="0">
            <a:spAutoFit/>
          </a:bodyPr>
          <a:lstStyle/>
          <a:p>
            <a:pPr marL="342900" indent="-342900">
              <a:buFont typeface="Wingdings" panose="05000000000000000000" pitchFamily="2" charset="2"/>
              <a:buChar char="v"/>
            </a:pPr>
            <a:r>
              <a:rPr lang="en-CA" sz="2500" b="1" dirty="0" smtClean="0">
                <a:solidFill>
                  <a:prstClr val="white"/>
                </a:solidFill>
              </a:rPr>
              <a:t> Higher goodness of God must be achieved for eternal life as in perfect keeping of the commandments</a:t>
            </a:r>
            <a:endParaRPr lang="en-CA" sz="2500" b="1" dirty="0">
              <a:solidFill>
                <a:prstClr val="white"/>
              </a:solidFill>
            </a:endParaRPr>
          </a:p>
        </p:txBody>
      </p:sp>
    </p:spTree>
    <p:extLst>
      <p:ext uri="{BB962C8B-B14F-4D97-AF65-F5344CB8AC3E}">
        <p14:creationId xmlns:p14="http://schemas.microsoft.com/office/powerpoint/2010/main" xmlns="" val="36734476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123478"/>
            <a:ext cx="8784976" cy="3693319"/>
          </a:xfrm>
          <a:prstGeom prst="rect">
            <a:avLst/>
          </a:prstGeom>
          <a:solidFill>
            <a:srgbClr val="1E1C11">
              <a:alpha val="80000"/>
            </a:srgbClr>
          </a:solidFill>
        </p:spPr>
        <p:txBody>
          <a:bodyPr wrap="square" rtlCol="0">
            <a:spAutoFit/>
          </a:bodyPr>
          <a:lstStyle/>
          <a:p>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18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A </a:t>
            </a:r>
            <a:r>
              <a:rPr lang="en-CA" sz="2600" b="1" dirty="0">
                <a:solidFill>
                  <a:srgbClr val="FFC000"/>
                </a:solidFill>
                <a:effectLst>
                  <a:outerShdw blurRad="38100" dist="38100" dir="2700000" algn="tl">
                    <a:srgbClr val="000000">
                      <a:alpha val="43137"/>
                    </a:srgbClr>
                  </a:outerShdw>
                </a:effectLst>
                <a:latin typeface="Arial Narrow" panose="020B0606020202030204" pitchFamily="34" charset="0"/>
              </a:rPr>
              <a:t>certain ruler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asked him, ‘Good teacher, what must I do to inherit eternal life?’  19 ‘Why do you call me good?’ Jesus answered. ‘No one is good – except God alone. 20 You know the commandments: </a:t>
            </a:r>
            <a:r>
              <a:rPr lang="en-CA" sz="2600" b="1" dirty="0">
                <a:solidFill>
                  <a:schemeClr val="bg1"/>
                </a:solidFill>
                <a:effectLst>
                  <a:outerShdw blurRad="38100" dist="38100" dir="2700000" algn="tl">
                    <a:srgbClr val="000000">
                      <a:alpha val="43137"/>
                    </a:srgbClr>
                  </a:outerShdw>
                </a:effectLst>
                <a:latin typeface="Arial Narrow" panose="020B0606020202030204" pitchFamily="34" charset="0"/>
              </a:rPr>
              <a:t>“</a:t>
            </a:r>
            <a:r>
              <a:rPr lang="en-CA" sz="2600" b="1" dirty="0">
                <a:solidFill>
                  <a:srgbClr val="FFC000"/>
                </a:solidFill>
                <a:effectLst>
                  <a:outerShdw blurRad="38100" dist="38100" dir="2700000" algn="tl">
                    <a:srgbClr val="000000">
                      <a:alpha val="43137"/>
                    </a:srgbClr>
                  </a:outerShdw>
                </a:effectLst>
                <a:latin typeface="Arial Narrow" panose="020B0606020202030204" pitchFamily="34" charset="0"/>
              </a:rPr>
              <a:t>You shall not commit adultery, you shall not murder, you shall not steal, you shall not give false testimony, honour your father and mother</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  </a:t>
            </a:r>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21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‘All these I have kept since I was a boy,’ he </a:t>
            </a:r>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said.  22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When Jesus heard this, he said to him, ‘You still lack one thing. Sell everything you have and give to the poor, and you will have treasure in heaven. Then come, follow me</a:t>
            </a:r>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a:t>
            </a:r>
            <a:endParaRPr lang="en-CA" sz="2600" b="1" dirty="0">
              <a:solidFill>
                <a:prstClr val="white"/>
              </a:solidFill>
              <a:effectLst>
                <a:outerShdw blurRad="38100" dist="38100" dir="2700000" algn="tl">
                  <a:srgbClr val="000000">
                    <a:alpha val="43137"/>
                  </a:srgbClr>
                </a:outerShdw>
              </a:effectLst>
              <a:latin typeface="Arial Narrow" panose="020B0606020202030204" pitchFamily="34" charset="0"/>
            </a:endParaRPr>
          </a:p>
        </p:txBody>
      </p:sp>
      <p:sp>
        <p:nvSpPr>
          <p:cNvPr id="4" name="TextBox 3"/>
          <p:cNvSpPr txBox="1"/>
          <p:nvPr/>
        </p:nvSpPr>
        <p:spPr>
          <a:xfrm>
            <a:off x="179512" y="3816797"/>
            <a:ext cx="8784976" cy="1246495"/>
          </a:xfrm>
          <a:prstGeom prst="rect">
            <a:avLst/>
          </a:prstGeom>
          <a:solidFill>
            <a:srgbClr val="1E1C11">
              <a:alpha val="80000"/>
            </a:srgbClr>
          </a:solidFill>
        </p:spPr>
        <p:txBody>
          <a:bodyPr wrap="square" rtlCol="0">
            <a:spAutoFit/>
          </a:bodyPr>
          <a:lstStyle/>
          <a:p>
            <a:pPr marL="342900" indent="-342900">
              <a:buFont typeface="Wingdings" panose="05000000000000000000" pitchFamily="2" charset="2"/>
              <a:buChar char="v"/>
            </a:pPr>
            <a:r>
              <a:rPr lang="en-CA" sz="2400" b="1" dirty="0" smtClean="0">
                <a:solidFill>
                  <a:prstClr val="white"/>
                </a:solidFill>
              </a:rPr>
              <a:t>Summarizes 10 commandments </a:t>
            </a:r>
            <a:r>
              <a:rPr lang="en-CA" sz="2400" b="1" dirty="0">
                <a:solidFill>
                  <a:prstClr val="white"/>
                </a:solidFill>
              </a:rPr>
              <a:t>by skipping first 4 </a:t>
            </a:r>
            <a:r>
              <a:rPr lang="en-CA" sz="2400" b="1" dirty="0" smtClean="0">
                <a:solidFill>
                  <a:prstClr val="white"/>
                </a:solidFill>
              </a:rPr>
              <a:t>which address </a:t>
            </a:r>
            <a:r>
              <a:rPr lang="en-CA" sz="2400" b="1" dirty="0">
                <a:solidFill>
                  <a:prstClr val="white"/>
                </a:solidFill>
              </a:rPr>
              <a:t>relationship with God </a:t>
            </a:r>
            <a:r>
              <a:rPr lang="en-CA" sz="2400" b="1" dirty="0" smtClean="0">
                <a:solidFill>
                  <a:prstClr val="white"/>
                </a:solidFill>
              </a:rPr>
              <a:t>to 5 </a:t>
            </a:r>
            <a:r>
              <a:rPr lang="en-CA" sz="2400" b="1" dirty="0">
                <a:solidFill>
                  <a:prstClr val="white"/>
                </a:solidFill>
              </a:rPr>
              <a:t>of the 6 commandments governing human </a:t>
            </a:r>
            <a:r>
              <a:rPr lang="en-CA" sz="2400" b="1" dirty="0" smtClean="0">
                <a:solidFill>
                  <a:prstClr val="white"/>
                </a:solidFill>
              </a:rPr>
              <a:t>relationships (omits 6</a:t>
            </a:r>
            <a:r>
              <a:rPr lang="en-CA" sz="2400" b="1" baseline="30000" dirty="0" smtClean="0">
                <a:solidFill>
                  <a:prstClr val="white"/>
                </a:solidFill>
              </a:rPr>
              <a:t>th</a:t>
            </a:r>
            <a:r>
              <a:rPr lang="en-CA" sz="2400" b="1" dirty="0">
                <a:solidFill>
                  <a:prstClr val="white"/>
                </a:solidFill>
              </a:rPr>
              <a:t>:</a:t>
            </a:r>
            <a:r>
              <a:rPr lang="en-CA" sz="2400" b="1" dirty="0" smtClean="0">
                <a:solidFill>
                  <a:prstClr val="white"/>
                </a:solidFill>
              </a:rPr>
              <a:t> you shall not covet)</a:t>
            </a:r>
            <a:endParaRPr lang="en-CA" sz="2400" b="1" dirty="0">
              <a:solidFill>
                <a:prstClr val="white"/>
              </a:solidFill>
            </a:endParaRPr>
          </a:p>
        </p:txBody>
      </p:sp>
    </p:spTree>
    <p:extLst>
      <p:ext uri="{BB962C8B-B14F-4D97-AF65-F5344CB8AC3E}">
        <p14:creationId xmlns:p14="http://schemas.microsoft.com/office/powerpoint/2010/main" xmlns="" val="19501433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123478"/>
            <a:ext cx="8784976" cy="3693319"/>
          </a:xfrm>
          <a:prstGeom prst="rect">
            <a:avLst/>
          </a:prstGeom>
          <a:solidFill>
            <a:srgbClr val="1E1C11">
              <a:alpha val="80000"/>
            </a:srgbClr>
          </a:solidFill>
        </p:spPr>
        <p:txBody>
          <a:bodyPr wrap="square" rtlCol="0">
            <a:spAutoFit/>
          </a:bodyPr>
          <a:lstStyle/>
          <a:p>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18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A </a:t>
            </a:r>
            <a:r>
              <a:rPr lang="en-CA" sz="2600" b="1" dirty="0">
                <a:solidFill>
                  <a:srgbClr val="FFC000"/>
                </a:solidFill>
                <a:effectLst>
                  <a:outerShdw blurRad="38100" dist="38100" dir="2700000" algn="tl">
                    <a:srgbClr val="000000">
                      <a:alpha val="43137"/>
                    </a:srgbClr>
                  </a:outerShdw>
                </a:effectLst>
                <a:latin typeface="Arial Narrow" panose="020B0606020202030204" pitchFamily="34" charset="0"/>
              </a:rPr>
              <a:t>certain ruler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asked him, ‘Good teacher, what must I do to inherit eternal life?’  19 ‘Why do you call me good?’ Jesus answered. ‘No one is good – except God alone. 20 You know the commandments: “You shall not commit adultery, you shall not murder, you shall not steal, you shall not give false testimony, honour your father and mother.”  </a:t>
            </a:r>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21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‘All these I have kept since I was a boy,’ he </a:t>
            </a:r>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said.  22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When Jesus heard this, he said to him, </a:t>
            </a:r>
            <a:r>
              <a:rPr lang="en-CA" sz="2600" b="1" dirty="0">
                <a:solidFill>
                  <a:schemeClr val="bg1"/>
                </a:solidFill>
                <a:effectLst>
                  <a:outerShdw blurRad="38100" dist="38100" dir="2700000" algn="tl">
                    <a:srgbClr val="000000">
                      <a:alpha val="43137"/>
                    </a:srgbClr>
                  </a:outerShdw>
                </a:effectLst>
                <a:latin typeface="Arial Narrow" panose="020B0606020202030204" pitchFamily="34" charset="0"/>
              </a:rPr>
              <a:t>‘</a:t>
            </a:r>
            <a:r>
              <a:rPr lang="en-CA" sz="2600" b="1" dirty="0">
                <a:solidFill>
                  <a:srgbClr val="FFC000"/>
                </a:solidFill>
                <a:effectLst>
                  <a:outerShdw blurRad="38100" dist="38100" dir="2700000" algn="tl">
                    <a:srgbClr val="000000">
                      <a:alpha val="43137"/>
                    </a:srgbClr>
                  </a:outerShdw>
                </a:effectLst>
                <a:latin typeface="Arial Narrow" panose="020B0606020202030204" pitchFamily="34" charset="0"/>
              </a:rPr>
              <a:t>You still lack one thing. Sell everything you have and give to the poor, and you will have treasure in heaven. Then come, follow me</a:t>
            </a:r>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a:t>
            </a:r>
            <a:endParaRPr lang="en-CA" sz="2600" b="1" dirty="0">
              <a:solidFill>
                <a:prstClr val="white"/>
              </a:solidFill>
              <a:effectLst>
                <a:outerShdw blurRad="38100" dist="38100" dir="2700000" algn="tl">
                  <a:srgbClr val="000000">
                    <a:alpha val="43137"/>
                  </a:srgbClr>
                </a:outerShdw>
              </a:effectLst>
              <a:latin typeface="Arial Narrow" panose="020B0606020202030204" pitchFamily="34" charset="0"/>
            </a:endParaRPr>
          </a:p>
        </p:txBody>
      </p:sp>
      <p:sp>
        <p:nvSpPr>
          <p:cNvPr id="4" name="TextBox 3"/>
          <p:cNvSpPr txBox="1"/>
          <p:nvPr/>
        </p:nvSpPr>
        <p:spPr>
          <a:xfrm>
            <a:off x="179512" y="3816797"/>
            <a:ext cx="8784976" cy="477054"/>
          </a:xfrm>
          <a:prstGeom prst="rect">
            <a:avLst/>
          </a:prstGeom>
          <a:solidFill>
            <a:srgbClr val="1E1C11">
              <a:alpha val="80000"/>
            </a:srgbClr>
          </a:solidFill>
        </p:spPr>
        <p:txBody>
          <a:bodyPr wrap="square" rtlCol="0">
            <a:spAutoFit/>
          </a:bodyPr>
          <a:lstStyle/>
          <a:p>
            <a:pPr marL="342900" indent="-342900">
              <a:buFont typeface="Wingdings" panose="05000000000000000000" pitchFamily="2" charset="2"/>
              <a:buChar char="v"/>
            </a:pPr>
            <a:r>
              <a:rPr lang="en-CA" sz="2500" b="1" dirty="0">
                <a:solidFill>
                  <a:prstClr val="white"/>
                </a:solidFill>
              </a:rPr>
              <a:t> </a:t>
            </a:r>
            <a:r>
              <a:rPr lang="en-CA" sz="2500" b="1" dirty="0" smtClean="0">
                <a:solidFill>
                  <a:prstClr val="white"/>
                </a:solidFill>
              </a:rPr>
              <a:t>application of final command to rich ruler </a:t>
            </a:r>
            <a:endParaRPr lang="en-CA" sz="2400" b="1" dirty="0">
              <a:solidFill>
                <a:prstClr val="white"/>
              </a:solidFill>
            </a:endParaRPr>
          </a:p>
        </p:txBody>
      </p:sp>
      <p:sp>
        <p:nvSpPr>
          <p:cNvPr id="7" name="TextBox 6"/>
          <p:cNvSpPr txBox="1"/>
          <p:nvPr/>
        </p:nvSpPr>
        <p:spPr>
          <a:xfrm>
            <a:off x="187225" y="4293851"/>
            <a:ext cx="8784976" cy="477054"/>
          </a:xfrm>
          <a:prstGeom prst="rect">
            <a:avLst/>
          </a:prstGeom>
          <a:solidFill>
            <a:srgbClr val="1E1C11">
              <a:alpha val="80000"/>
            </a:srgbClr>
          </a:solidFill>
        </p:spPr>
        <p:txBody>
          <a:bodyPr wrap="square" rtlCol="0">
            <a:spAutoFit/>
          </a:bodyPr>
          <a:lstStyle/>
          <a:p>
            <a:pPr marL="342900" indent="-342900">
              <a:buFont typeface="Wingdings" panose="05000000000000000000" pitchFamily="2" charset="2"/>
              <a:buChar char="v"/>
            </a:pPr>
            <a:r>
              <a:rPr lang="en-CA" sz="2500" b="1" dirty="0">
                <a:solidFill>
                  <a:prstClr val="white"/>
                </a:solidFill>
              </a:rPr>
              <a:t> </a:t>
            </a:r>
            <a:r>
              <a:rPr lang="en-CA" sz="2500" b="1" dirty="0" smtClean="0">
                <a:solidFill>
                  <a:prstClr val="white"/>
                </a:solidFill>
              </a:rPr>
              <a:t>break 6</a:t>
            </a:r>
            <a:r>
              <a:rPr lang="en-CA" sz="2500" b="1" baseline="30000" dirty="0" smtClean="0">
                <a:solidFill>
                  <a:prstClr val="white"/>
                </a:solidFill>
              </a:rPr>
              <a:t>th</a:t>
            </a:r>
            <a:r>
              <a:rPr lang="en-CA" sz="2500" b="1" dirty="0" smtClean="0">
                <a:solidFill>
                  <a:prstClr val="white"/>
                </a:solidFill>
              </a:rPr>
              <a:t> command breaks the 1</a:t>
            </a:r>
            <a:r>
              <a:rPr lang="en-CA" sz="2500" b="1" baseline="30000" dirty="0" smtClean="0">
                <a:solidFill>
                  <a:prstClr val="white"/>
                </a:solidFill>
              </a:rPr>
              <a:t>st</a:t>
            </a:r>
            <a:r>
              <a:rPr lang="en-CA" sz="2500" b="1" dirty="0">
                <a:solidFill>
                  <a:prstClr val="white"/>
                </a:solidFill>
              </a:rPr>
              <a:t>:</a:t>
            </a:r>
            <a:r>
              <a:rPr lang="en-CA" sz="2500" b="1" dirty="0" smtClean="0">
                <a:solidFill>
                  <a:prstClr val="white"/>
                </a:solidFill>
              </a:rPr>
              <a:t> no other gods before me </a:t>
            </a:r>
            <a:endParaRPr lang="en-CA" sz="2400" b="1" dirty="0">
              <a:solidFill>
                <a:prstClr val="white"/>
              </a:solidFill>
            </a:endParaRPr>
          </a:p>
        </p:txBody>
      </p:sp>
    </p:spTree>
    <p:extLst>
      <p:ext uri="{BB962C8B-B14F-4D97-AF65-F5344CB8AC3E}">
        <p14:creationId xmlns:p14="http://schemas.microsoft.com/office/powerpoint/2010/main" xmlns="" val="1533523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123478"/>
            <a:ext cx="8784976" cy="3693319"/>
          </a:xfrm>
          <a:prstGeom prst="rect">
            <a:avLst/>
          </a:prstGeom>
          <a:solidFill>
            <a:srgbClr val="1E1C11">
              <a:alpha val="80000"/>
            </a:srgbClr>
          </a:solidFill>
        </p:spPr>
        <p:txBody>
          <a:bodyPr wrap="square" rtlCol="0">
            <a:spAutoFit/>
          </a:bodyPr>
          <a:lstStyle/>
          <a:p>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18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A </a:t>
            </a:r>
            <a:r>
              <a:rPr lang="en-CA" sz="2600" b="1" dirty="0">
                <a:solidFill>
                  <a:srgbClr val="FFC000"/>
                </a:solidFill>
                <a:effectLst>
                  <a:outerShdw blurRad="38100" dist="38100" dir="2700000" algn="tl">
                    <a:srgbClr val="000000">
                      <a:alpha val="43137"/>
                    </a:srgbClr>
                  </a:outerShdw>
                </a:effectLst>
                <a:latin typeface="Arial Narrow" panose="020B0606020202030204" pitchFamily="34" charset="0"/>
              </a:rPr>
              <a:t>certain ruler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asked him, ‘Good teacher, what must I do to inherit eternal life?’  19 ‘Why do you call me good?’ Jesus answered. ‘No one is good – except God alone. 20 You know the commandments: “You shall not commit adultery, you shall not murder, you shall not steal, you shall not give false testimony, honour your father and mother.”  21 ‘All these I have kept since I was a boy,’ he said.  22 When Jesus heard this, he said to him, ‘You still lack one thing. </a:t>
            </a:r>
            <a:r>
              <a:rPr lang="en-CA" sz="2600" b="1" dirty="0">
                <a:solidFill>
                  <a:srgbClr val="FFC000"/>
                </a:solidFill>
                <a:effectLst>
                  <a:outerShdw blurRad="38100" dist="38100" dir="2700000" algn="tl">
                    <a:srgbClr val="000000">
                      <a:alpha val="43137"/>
                    </a:srgbClr>
                  </a:outerShdw>
                </a:effectLst>
                <a:latin typeface="Arial Narrow" panose="020B0606020202030204" pitchFamily="34" charset="0"/>
              </a:rPr>
              <a:t>Sell everything you have and give to the poor</a:t>
            </a:r>
            <a:r>
              <a:rPr lang="en-CA" sz="2600" b="1" dirty="0">
                <a:solidFill>
                  <a:schemeClr val="bg1"/>
                </a:solidFill>
                <a:effectLst>
                  <a:outerShdw blurRad="38100" dist="38100" dir="2700000" algn="tl">
                    <a:srgbClr val="000000">
                      <a:alpha val="43137"/>
                    </a:srgbClr>
                  </a:outerShdw>
                </a:effectLst>
                <a:latin typeface="Arial Narrow" panose="020B0606020202030204" pitchFamily="34" charset="0"/>
              </a:rPr>
              <a:t>, and you will have treasure in heaven. Then come, follow me</a:t>
            </a:r>
            <a:r>
              <a:rPr lang="en-CA" sz="2600" b="1" dirty="0" smtClean="0">
                <a:solidFill>
                  <a:schemeClr val="bg1"/>
                </a:solidFill>
                <a:effectLst>
                  <a:outerShdw blurRad="38100" dist="38100" dir="2700000" algn="tl">
                    <a:srgbClr val="000000">
                      <a:alpha val="43137"/>
                    </a:srgbClr>
                  </a:outerShdw>
                </a:effectLst>
                <a:latin typeface="Arial Narrow" panose="020B0606020202030204" pitchFamily="34" charset="0"/>
              </a:rPr>
              <a:t>.</a:t>
            </a:r>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a:t>
            </a:r>
            <a:endParaRPr lang="en-CA" sz="2600" b="1" dirty="0">
              <a:solidFill>
                <a:prstClr val="white"/>
              </a:solidFill>
              <a:effectLst>
                <a:outerShdw blurRad="38100" dist="38100" dir="2700000" algn="tl">
                  <a:srgbClr val="000000">
                    <a:alpha val="43137"/>
                  </a:srgbClr>
                </a:outerShdw>
              </a:effectLst>
              <a:latin typeface="Arial Narrow" panose="020B0606020202030204" pitchFamily="34" charset="0"/>
            </a:endParaRPr>
          </a:p>
        </p:txBody>
      </p:sp>
      <p:sp>
        <p:nvSpPr>
          <p:cNvPr id="4" name="TextBox 3"/>
          <p:cNvSpPr txBox="1"/>
          <p:nvPr/>
        </p:nvSpPr>
        <p:spPr>
          <a:xfrm>
            <a:off x="179512" y="3942224"/>
            <a:ext cx="8784976" cy="861774"/>
          </a:xfrm>
          <a:prstGeom prst="rect">
            <a:avLst/>
          </a:prstGeom>
          <a:solidFill>
            <a:srgbClr val="1E1C11">
              <a:alpha val="80000"/>
            </a:srgbClr>
          </a:solidFill>
        </p:spPr>
        <p:txBody>
          <a:bodyPr wrap="square" rtlCol="0">
            <a:spAutoFit/>
          </a:bodyPr>
          <a:lstStyle/>
          <a:p>
            <a:pPr marL="342900" indent="-342900">
              <a:buFont typeface="Wingdings" panose="05000000000000000000" pitchFamily="2" charset="2"/>
              <a:buChar char="v"/>
            </a:pPr>
            <a:r>
              <a:rPr lang="en-CA" sz="2500" b="1" dirty="0" smtClean="0">
                <a:solidFill>
                  <a:prstClr val="white"/>
                </a:solidFill>
              </a:rPr>
              <a:t>turning </a:t>
            </a:r>
            <a:r>
              <a:rPr lang="en-CA" sz="2500" b="1" dirty="0">
                <a:solidFill>
                  <a:prstClr val="white"/>
                </a:solidFill>
              </a:rPr>
              <a:t>from </a:t>
            </a:r>
            <a:r>
              <a:rPr lang="en-CA" sz="2500" b="1" dirty="0" smtClean="0">
                <a:solidFill>
                  <a:prstClr val="white"/>
                </a:solidFill>
              </a:rPr>
              <a:t>serving money to using money to serve God’s saving purposes</a:t>
            </a:r>
            <a:endParaRPr lang="en-CA" sz="2400" b="1" dirty="0">
              <a:solidFill>
                <a:prstClr val="white"/>
              </a:solidFill>
            </a:endParaRPr>
          </a:p>
        </p:txBody>
      </p:sp>
    </p:spTree>
    <p:extLst>
      <p:ext uri="{BB962C8B-B14F-4D97-AF65-F5344CB8AC3E}">
        <p14:creationId xmlns:p14="http://schemas.microsoft.com/office/powerpoint/2010/main" xmlns="" val="17950420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1851670"/>
            <a:ext cx="8784976" cy="1292662"/>
          </a:xfrm>
          <a:prstGeom prst="rect">
            <a:avLst/>
          </a:prstGeom>
          <a:solidFill>
            <a:srgbClr val="1E1C11">
              <a:alpha val="80000"/>
            </a:srgbClr>
          </a:solidFill>
          <a:ln w="76200">
            <a:solidFill>
              <a:srgbClr val="FFC000"/>
            </a:solidFill>
          </a:ln>
        </p:spPr>
        <p:txBody>
          <a:bodyPr wrap="square" rtlCol="0">
            <a:spAutoFit/>
          </a:bodyPr>
          <a:lstStyle/>
          <a:p>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In order to receive eternal </a:t>
            </a:r>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life,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the rich ruler had to surrender his idol ‘wealth’ to make Jesus his primary allegiance and use that wealth for God’s saving purposes. </a:t>
            </a:r>
          </a:p>
        </p:txBody>
      </p:sp>
    </p:spTree>
    <p:extLst>
      <p:ext uri="{BB962C8B-B14F-4D97-AF65-F5344CB8AC3E}">
        <p14:creationId xmlns:p14="http://schemas.microsoft.com/office/powerpoint/2010/main" xmlns="" val="24745747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591780" y="183457"/>
            <a:ext cx="3960440" cy="461665"/>
          </a:xfrm>
          <a:prstGeom prst="rect">
            <a:avLst/>
          </a:prstGeom>
          <a:solidFill>
            <a:srgbClr val="1E1C11">
              <a:alpha val="80000"/>
            </a:srgbClr>
          </a:solidFill>
          <a:ln w="76200">
            <a:solidFill>
              <a:srgbClr val="F2B800"/>
            </a:solidFill>
          </a:ln>
        </p:spPr>
        <p:txBody>
          <a:bodyPr wrap="square" rtlCol="0">
            <a:spAutoFit/>
          </a:bodyPr>
          <a:lstStyle/>
          <a:p>
            <a:pPr algn="ctr"/>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Receiving the Kingdom of God</a:t>
            </a:r>
            <a:endPar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endParaRPr>
          </a:p>
        </p:txBody>
      </p:sp>
      <p:sp>
        <p:nvSpPr>
          <p:cNvPr id="7" name="TextBox 6"/>
          <p:cNvSpPr txBox="1"/>
          <p:nvPr/>
        </p:nvSpPr>
        <p:spPr>
          <a:xfrm>
            <a:off x="157370" y="771550"/>
            <a:ext cx="8807118" cy="1200329"/>
          </a:xfrm>
          <a:prstGeom prst="rect">
            <a:avLst/>
          </a:prstGeom>
          <a:solidFill>
            <a:srgbClr val="1E1C11">
              <a:alpha val="80000"/>
            </a:srgbClr>
          </a:solidFill>
          <a:ln w="76200">
            <a:noFill/>
          </a:ln>
        </p:spPr>
        <p:txBody>
          <a:bodyPr wrap="square" rtlCol="0">
            <a:spAutoFit/>
          </a:bodyPr>
          <a:lstStyle/>
          <a:p>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1.  Sorrow </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Vs </a:t>
            </a:r>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9-14</a:t>
            </a:r>
          </a:p>
          <a:p>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2</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 </a:t>
            </a:r>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 Simplicity </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Vs </a:t>
            </a:r>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15-17</a:t>
            </a:r>
          </a:p>
          <a:p>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3.  Surrender </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Vs 18-22</a:t>
            </a:r>
          </a:p>
        </p:txBody>
      </p:sp>
      <p:sp>
        <p:nvSpPr>
          <p:cNvPr id="5" name="TextBox 4"/>
          <p:cNvSpPr txBox="1"/>
          <p:nvPr/>
        </p:nvSpPr>
        <p:spPr>
          <a:xfrm>
            <a:off x="193244" y="2211710"/>
            <a:ext cx="8784976" cy="1200329"/>
          </a:xfrm>
          <a:prstGeom prst="rect">
            <a:avLst/>
          </a:prstGeom>
          <a:solidFill>
            <a:srgbClr val="1E1C11">
              <a:alpha val="80000"/>
            </a:srgbClr>
          </a:solidFill>
          <a:ln w="76200">
            <a:solidFill>
              <a:srgbClr val="00B050"/>
            </a:solidFill>
          </a:ln>
        </p:spPr>
        <p:txBody>
          <a:bodyPr wrap="square" rtlCol="0">
            <a:spAutoFit/>
          </a:bodyPr>
          <a:lstStyle/>
          <a:p>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Reception of eternal life/entrance into God’s Kingdom requires total surrender of all we are and have to follow the Lord and serve his purpose of growing his </a:t>
            </a:r>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Kingdom. </a:t>
            </a:r>
            <a:endPar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xmlns="" val="261076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sers\Paul\AppData\Local\Microsoft\Windows\INetCache\IE\P0UH4OS7\Absperrung[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4951" y="863500"/>
            <a:ext cx="2668643" cy="1634544"/>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C:\Users\Paul\AppData\Local\Microsoft\Windows\INetCache\IE\P0UH4OS7\Absperrung[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7944" y="2282266"/>
            <a:ext cx="3067847" cy="1879057"/>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Paul\AppData\Local\Microsoft\Windows\INetCache\IE\P0UH4OS7\Absperrung[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84168" y="3221795"/>
            <a:ext cx="2962440" cy="181449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rot="21032898">
            <a:off x="7011581" y="3523504"/>
            <a:ext cx="1484183" cy="461665"/>
          </a:xfrm>
          <a:prstGeom prst="rect">
            <a:avLst/>
          </a:prstGeom>
          <a:solidFill>
            <a:srgbClr val="FF0000"/>
          </a:solidFill>
        </p:spPr>
        <p:txBody>
          <a:bodyPr wrap="square" rtlCol="0">
            <a:spAutoFit/>
          </a:bodyPr>
          <a:lstStyle/>
          <a:p>
            <a:pPr algn="ctr"/>
            <a:r>
              <a:rPr lang="en-CA" sz="2400" b="1" dirty="0" smtClean="0">
                <a:solidFill>
                  <a:schemeClr val="bg1"/>
                </a:solidFill>
                <a:latin typeface="Arial Narrow" panose="020B0606020202030204" pitchFamily="34" charset="0"/>
              </a:rPr>
              <a:t>SORROW</a:t>
            </a:r>
            <a:endParaRPr lang="en-CA" sz="2400" b="1" dirty="0">
              <a:solidFill>
                <a:schemeClr val="bg1"/>
              </a:solidFill>
              <a:latin typeface="Arial Narrow" panose="020B0606020202030204" pitchFamily="34" charset="0"/>
            </a:endParaRPr>
          </a:p>
        </p:txBody>
      </p:sp>
      <p:pic>
        <p:nvPicPr>
          <p:cNvPr id="11" name="Picture 5" descr="C:\Users\Paul\AppData\Local\Microsoft\Windows\INetCache\IE\P0UH4OS7\Absperrung[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1582" y="1702397"/>
            <a:ext cx="2668643" cy="1634544"/>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rot="21032898">
            <a:off x="4956663" y="2550556"/>
            <a:ext cx="1689557" cy="461665"/>
          </a:xfrm>
          <a:prstGeom prst="rect">
            <a:avLst/>
          </a:prstGeom>
          <a:solidFill>
            <a:srgbClr val="FF0000"/>
          </a:solidFill>
        </p:spPr>
        <p:txBody>
          <a:bodyPr wrap="square" rtlCol="0">
            <a:spAutoFit/>
          </a:bodyPr>
          <a:lstStyle/>
          <a:p>
            <a:pPr algn="ctr"/>
            <a:r>
              <a:rPr lang="en-CA" sz="2400" b="1" dirty="0" smtClean="0">
                <a:solidFill>
                  <a:schemeClr val="bg1"/>
                </a:solidFill>
                <a:latin typeface="Arial Narrow" panose="020B0606020202030204" pitchFamily="34" charset="0"/>
              </a:rPr>
              <a:t>SIMPLICITY</a:t>
            </a:r>
            <a:endParaRPr lang="en-CA" sz="2400" b="1" dirty="0">
              <a:solidFill>
                <a:schemeClr val="bg1"/>
              </a:solidFill>
              <a:latin typeface="Arial Narrow" panose="020B0606020202030204" pitchFamily="34" charset="0"/>
            </a:endParaRPr>
          </a:p>
        </p:txBody>
      </p:sp>
      <p:sp>
        <p:nvSpPr>
          <p:cNvPr id="13" name="TextBox 12"/>
          <p:cNvSpPr txBox="1"/>
          <p:nvPr/>
        </p:nvSpPr>
        <p:spPr>
          <a:xfrm rot="21032898">
            <a:off x="2750696" y="1911910"/>
            <a:ext cx="1817439" cy="461665"/>
          </a:xfrm>
          <a:prstGeom prst="rect">
            <a:avLst/>
          </a:prstGeom>
          <a:solidFill>
            <a:srgbClr val="FF0000"/>
          </a:solidFill>
        </p:spPr>
        <p:txBody>
          <a:bodyPr wrap="square" rtlCol="0">
            <a:spAutoFit/>
          </a:bodyPr>
          <a:lstStyle/>
          <a:p>
            <a:pPr algn="ctr"/>
            <a:r>
              <a:rPr lang="en-CA" sz="2400" b="1" dirty="0" smtClean="0">
                <a:solidFill>
                  <a:schemeClr val="bg1"/>
                </a:solidFill>
                <a:latin typeface="Arial Narrow" panose="020B0606020202030204" pitchFamily="34" charset="0"/>
              </a:rPr>
              <a:t>SURRENDER</a:t>
            </a:r>
            <a:endParaRPr lang="en-CA" sz="2400" b="1" dirty="0">
              <a:solidFill>
                <a:schemeClr val="bg1"/>
              </a:solidFill>
              <a:latin typeface="Arial Narrow" panose="020B0606020202030204" pitchFamily="34" charset="0"/>
            </a:endParaRPr>
          </a:p>
        </p:txBody>
      </p:sp>
      <p:sp>
        <p:nvSpPr>
          <p:cNvPr id="9" name="TextBox 8"/>
          <p:cNvSpPr txBox="1"/>
          <p:nvPr/>
        </p:nvSpPr>
        <p:spPr>
          <a:xfrm rot="21032898">
            <a:off x="1274556" y="1128903"/>
            <a:ext cx="1974053" cy="446276"/>
          </a:xfrm>
          <a:prstGeom prst="rect">
            <a:avLst/>
          </a:prstGeom>
          <a:solidFill>
            <a:srgbClr val="FF0000"/>
          </a:solidFill>
        </p:spPr>
        <p:txBody>
          <a:bodyPr wrap="square" rtlCol="0">
            <a:spAutoFit/>
          </a:bodyPr>
          <a:lstStyle/>
          <a:p>
            <a:pPr algn="ctr"/>
            <a:r>
              <a:rPr lang="en-CA" sz="2300" b="1" dirty="0" smtClean="0">
                <a:solidFill>
                  <a:schemeClr val="bg1"/>
                </a:solidFill>
                <a:latin typeface="Arial Narrow" panose="020B0606020202030204" pitchFamily="34" charset="0"/>
              </a:rPr>
              <a:t>SATISFACTION</a:t>
            </a:r>
            <a:endParaRPr lang="en-CA" sz="23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xmlns="" val="29350046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591780" y="183457"/>
            <a:ext cx="3960440" cy="461665"/>
          </a:xfrm>
          <a:prstGeom prst="rect">
            <a:avLst/>
          </a:prstGeom>
          <a:solidFill>
            <a:srgbClr val="1E1C11">
              <a:alpha val="80000"/>
            </a:srgbClr>
          </a:solidFill>
          <a:ln w="76200">
            <a:solidFill>
              <a:srgbClr val="F2B800"/>
            </a:solidFill>
          </a:ln>
        </p:spPr>
        <p:txBody>
          <a:bodyPr wrap="square" rtlCol="0">
            <a:spAutoFit/>
          </a:bodyPr>
          <a:lstStyle/>
          <a:p>
            <a:pPr algn="ctr"/>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Receiving the Kingdom of God</a:t>
            </a:r>
            <a:endPar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endParaRPr>
          </a:p>
        </p:txBody>
      </p:sp>
      <p:sp>
        <p:nvSpPr>
          <p:cNvPr id="7" name="TextBox 6"/>
          <p:cNvSpPr txBox="1"/>
          <p:nvPr/>
        </p:nvSpPr>
        <p:spPr>
          <a:xfrm>
            <a:off x="157370" y="771550"/>
            <a:ext cx="8807118" cy="1569660"/>
          </a:xfrm>
          <a:prstGeom prst="rect">
            <a:avLst/>
          </a:prstGeom>
          <a:solidFill>
            <a:srgbClr val="1E1C11">
              <a:alpha val="80000"/>
            </a:srgbClr>
          </a:solidFill>
          <a:ln w="76200">
            <a:noFill/>
          </a:ln>
        </p:spPr>
        <p:txBody>
          <a:bodyPr wrap="square" rtlCol="0">
            <a:spAutoFit/>
          </a:bodyPr>
          <a:lstStyle/>
          <a:p>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1.  Sorrow </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Vs </a:t>
            </a:r>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9-14</a:t>
            </a:r>
          </a:p>
          <a:p>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2</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 </a:t>
            </a:r>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 Simplicity </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Vs </a:t>
            </a:r>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15-17</a:t>
            </a:r>
          </a:p>
          <a:p>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3.  Surrender </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Vs </a:t>
            </a:r>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18-22</a:t>
            </a:r>
          </a:p>
          <a:p>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4.  Satisfaction Vs 23-30</a:t>
            </a:r>
          </a:p>
        </p:txBody>
      </p:sp>
    </p:spTree>
    <p:extLst>
      <p:ext uri="{BB962C8B-B14F-4D97-AF65-F5344CB8AC3E}">
        <p14:creationId xmlns:p14="http://schemas.microsoft.com/office/powerpoint/2010/main" xmlns="" val="2362909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267494"/>
            <a:ext cx="8784976" cy="4524315"/>
          </a:xfrm>
          <a:prstGeom prst="rect">
            <a:avLst/>
          </a:prstGeom>
          <a:solidFill>
            <a:srgbClr val="1E1C11">
              <a:alpha val="80000"/>
            </a:srgbClr>
          </a:solidFill>
        </p:spPr>
        <p:txBody>
          <a:bodyPr wrap="square" rtlCol="0">
            <a:spAutoFit/>
          </a:bodyPr>
          <a:lstStyle/>
          <a:p>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23 </a:t>
            </a:r>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When he heard this, he became very sad, because he was very wealthy. 24 Jesus looked at him and said, ‘How hard it is for the rich to enter the kingdom of God! 25 Indeed, it is easier for a camel to go through the eye of a needle than for someone who is rich to enter the kingdom of God.’</a:t>
            </a:r>
          </a:p>
          <a:p>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26 </a:t>
            </a:r>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Those who </a:t>
            </a:r>
            <a:r>
              <a:rPr lang="en-CA" sz="2400" b="1" dirty="0">
                <a:solidFill>
                  <a:schemeClr val="bg1"/>
                </a:solidFill>
                <a:effectLst>
                  <a:outerShdw blurRad="38100" dist="38100" dir="2700000" algn="tl">
                    <a:srgbClr val="000000">
                      <a:alpha val="43137"/>
                    </a:srgbClr>
                  </a:outerShdw>
                </a:effectLst>
                <a:latin typeface="Arial Narrow" panose="020B0606020202030204" pitchFamily="34" charset="0"/>
              </a:rPr>
              <a:t>heard this asked, ‘Who then can be saved?’</a:t>
            </a:r>
          </a:p>
          <a:p>
            <a:r>
              <a:rPr lang="en-CA" sz="2400" b="1" dirty="0" smtClean="0">
                <a:solidFill>
                  <a:schemeClr val="bg1"/>
                </a:solidFill>
                <a:effectLst>
                  <a:outerShdw blurRad="38100" dist="38100" dir="2700000" algn="tl">
                    <a:srgbClr val="000000">
                      <a:alpha val="43137"/>
                    </a:srgbClr>
                  </a:outerShdw>
                </a:effectLst>
                <a:latin typeface="Arial Narrow" panose="020B0606020202030204" pitchFamily="34" charset="0"/>
              </a:rPr>
              <a:t>27 </a:t>
            </a:r>
            <a:r>
              <a:rPr lang="en-CA" sz="2400" b="1" dirty="0">
                <a:solidFill>
                  <a:schemeClr val="bg1"/>
                </a:solidFill>
                <a:effectLst>
                  <a:outerShdw blurRad="38100" dist="38100" dir="2700000" algn="tl">
                    <a:srgbClr val="000000">
                      <a:alpha val="43137"/>
                    </a:srgbClr>
                  </a:outerShdw>
                </a:effectLst>
                <a:latin typeface="Arial Narrow" panose="020B0606020202030204" pitchFamily="34" charset="0"/>
              </a:rPr>
              <a:t>Jesus replied, ‘What is impossible with man is possible with God.’ </a:t>
            </a:r>
            <a:endParaRPr lang="en-CA" sz="24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r>
              <a:rPr lang="en-CA" sz="2400" b="1" dirty="0">
                <a:solidFill>
                  <a:schemeClr val="bg1"/>
                </a:solidFill>
                <a:effectLst>
                  <a:outerShdw blurRad="38100" dist="38100" dir="2700000" algn="tl">
                    <a:srgbClr val="000000">
                      <a:alpha val="43137"/>
                    </a:srgbClr>
                  </a:outerShdw>
                </a:effectLst>
                <a:latin typeface="Arial Narrow" panose="020B0606020202030204" pitchFamily="34" charset="0"/>
              </a:rPr>
              <a:t> </a:t>
            </a:r>
            <a:r>
              <a:rPr lang="en-CA" sz="2400" b="1" dirty="0" smtClean="0">
                <a:solidFill>
                  <a:schemeClr val="bg1"/>
                </a:solidFill>
                <a:effectLst>
                  <a:outerShdw blurRad="38100" dist="38100" dir="2700000" algn="tl">
                    <a:srgbClr val="000000">
                      <a:alpha val="43137"/>
                    </a:srgbClr>
                  </a:outerShdw>
                </a:effectLst>
                <a:latin typeface="Arial Narrow" panose="020B0606020202030204" pitchFamily="34" charset="0"/>
              </a:rPr>
              <a:t>    28 </a:t>
            </a:r>
            <a:r>
              <a:rPr lang="en-CA" sz="2400" b="1" dirty="0">
                <a:solidFill>
                  <a:schemeClr val="bg1"/>
                </a:solidFill>
                <a:effectLst>
                  <a:outerShdw blurRad="38100" dist="38100" dir="2700000" algn="tl">
                    <a:srgbClr val="000000">
                      <a:alpha val="43137"/>
                    </a:srgbClr>
                  </a:outerShdw>
                </a:effectLst>
                <a:latin typeface="Arial Narrow" panose="020B0606020202030204" pitchFamily="34" charset="0"/>
              </a:rPr>
              <a:t>Peter said to him, ‘</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We have left all we had to follow you!’</a:t>
            </a:r>
          </a:p>
          <a:p>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29 ‘Truly I tell you,’ Jesus said to them, ‘no one who has left home or wife or brothers or sisters or parents or children for the sake of the kingdom of God 30 will fail to receive many times as much in this age, and in the age to come eternal life</a:t>
            </a:r>
            <a:r>
              <a:rPr lang="en-CA" sz="2400" b="1" dirty="0">
                <a:solidFill>
                  <a:schemeClr val="bg1"/>
                </a:solidFill>
                <a:effectLst>
                  <a:outerShdw blurRad="38100" dist="38100" dir="2700000" algn="tl">
                    <a:srgbClr val="000000">
                      <a:alpha val="43137"/>
                    </a:srgbClr>
                  </a:outerShdw>
                </a:effectLst>
                <a:latin typeface="Arial Narrow" panose="020B0606020202030204" pitchFamily="34" charset="0"/>
              </a:rPr>
              <a:t>.’</a:t>
            </a:r>
          </a:p>
        </p:txBody>
      </p:sp>
    </p:spTree>
    <p:extLst>
      <p:ext uri="{BB962C8B-B14F-4D97-AF65-F5344CB8AC3E}">
        <p14:creationId xmlns:p14="http://schemas.microsoft.com/office/powerpoint/2010/main" xmlns="" val="14857713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C:\Users\Paul\AppData\Local\Microsoft\Windows\INetCache\IE\PKW5MLVS\war_zone_update_by_zcisco0-d3l6yq0[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982" b="4604"/>
          <a:stretch/>
        </p:blipFill>
        <p:spPr bwMode="auto">
          <a:xfrm>
            <a:off x="-8485" y="0"/>
            <a:ext cx="916097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051720" y="2060143"/>
            <a:ext cx="4608512" cy="1015663"/>
          </a:xfrm>
          <a:prstGeom prst="rect">
            <a:avLst/>
          </a:prstGeom>
          <a:solidFill>
            <a:srgbClr val="1E1C11">
              <a:alpha val="80000"/>
            </a:srgbClr>
          </a:solidFill>
        </p:spPr>
        <p:txBody>
          <a:bodyPr wrap="square" rtlCol="0">
            <a:spAutoFit/>
          </a:bodyPr>
          <a:lstStyle/>
          <a:p>
            <a:r>
              <a:rPr lang="en-CA" sz="2600" b="1" dirty="0" smtClean="0">
                <a:solidFill>
                  <a:prstClr val="white"/>
                </a:solidFill>
                <a:effectLst>
                  <a:outerShdw blurRad="38100" dist="38100" dir="2700000" algn="tl">
                    <a:srgbClr val="000000">
                      <a:alpha val="43137"/>
                    </a:srgbClr>
                  </a:outerShdw>
                </a:effectLst>
              </a:rPr>
              <a:t> </a:t>
            </a:r>
            <a:r>
              <a:rPr lang="en-CA" sz="6000" b="1" dirty="0" smtClean="0">
                <a:solidFill>
                  <a:prstClr val="white"/>
                </a:solidFill>
                <a:effectLst>
                  <a:outerShdw blurRad="38100" dist="38100" dir="2700000" algn="tl">
                    <a:srgbClr val="000000">
                      <a:alpha val="43137"/>
                    </a:srgbClr>
                  </a:outerShdw>
                </a:effectLst>
              </a:rPr>
              <a:t>  War Zone</a:t>
            </a:r>
            <a:endParaRPr lang="en-CA" sz="60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7328160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591780" y="183457"/>
            <a:ext cx="3960440" cy="461665"/>
          </a:xfrm>
          <a:prstGeom prst="rect">
            <a:avLst/>
          </a:prstGeom>
          <a:solidFill>
            <a:srgbClr val="1E1C11">
              <a:alpha val="80000"/>
            </a:srgbClr>
          </a:solidFill>
          <a:ln w="76200">
            <a:solidFill>
              <a:srgbClr val="F2B800"/>
            </a:solidFill>
          </a:ln>
        </p:spPr>
        <p:txBody>
          <a:bodyPr wrap="square" rtlCol="0">
            <a:spAutoFit/>
          </a:bodyPr>
          <a:lstStyle/>
          <a:p>
            <a:pPr algn="ctr"/>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Receiving the Kingdom of God</a:t>
            </a:r>
            <a:endPar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endParaRPr>
          </a:p>
        </p:txBody>
      </p:sp>
      <p:sp>
        <p:nvSpPr>
          <p:cNvPr id="7" name="TextBox 6"/>
          <p:cNvSpPr txBox="1"/>
          <p:nvPr/>
        </p:nvSpPr>
        <p:spPr>
          <a:xfrm>
            <a:off x="157370" y="771550"/>
            <a:ext cx="8807118" cy="1569660"/>
          </a:xfrm>
          <a:prstGeom prst="rect">
            <a:avLst/>
          </a:prstGeom>
          <a:solidFill>
            <a:srgbClr val="1E1C11">
              <a:alpha val="80000"/>
            </a:srgbClr>
          </a:solidFill>
          <a:ln w="76200">
            <a:noFill/>
          </a:ln>
        </p:spPr>
        <p:txBody>
          <a:bodyPr wrap="square" rtlCol="0">
            <a:spAutoFit/>
          </a:bodyPr>
          <a:lstStyle/>
          <a:p>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1.  Sorrow </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Vs </a:t>
            </a:r>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9-14</a:t>
            </a:r>
          </a:p>
          <a:p>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2</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 </a:t>
            </a:r>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 Simplicity </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Vs </a:t>
            </a:r>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15-17</a:t>
            </a:r>
          </a:p>
          <a:p>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3.  Surrender </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Vs </a:t>
            </a:r>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18-22</a:t>
            </a:r>
          </a:p>
          <a:p>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4.  Satisfaction Vs 23-30</a:t>
            </a:r>
            <a:endPar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endParaRPr>
          </a:p>
        </p:txBody>
      </p:sp>
      <p:sp>
        <p:nvSpPr>
          <p:cNvPr id="5" name="TextBox 4"/>
          <p:cNvSpPr txBox="1"/>
          <p:nvPr/>
        </p:nvSpPr>
        <p:spPr>
          <a:xfrm>
            <a:off x="193244" y="2546887"/>
            <a:ext cx="8784976" cy="1200329"/>
          </a:xfrm>
          <a:prstGeom prst="rect">
            <a:avLst/>
          </a:prstGeom>
          <a:solidFill>
            <a:srgbClr val="1E1C11">
              <a:alpha val="80000"/>
            </a:srgbClr>
          </a:solidFill>
          <a:ln w="76200">
            <a:solidFill>
              <a:srgbClr val="00B050"/>
            </a:solidFill>
          </a:ln>
        </p:spPr>
        <p:txBody>
          <a:bodyPr wrap="square" rtlCol="0">
            <a:spAutoFit/>
          </a:bodyPr>
          <a:lstStyle/>
          <a:p>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Those who surrender all to Jesus have no regrets; they find satisfaction as present day Kingdom citizens followed by full satiation when the Kingdom of God is fully realized. </a:t>
            </a:r>
          </a:p>
        </p:txBody>
      </p:sp>
      <p:sp>
        <p:nvSpPr>
          <p:cNvPr id="2" name="TextBox 1"/>
          <p:cNvSpPr txBox="1"/>
          <p:nvPr/>
        </p:nvSpPr>
        <p:spPr>
          <a:xfrm>
            <a:off x="193244" y="4083918"/>
            <a:ext cx="8771244" cy="523220"/>
          </a:xfrm>
          <a:prstGeom prst="rect">
            <a:avLst/>
          </a:prstGeom>
          <a:solidFill>
            <a:srgbClr val="1E1C11">
              <a:alpha val="69804"/>
            </a:srgbClr>
          </a:solidFill>
        </p:spPr>
        <p:txBody>
          <a:bodyPr wrap="square" rtlCol="0">
            <a:spAutoFit/>
          </a:bodyPr>
          <a:lstStyle/>
          <a:p>
            <a:pPr marL="457200" indent="-457200">
              <a:buFont typeface="Wingdings" panose="05000000000000000000" pitchFamily="2" charset="2"/>
              <a:buChar char="v"/>
            </a:pPr>
            <a:r>
              <a:rPr lang="en-CA" sz="2800" b="1" dirty="0" smtClean="0">
                <a:solidFill>
                  <a:schemeClr val="bg1"/>
                </a:solidFill>
                <a:latin typeface="Arial Narrow" panose="020B0606020202030204" pitchFamily="34" charset="0"/>
              </a:rPr>
              <a:t>Requires a risk of faith that life with Jesus is better</a:t>
            </a:r>
            <a:endParaRPr lang="en-CA" sz="28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xmlns="" val="10323865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C:\Users\Paul\AppData\Local\Microsoft\Windows\INetCache\IE\P0UH4OS7\Absperrung[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1582" y="1702397"/>
            <a:ext cx="2668643" cy="163454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descr="C:\Users\Paul\AppData\Local\Microsoft\Windows\INetCache\IE\P0UH4OS7\Absperrung[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4951" y="863500"/>
            <a:ext cx="2668643" cy="1634544"/>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C:\Users\Paul\AppData\Local\Microsoft\Windows\INetCache\IE\P0UH4OS7\Absperrung[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7944" y="2282266"/>
            <a:ext cx="3067847" cy="1879057"/>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Paul\AppData\Local\Microsoft\Windows\INetCache\IE\P0UH4OS7\Absperrung[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84168" y="3221795"/>
            <a:ext cx="2962440" cy="181449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rot="21032898">
            <a:off x="7011581" y="3523504"/>
            <a:ext cx="1484183" cy="461665"/>
          </a:xfrm>
          <a:prstGeom prst="rect">
            <a:avLst/>
          </a:prstGeom>
          <a:solidFill>
            <a:srgbClr val="FF0000"/>
          </a:solidFill>
        </p:spPr>
        <p:txBody>
          <a:bodyPr wrap="square" rtlCol="0">
            <a:spAutoFit/>
          </a:bodyPr>
          <a:lstStyle/>
          <a:p>
            <a:pPr algn="ctr"/>
            <a:r>
              <a:rPr lang="en-CA" sz="2400" b="1" dirty="0" smtClean="0">
                <a:solidFill>
                  <a:schemeClr val="bg1"/>
                </a:solidFill>
                <a:latin typeface="Arial Narrow" panose="020B0606020202030204" pitchFamily="34" charset="0"/>
              </a:rPr>
              <a:t>SORROW</a:t>
            </a:r>
            <a:endParaRPr lang="en-CA" sz="2400" b="1" dirty="0">
              <a:solidFill>
                <a:schemeClr val="bg1"/>
              </a:solidFill>
              <a:latin typeface="Arial Narrow" panose="020B0606020202030204" pitchFamily="34" charset="0"/>
            </a:endParaRPr>
          </a:p>
        </p:txBody>
      </p:sp>
      <p:sp>
        <p:nvSpPr>
          <p:cNvPr id="12" name="TextBox 11"/>
          <p:cNvSpPr txBox="1"/>
          <p:nvPr/>
        </p:nvSpPr>
        <p:spPr>
          <a:xfrm rot="21032898">
            <a:off x="4956663" y="2550556"/>
            <a:ext cx="1689557" cy="461665"/>
          </a:xfrm>
          <a:prstGeom prst="rect">
            <a:avLst/>
          </a:prstGeom>
          <a:solidFill>
            <a:srgbClr val="FF0000"/>
          </a:solidFill>
        </p:spPr>
        <p:txBody>
          <a:bodyPr wrap="square" rtlCol="0">
            <a:spAutoFit/>
          </a:bodyPr>
          <a:lstStyle/>
          <a:p>
            <a:pPr algn="ctr"/>
            <a:r>
              <a:rPr lang="en-CA" sz="2400" b="1" dirty="0" smtClean="0">
                <a:solidFill>
                  <a:schemeClr val="bg1"/>
                </a:solidFill>
                <a:latin typeface="Arial Narrow" panose="020B0606020202030204" pitchFamily="34" charset="0"/>
              </a:rPr>
              <a:t>SIMPLICITY</a:t>
            </a:r>
            <a:endParaRPr lang="en-CA" sz="2400" b="1" dirty="0">
              <a:solidFill>
                <a:schemeClr val="bg1"/>
              </a:solidFill>
              <a:latin typeface="Arial Narrow" panose="020B0606020202030204" pitchFamily="34" charset="0"/>
            </a:endParaRPr>
          </a:p>
        </p:txBody>
      </p:sp>
      <p:sp>
        <p:nvSpPr>
          <p:cNvPr id="13" name="TextBox 12"/>
          <p:cNvSpPr txBox="1"/>
          <p:nvPr/>
        </p:nvSpPr>
        <p:spPr>
          <a:xfrm rot="21032898">
            <a:off x="2750696" y="1911910"/>
            <a:ext cx="1817439" cy="461665"/>
          </a:xfrm>
          <a:prstGeom prst="rect">
            <a:avLst/>
          </a:prstGeom>
          <a:solidFill>
            <a:srgbClr val="FF0000"/>
          </a:solidFill>
        </p:spPr>
        <p:txBody>
          <a:bodyPr wrap="square" rtlCol="0">
            <a:spAutoFit/>
          </a:bodyPr>
          <a:lstStyle/>
          <a:p>
            <a:pPr algn="ctr"/>
            <a:r>
              <a:rPr lang="en-CA" sz="2400" b="1" dirty="0" smtClean="0">
                <a:solidFill>
                  <a:schemeClr val="bg1"/>
                </a:solidFill>
                <a:latin typeface="Arial Narrow" panose="020B0606020202030204" pitchFamily="34" charset="0"/>
              </a:rPr>
              <a:t>SURRENDER</a:t>
            </a:r>
            <a:endParaRPr lang="en-CA" sz="2400" b="1" dirty="0">
              <a:solidFill>
                <a:schemeClr val="bg1"/>
              </a:solidFill>
              <a:latin typeface="Arial Narrow" panose="020B0606020202030204" pitchFamily="34" charset="0"/>
            </a:endParaRPr>
          </a:p>
        </p:txBody>
      </p:sp>
      <p:sp>
        <p:nvSpPr>
          <p:cNvPr id="9" name="TextBox 8"/>
          <p:cNvSpPr txBox="1"/>
          <p:nvPr/>
        </p:nvSpPr>
        <p:spPr>
          <a:xfrm rot="21032898">
            <a:off x="1274556" y="1128903"/>
            <a:ext cx="1974053" cy="446276"/>
          </a:xfrm>
          <a:prstGeom prst="rect">
            <a:avLst/>
          </a:prstGeom>
          <a:solidFill>
            <a:srgbClr val="FF0000"/>
          </a:solidFill>
        </p:spPr>
        <p:txBody>
          <a:bodyPr wrap="square" rtlCol="0">
            <a:spAutoFit/>
          </a:bodyPr>
          <a:lstStyle/>
          <a:p>
            <a:pPr algn="ctr"/>
            <a:r>
              <a:rPr lang="en-CA" sz="2300" b="1" dirty="0" smtClean="0">
                <a:solidFill>
                  <a:schemeClr val="bg1"/>
                </a:solidFill>
                <a:latin typeface="Arial Narrow" panose="020B0606020202030204" pitchFamily="34" charset="0"/>
              </a:rPr>
              <a:t>SATISFACTION</a:t>
            </a:r>
            <a:endParaRPr lang="en-CA" sz="2300" b="1" dirty="0">
              <a:solidFill>
                <a:schemeClr val="bg1"/>
              </a:solidFill>
              <a:latin typeface="Arial Narrow" panose="020B0606020202030204" pitchFamily="34" charset="0"/>
            </a:endParaRPr>
          </a:p>
        </p:txBody>
      </p:sp>
      <p:sp>
        <p:nvSpPr>
          <p:cNvPr id="5" name="Curved Right Arrow 4"/>
          <p:cNvSpPr/>
          <p:nvPr/>
        </p:nvSpPr>
        <p:spPr>
          <a:xfrm rot="5400000">
            <a:off x="8151436" y="2318262"/>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Curved Right Arrow 13"/>
          <p:cNvSpPr/>
          <p:nvPr/>
        </p:nvSpPr>
        <p:spPr>
          <a:xfrm rot="5400000">
            <a:off x="6043757" y="1438456"/>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5" name="Curved Right Arrow 14"/>
          <p:cNvSpPr/>
          <p:nvPr/>
        </p:nvSpPr>
        <p:spPr>
          <a:xfrm rot="5400000">
            <a:off x="4206240" y="791981"/>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6" name="Curved Right Arrow 15"/>
          <p:cNvSpPr/>
          <p:nvPr/>
        </p:nvSpPr>
        <p:spPr>
          <a:xfrm rot="5400000">
            <a:off x="2622067" y="-3990"/>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TextBox 5"/>
          <p:cNvSpPr txBox="1"/>
          <p:nvPr/>
        </p:nvSpPr>
        <p:spPr>
          <a:xfrm rot="1186411">
            <a:off x="4093484" y="860834"/>
            <a:ext cx="5158349" cy="707886"/>
          </a:xfrm>
          <a:prstGeom prst="rect">
            <a:avLst/>
          </a:prstGeom>
          <a:noFill/>
        </p:spPr>
        <p:txBody>
          <a:bodyPr wrap="square" rtlCol="0">
            <a:spAutoFit/>
          </a:bodyPr>
          <a:lstStyle/>
          <a:p>
            <a:r>
              <a:rPr lang="en-CA" sz="4000" b="1" dirty="0" smtClean="0">
                <a:solidFill>
                  <a:schemeClr val="accent1">
                    <a:lumMod val="75000"/>
                  </a:schemeClr>
                </a:solidFill>
                <a:latin typeface="Arial Narrow" panose="020B0606020202030204" pitchFamily="34" charset="0"/>
              </a:rPr>
              <a:t>Who then can be saved? </a:t>
            </a:r>
            <a:endParaRPr lang="en-CA" sz="4000" b="1"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xmlns="" val="31938298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123478"/>
            <a:ext cx="8784976" cy="2492990"/>
          </a:xfrm>
          <a:prstGeom prst="rect">
            <a:avLst/>
          </a:prstGeom>
          <a:solidFill>
            <a:srgbClr val="1E1C11">
              <a:alpha val="80000"/>
            </a:srgbClr>
          </a:solidFill>
        </p:spPr>
        <p:txBody>
          <a:bodyPr wrap="square" rtlCol="0">
            <a:spAutoFit/>
          </a:bodyPr>
          <a:lstStyle/>
          <a:p>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23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When he heard this, he became very sad, because he was very wealthy. 24 Jesus looked at him and said, ‘How hard it is for the rich to enter the kingdom of God! 25 Indeed, </a:t>
            </a:r>
            <a:r>
              <a:rPr lang="en-CA" sz="2600" b="1" dirty="0">
                <a:solidFill>
                  <a:srgbClr val="FFC000"/>
                </a:solidFill>
                <a:effectLst>
                  <a:outerShdw blurRad="38100" dist="38100" dir="2700000" algn="tl">
                    <a:srgbClr val="000000">
                      <a:alpha val="43137"/>
                    </a:srgbClr>
                  </a:outerShdw>
                </a:effectLst>
                <a:latin typeface="Arial Narrow" panose="020B0606020202030204" pitchFamily="34" charset="0"/>
              </a:rPr>
              <a:t>it is easier for a camel to go through the eye of a needle than for someone who is rich to enter the kingdom of God</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a:t>
            </a:r>
          </a:p>
          <a:p>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26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Those who heard this </a:t>
            </a:r>
            <a:r>
              <a:rPr lang="en-CA" sz="2600" b="1" dirty="0">
                <a:solidFill>
                  <a:schemeClr val="bg1"/>
                </a:solidFill>
                <a:effectLst>
                  <a:outerShdw blurRad="38100" dist="38100" dir="2700000" algn="tl">
                    <a:srgbClr val="000000">
                      <a:alpha val="43137"/>
                    </a:srgbClr>
                  </a:outerShdw>
                </a:effectLst>
                <a:latin typeface="Arial Narrow" panose="020B0606020202030204" pitchFamily="34" charset="0"/>
              </a:rPr>
              <a:t>asked, ‘Who then can be saved</a:t>
            </a:r>
            <a:r>
              <a:rPr lang="en-CA" sz="2600" b="1" dirty="0" smtClean="0">
                <a:solidFill>
                  <a:schemeClr val="bg1"/>
                </a:solidFill>
                <a:effectLst>
                  <a:outerShdw blurRad="38100" dist="38100" dir="2700000" algn="tl">
                    <a:srgbClr val="000000">
                      <a:alpha val="43137"/>
                    </a:srgbClr>
                  </a:outerShdw>
                </a:effectLst>
                <a:latin typeface="Arial Narrow" panose="020B0606020202030204" pitchFamily="34" charset="0"/>
              </a:rPr>
              <a:t>?’</a:t>
            </a:r>
            <a:endParaRPr lang="en-CA" sz="2600" b="1" dirty="0">
              <a:solidFill>
                <a:prstClr val="white"/>
              </a:solidFill>
              <a:effectLst>
                <a:outerShdw blurRad="38100" dist="38100" dir="2700000" algn="tl">
                  <a:srgbClr val="000000">
                    <a:alpha val="43137"/>
                  </a:srgbClr>
                </a:outerShdw>
              </a:effectLst>
              <a:latin typeface="Arial Narrow" panose="020B0606020202030204" pitchFamily="34" charset="0"/>
            </a:endParaRPr>
          </a:p>
        </p:txBody>
      </p:sp>
      <p:sp>
        <p:nvSpPr>
          <p:cNvPr id="2" name="TextBox 1"/>
          <p:cNvSpPr txBox="1"/>
          <p:nvPr/>
        </p:nvSpPr>
        <p:spPr>
          <a:xfrm>
            <a:off x="179512" y="3219822"/>
            <a:ext cx="8784976" cy="1292662"/>
          </a:xfrm>
          <a:prstGeom prst="rect">
            <a:avLst/>
          </a:prstGeom>
          <a:solidFill>
            <a:srgbClr val="1E1C11">
              <a:alpha val="69804"/>
            </a:srgbClr>
          </a:solidFill>
          <a:ln w="76200">
            <a:solidFill>
              <a:srgbClr val="FFC000"/>
            </a:solidFill>
          </a:ln>
        </p:spPr>
        <p:txBody>
          <a:bodyPr wrap="square" rtlCol="0">
            <a:spAutoFit/>
          </a:bodyPr>
          <a:lstStyle/>
          <a:p>
            <a:r>
              <a:rPr lang="en-CA" sz="2600" b="1" dirty="0">
                <a:solidFill>
                  <a:schemeClr val="bg1"/>
                </a:solidFill>
              </a:rPr>
              <a:t>It was impossible for the rich ruler to switch his primary allegiance to his money to the Lord and surrender control of that money to the Lord’s saving purposes</a:t>
            </a:r>
            <a:r>
              <a:rPr lang="en-CA" sz="2600" b="1" dirty="0" smtClean="0">
                <a:solidFill>
                  <a:schemeClr val="bg1"/>
                </a:solidFill>
              </a:rPr>
              <a:t>. </a:t>
            </a:r>
            <a:endParaRPr lang="en-CA" sz="2600" b="1" dirty="0">
              <a:solidFill>
                <a:schemeClr val="bg1"/>
              </a:solidFill>
            </a:endParaRPr>
          </a:p>
        </p:txBody>
      </p:sp>
    </p:spTree>
    <p:extLst>
      <p:ext uri="{BB962C8B-B14F-4D97-AF65-F5344CB8AC3E}">
        <p14:creationId xmlns:p14="http://schemas.microsoft.com/office/powerpoint/2010/main" xmlns="" val="15057291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123478"/>
            <a:ext cx="8784976" cy="2492990"/>
          </a:xfrm>
          <a:prstGeom prst="rect">
            <a:avLst/>
          </a:prstGeom>
          <a:solidFill>
            <a:srgbClr val="1E1C11">
              <a:alpha val="80000"/>
            </a:srgbClr>
          </a:solidFill>
        </p:spPr>
        <p:txBody>
          <a:bodyPr wrap="square" rtlCol="0">
            <a:spAutoFit/>
          </a:bodyPr>
          <a:lstStyle/>
          <a:p>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23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When he heard this, he became very sad, because he was very wealthy. 24 Jesus looked at him and said, ‘How hard it is for the rich to enter the kingdom of God! 25 Indeed</a:t>
            </a:r>
            <a:r>
              <a:rPr lang="en-CA" sz="2600" b="1" dirty="0">
                <a:solidFill>
                  <a:schemeClr val="bg1"/>
                </a:solidFill>
                <a:effectLst>
                  <a:outerShdw blurRad="38100" dist="38100" dir="2700000" algn="tl">
                    <a:srgbClr val="000000">
                      <a:alpha val="43137"/>
                    </a:srgbClr>
                  </a:outerShdw>
                </a:effectLst>
                <a:latin typeface="Arial Narrow" panose="020B0606020202030204" pitchFamily="34" charset="0"/>
              </a:rPr>
              <a:t>, it is easier for a camel to go through the eye of a needle than for someone who is rich to enter the kingdom of God.’</a:t>
            </a:r>
          </a:p>
          <a:p>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26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Those who heard this asked, ‘</a:t>
            </a:r>
            <a:r>
              <a:rPr lang="en-CA" sz="2600" b="1" dirty="0">
                <a:solidFill>
                  <a:srgbClr val="FFC000"/>
                </a:solidFill>
                <a:effectLst>
                  <a:outerShdw blurRad="38100" dist="38100" dir="2700000" algn="tl">
                    <a:srgbClr val="000000">
                      <a:alpha val="43137"/>
                    </a:srgbClr>
                  </a:outerShdw>
                </a:effectLst>
                <a:latin typeface="Arial Narrow" panose="020B0606020202030204" pitchFamily="34" charset="0"/>
              </a:rPr>
              <a:t>Who then can be saved</a:t>
            </a:r>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a:t>
            </a:r>
            <a:endParaRPr lang="en-CA" sz="2600" b="1" dirty="0">
              <a:solidFill>
                <a:prstClr val="white"/>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xmlns="" val="4487697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C:\Users\Paul\AppData\Local\Microsoft\Windows\INetCache\IE\P0UH4OS7\Absperrung[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1582" y="1702397"/>
            <a:ext cx="2668643" cy="163454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descr="C:\Users\Paul\AppData\Local\Microsoft\Windows\INetCache\IE\P0UH4OS7\Absperrung[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4951" y="863500"/>
            <a:ext cx="2668643" cy="1634544"/>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C:\Users\Paul\AppData\Local\Microsoft\Windows\INetCache\IE\P0UH4OS7\Absperrung[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7944" y="2282266"/>
            <a:ext cx="3067847" cy="1879057"/>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Paul\AppData\Local\Microsoft\Windows\INetCache\IE\P0UH4OS7\Absperrung[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84168" y="3221795"/>
            <a:ext cx="2962440" cy="181449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rot="21032898">
            <a:off x="7011581" y="3523504"/>
            <a:ext cx="1484183" cy="461665"/>
          </a:xfrm>
          <a:prstGeom prst="rect">
            <a:avLst/>
          </a:prstGeom>
          <a:solidFill>
            <a:srgbClr val="FF0000"/>
          </a:solidFill>
        </p:spPr>
        <p:txBody>
          <a:bodyPr wrap="square" rtlCol="0">
            <a:spAutoFit/>
          </a:bodyPr>
          <a:lstStyle/>
          <a:p>
            <a:pPr algn="ctr"/>
            <a:r>
              <a:rPr lang="en-CA" sz="2400" b="1" dirty="0" smtClean="0">
                <a:solidFill>
                  <a:prstClr val="white"/>
                </a:solidFill>
                <a:latin typeface="Arial Narrow" panose="020B0606020202030204" pitchFamily="34" charset="0"/>
              </a:rPr>
              <a:t>SORROW</a:t>
            </a:r>
            <a:endParaRPr lang="en-CA" sz="2400" b="1" dirty="0">
              <a:solidFill>
                <a:prstClr val="white"/>
              </a:solidFill>
              <a:latin typeface="Arial Narrow" panose="020B0606020202030204" pitchFamily="34" charset="0"/>
            </a:endParaRPr>
          </a:p>
        </p:txBody>
      </p:sp>
      <p:sp>
        <p:nvSpPr>
          <p:cNvPr id="12" name="TextBox 11"/>
          <p:cNvSpPr txBox="1"/>
          <p:nvPr/>
        </p:nvSpPr>
        <p:spPr>
          <a:xfrm rot="21032898">
            <a:off x="4956663" y="2550556"/>
            <a:ext cx="1689557" cy="461665"/>
          </a:xfrm>
          <a:prstGeom prst="rect">
            <a:avLst/>
          </a:prstGeom>
          <a:solidFill>
            <a:srgbClr val="FF0000"/>
          </a:solidFill>
        </p:spPr>
        <p:txBody>
          <a:bodyPr wrap="square" rtlCol="0">
            <a:spAutoFit/>
          </a:bodyPr>
          <a:lstStyle/>
          <a:p>
            <a:pPr algn="ctr"/>
            <a:r>
              <a:rPr lang="en-CA" sz="2400" b="1" dirty="0" smtClean="0">
                <a:solidFill>
                  <a:prstClr val="white"/>
                </a:solidFill>
                <a:latin typeface="Arial Narrow" panose="020B0606020202030204" pitchFamily="34" charset="0"/>
              </a:rPr>
              <a:t>SIMPLICITY</a:t>
            </a:r>
            <a:endParaRPr lang="en-CA" sz="2400" b="1" dirty="0">
              <a:solidFill>
                <a:prstClr val="white"/>
              </a:solidFill>
              <a:latin typeface="Arial Narrow" panose="020B0606020202030204" pitchFamily="34" charset="0"/>
            </a:endParaRPr>
          </a:p>
        </p:txBody>
      </p:sp>
      <p:sp>
        <p:nvSpPr>
          <p:cNvPr id="13" name="TextBox 12"/>
          <p:cNvSpPr txBox="1"/>
          <p:nvPr/>
        </p:nvSpPr>
        <p:spPr>
          <a:xfrm rot="21032898">
            <a:off x="2750696" y="1911910"/>
            <a:ext cx="1817439" cy="461665"/>
          </a:xfrm>
          <a:prstGeom prst="rect">
            <a:avLst/>
          </a:prstGeom>
          <a:solidFill>
            <a:srgbClr val="FF0000"/>
          </a:solidFill>
        </p:spPr>
        <p:txBody>
          <a:bodyPr wrap="square" rtlCol="0">
            <a:spAutoFit/>
          </a:bodyPr>
          <a:lstStyle/>
          <a:p>
            <a:pPr algn="ctr"/>
            <a:r>
              <a:rPr lang="en-CA" sz="2400" b="1" dirty="0" smtClean="0">
                <a:solidFill>
                  <a:prstClr val="white"/>
                </a:solidFill>
                <a:latin typeface="Arial Narrow" panose="020B0606020202030204" pitchFamily="34" charset="0"/>
              </a:rPr>
              <a:t>SURRENDER</a:t>
            </a:r>
            <a:endParaRPr lang="en-CA" sz="2400" b="1" dirty="0">
              <a:solidFill>
                <a:prstClr val="white"/>
              </a:solidFill>
              <a:latin typeface="Arial Narrow" panose="020B0606020202030204" pitchFamily="34" charset="0"/>
            </a:endParaRPr>
          </a:p>
        </p:txBody>
      </p:sp>
      <p:sp>
        <p:nvSpPr>
          <p:cNvPr id="9" name="TextBox 8"/>
          <p:cNvSpPr txBox="1"/>
          <p:nvPr/>
        </p:nvSpPr>
        <p:spPr>
          <a:xfrm rot="21032898">
            <a:off x="1274556" y="1128903"/>
            <a:ext cx="1974053" cy="446276"/>
          </a:xfrm>
          <a:prstGeom prst="rect">
            <a:avLst/>
          </a:prstGeom>
          <a:solidFill>
            <a:srgbClr val="FF0000"/>
          </a:solidFill>
        </p:spPr>
        <p:txBody>
          <a:bodyPr wrap="square" rtlCol="0">
            <a:spAutoFit/>
          </a:bodyPr>
          <a:lstStyle/>
          <a:p>
            <a:pPr algn="ctr"/>
            <a:r>
              <a:rPr lang="en-CA" sz="2300" b="1" dirty="0" smtClean="0">
                <a:solidFill>
                  <a:prstClr val="white"/>
                </a:solidFill>
                <a:latin typeface="Arial Narrow" panose="020B0606020202030204" pitchFamily="34" charset="0"/>
              </a:rPr>
              <a:t>SATISFACTION</a:t>
            </a:r>
            <a:endParaRPr lang="en-CA" sz="2300" b="1" dirty="0">
              <a:solidFill>
                <a:prstClr val="white"/>
              </a:solidFill>
              <a:latin typeface="Arial Narrow" panose="020B0606020202030204" pitchFamily="34" charset="0"/>
            </a:endParaRPr>
          </a:p>
        </p:txBody>
      </p:sp>
      <p:sp>
        <p:nvSpPr>
          <p:cNvPr id="5" name="Curved Right Arrow 4"/>
          <p:cNvSpPr/>
          <p:nvPr/>
        </p:nvSpPr>
        <p:spPr>
          <a:xfrm rot="5400000">
            <a:off x="8151436" y="2318262"/>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black"/>
              </a:solidFill>
            </a:endParaRPr>
          </a:p>
        </p:txBody>
      </p:sp>
      <p:sp>
        <p:nvSpPr>
          <p:cNvPr id="14" name="Curved Right Arrow 13"/>
          <p:cNvSpPr/>
          <p:nvPr/>
        </p:nvSpPr>
        <p:spPr>
          <a:xfrm rot="5400000">
            <a:off x="6043757" y="1438456"/>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black"/>
              </a:solidFill>
            </a:endParaRPr>
          </a:p>
        </p:txBody>
      </p:sp>
      <p:sp>
        <p:nvSpPr>
          <p:cNvPr id="15" name="Curved Right Arrow 14"/>
          <p:cNvSpPr/>
          <p:nvPr/>
        </p:nvSpPr>
        <p:spPr>
          <a:xfrm rot="5400000">
            <a:off x="4206240" y="791981"/>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black"/>
              </a:solidFill>
            </a:endParaRPr>
          </a:p>
        </p:txBody>
      </p:sp>
      <p:sp>
        <p:nvSpPr>
          <p:cNvPr id="16" name="Curved Right Arrow 15"/>
          <p:cNvSpPr/>
          <p:nvPr/>
        </p:nvSpPr>
        <p:spPr>
          <a:xfrm rot="5400000">
            <a:off x="2622067" y="-3990"/>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black"/>
              </a:solidFill>
            </a:endParaRPr>
          </a:p>
        </p:txBody>
      </p:sp>
      <p:sp>
        <p:nvSpPr>
          <p:cNvPr id="6" name="TextBox 5"/>
          <p:cNvSpPr txBox="1"/>
          <p:nvPr/>
        </p:nvSpPr>
        <p:spPr>
          <a:xfrm rot="1186411">
            <a:off x="4093484" y="860834"/>
            <a:ext cx="5158349" cy="707886"/>
          </a:xfrm>
          <a:prstGeom prst="rect">
            <a:avLst/>
          </a:prstGeom>
          <a:noFill/>
        </p:spPr>
        <p:txBody>
          <a:bodyPr wrap="square" rtlCol="0">
            <a:spAutoFit/>
          </a:bodyPr>
          <a:lstStyle/>
          <a:p>
            <a:r>
              <a:rPr lang="en-CA" sz="4000" b="1" dirty="0" smtClean="0">
                <a:solidFill>
                  <a:srgbClr val="4F81BD">
                    <a:lumMod val="75000"/>
                  </a:srgbClr>
                </a:solidFill>
                <a:latin typeface="Arial Narrow" panose="020B0606020202030204" pitchFamily="34" charset="0"/>
              </a:rPr>
              <a:t>Who then can be saved? </a:t>
            </a:r>
            <a:endParaRPr lang="en-CA" sz="4000" b="1" dirty="0">
              <a:solidFill>
                <a:srgbClr val="4F81BD">
                  <a:lumMod val="75000"/>
                </a:srgbClr>
              </a:solidFill>
              <a:latin typeface="Arial Narrow" panose="020B0606020202030204" pitchFamily="34" charset="0"/>
            </a:endParaRPr>
          </a:p>
        </p:txBody>
      </p:sp>
    </p:spTree>
    <p:extLst>
      <p:ext uri="{BB962C8B-B14F-4D97-AF65-F5344CB8AC3E}">
        <p14:creationId xmlns:p14="http://schemas.microsoft.com/office/powerpoint/2010/main" xmlns="" val="11922793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05661" y="267494"/>
            <a:ext cx="8784976" cy="2677656"/>
          </a:xfrm>
          <a:prstGeom prst="rect">
            <a:avLst/>
          </a:prstGeom>
          <a:solidFill>
            <a:srgbClr val="1E1C11">
              <a:alpha val="69804"/>
            </a:srgbClr>
          </a:solidFill>
        </p:spPr>
        <p:txBody>
          <a:bodyPr wrap="square" rtlCol="0">
            <a:spAutoFit/>
          </a:bodyPr>
          <a:lstStyle/>
          <a:p>
            <a:r>
              <a:rPr lang="en-CA" sz="2800" b="1" dirty="0" smtClean="0">
                <a:solidFill>
                  <a:schemeClr val="bg1"/>
                </a:solidFill>
              </a:rPr>
              <a:t>2 </a:t>
            </a:r>
            <a:r>
              <a:rPr lang="en-CA" sz="2800" b="1" dirty="0">
                <a:solidFill>
                  <a:schemeClr val="bg1"/>
                </a:solidFill>
              </a:rPr>
              <a:t>Cor. 4:4 </a:t>
            </a:r>
            <a:endParaRPr lang="en-CA" sz="2800" b="1" dirty="0" smtClean="0">
              <a:solidFill>
                <a:schemeClr val="bg1"/>
              </a:solidFill>
            </a:endParaRPr>
          </a:p>
          <a:p>
            <a:r>
              <a:rPr lang="en-CA" sz="2800" b="1" dirty="0" smtClean="0">
                <a:solidFill>
                  <a:schemeClr val="bg1"/>
                </a:solidFill>
              </a:rPr>
              <a:t>And </a:t>
            </a:r>
            <a:r>
              <a:rPr lang="en-CA" sz="2800" b="1" dirty="0">
                <a:solidFill>
                  <a:schemeClr val="bg1"/>
                </a:solidFill>
              </a:rPr>
              <a:t>even if our gospel is veiled, it is veiled to those who are perishing. 4 The god of this age has blinded the minds of unbelievers, so that they cannot see the light of the gospel that displays the glory of Christ, who is the image of God. </a:t>
            </a:r>
          </a:p>
        </p:txBody>
      </p:sp>
      <p:sp>
        <p:nvSpPr>
          <p:cNvPr id="7" name="TextBox 6"/>
          <p:cNvSpPr txBox="1"/>
          <p:nvPr/>
        </p:nvSpPr>
        <p:spPr>
          <a:xfrm>
            <a:off x="205661" y="2945150"/>
            <a:ext cx="8771244" cy="523220"/>
          </a:xfrm>
          <a:prstGeom prst="rect">
            <a:avLst/>
          </a:prstGeom>
          <a:solidFill>
            <a:srgbClr val="1E1C11">
              <a:alpha val="69804"/>
            </a:srgbClr>
          </a:solidFill>
        </p:spPr>
        <p:txBody>
          <a:bodyPr wrap="square" rtlCol="0">
            <a:spAutoFit/>
          </a:bodyPr>
          <a:lstStyle/>
          <a:p>
            <a:pPr marL="457200" indent="-457200">
              <a:buFont typeface="Wingdings" panose="05000000000000000000" pitchFamily="2" charset="2"/>
              <a:buChar char="v"/>
            </a:pPr>
            <a:r>
              <a:rPr lang="en-CA" sz="2800" b="1" dirty="0" smtClean="0">
                <a:solidFill>
                  <a:schemeClr val="bg1"/>
                </a:solidFill>
                <a:latin typeface="Arial Narrow" panose="020B0606020202030204" pitchFamily="34" charset="0"/>
              </a:rPr>
              <a:t>Blinded that they are slaves to sin </a:t>
            </a:r>
            <a:endParaRPr lang="en-CA" sz="2800" b="1" dirty="0">
              <a:solidFill>
                <a:schemeClr val="bg1"/>
              </a:solidFill>
              <a:latin typeface="Arial Narrow" panose="020B0606020202030204" pitchFamily="34" charset="0"/>
            </a:endParaRPr>
          </a:p>
        </p:txBody>
      </p:sp>
      <p:sp>
        <p:nvSpPr>
          <p:cNvPr id="8" name="TextBox 7"/>
          <p:cNvSpPr txBox="1"/>
          <p:nvPr/>
        </p:nvSpPr>
        <p:spPr>
          <a:xfrm>
            <a:off x="205661" y="3468370"/>
            <a:ext cx="8771244" cy="523220"/>
          </a:xfrm>
          <a:prstGeom prst="rect">
            <a:avLst/>
          </a:prstGeom>
          <a:solidFill>
            <a:srgbClr val="1E1C11">
              <a:alpha val="69804"/>
            </a:srgbClr>
          </a:solidFill>
        </p:spPr>
        <p:txBody>
          <a:bodyPr wrap="square" rtlCol="0">
            <a:spAutoFit/>
          </a:bodyPr>
          <a:lstStyle/>
          <a:p>
            <a:pPr marL="457200" indent="-457200">
              <a:buFont typeface="Wingdings" panose="05000000000000000000" pitchFamily="2" charset="2"/>
              <a:buChar char="v"/>
            </a:pPr>
            <a:r>
              <a:rPr lang="en-CA" sz="2800" b="1" dirty="0" smtClean="0">
                <a:solidFill>
                  <a:schemeClr val="bg1"/>
                </a:solidFill>
                <a:latin typeface="Arial Narrow" panose="020B0606020202030204" pitchFamily="34" charset="0"/>
              </a:rPr>
              <a:t>Hardens hearts so no longer have childlike trust </a:t>
            </a:r>
            <a:endParaRPr lang="en-CA" sz="2800" b="1" dirty="0">
              <a:solidFill>
                <a:schemeClr val="bg1"/>
              </a:solidFill>
              <a:latin typeface="Arial Narrow" panose="020B0606020202030204" pitchFamily="34" charset="0"/>
            </a:endParaRPr>
          </a:p>
        </p:txBody>
      </p:sp>
      <p:sp>
        <p:nvSpPr>
          <p:cNvPr id="9" name="TextBox 8"/>
          <p:cNvSpPr txBox="1"/>
          <p:nvPr/>
        </p:nvSpPr>
        <p:spPr>
          <a:xfrm>
            <a:off x="219393" y="3991590"/>
            <a:ext cx="8771244" cy="523220"/>
          </a:xfrm>
          <a:prstGeom prst="rect">
            <a:avLst/>
          </a:prstGeom>
          <a:solidFill>
            <a:srgbClr val="1E1C11">
              <a:alpha val="69804"/>
            </a:srgbClr>
          </a:solidFill>
        </p:spPr>
        <p:txBody>
          <a:bodyPr wrap="square" rtlCol="0">
            <a:spAutoFit/>
          </a:bodyPr>
          <a:lstStyle/>
          <a:p>
            <a:pPr marL="457200" indent="-457200">
              <a:buFont typeface="Wingdings" panose="05000000000000000000" pitchFamily="2" charset="2"/>
              <a:buChar char="v"/>
            </a:pPr>
            <a:r>
              <a:rPr lang="en-CA" sz="2800" b="1" dirty="0" smtClean="0">
                <a:solidFill>
                  <a:schemeClr val="bg1"/>
                </a:solidFill>
                <a:latin typeface="Arial Narrow" panose="020B0606020202030204" pitchFamily="34" charset="0"/>
              </a:rPr>
              <a:t>Inescapable grip of idolatry </a:t>
            </a:r>
            <a:endParaRPr lang="en-CA" sz="2800" b="1" dirty="0">
              <a:solidFill>
                <a:schemeClr val="bg1"/>
              </a:solidFill>
              <a:latin typeface="Arial Narrow" panose="020B0606020202030204" pitchFamily="34" charset="0"/>
            </a:endParaRPr>
          </a:p>
        </p:txBody>
      </p:sp>
      <p:sp>
        <p:nvSpPr>
          <p:cNvPr id="10" name="TextBox 9"/>
          <p:cNvSpPr txBox="1"/>
          <p:nvPr/>
        </p:nvSpPr>
        <p:spPr>
          <a:xfrm>
            <a:off x="205661" y="4476593"/>
            <a:ext cx="8771244" cy="523220"/>
          </a:xfrm>
          <a:prstGeom prst="rect">
            <a:avLst/>
          </a:prstGeom>
          <a:solidFill>
            <a:srgbClr val="1E1C11">
              <a:alpha val="69804"/>
            </a:srgbClr>
          </a:solidFill>
        </p:spPr>
        <p:txBody>
          <a:bodyPr wrap="square" rtlCol="0">
            <a:spAutoFit/>
          </a:bodyPr>
          <a:lstStyle/>
          <a:p>
            <a:pPr marL="457200" indent="-457200">
              <a:buFont typeface="Wingdings" panose="05000000000000000000" pitchFamily="2" charset="2"/>
              <a:buChar char="v"/>
            </a:pPr>
            <a:r>
              <a:rPr lang="en-CA" sz="2800" b="1" dirty="0" smtClean="0">
                <a:solidFill>
                  <a:schemeClr val="bg1"/>
                </a:solidFill>
                <a:latin typeface="Arial Narrow" panose="020B0606020202030204" pitchFamily="34" charset="0"/>
              </a:rPr>
              <a:t>Lies keep us from believing that only Jesus can satisfy</a:t>
            </a:r>
            <a:endParaRPr lang="en-CA" sz="28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xmlns="" val="30459748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123478"/>
            <a:ext cx="8784976" cy="2893100"/>
          </a:xfrm>
          <a:prstGeom prst="rect">
            <a:avLst/>
          </a:prstGeom>
          <a:solidFill>
            <a:srgbClr val="1E1C11">
              <a:alpha val="80000"/>
            </a:srgbClr>
          </a:solidFill>
        </p:spPr>
        <p:txBody>
          <a:bodyPr wrap="square" rtlCol="0">
            <a:spAutoFit/>
          </a:bodyPr>
          <a:lstStyle/>
          <a:p>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23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When he heard this, he became very sad, because he was very wealthy. 24 Jesus looked at him and said, ‘How hard it is for the rich to enter the kingdom of God! 25 Indeed</a:t>
            </a:r>
            <a:r>
              <a:rPr lang="en-CA" sz="2600" b="1" dirty="0">
                <a:solidFill>
                  <a:schemeClr val="bg1"/>
                </a:solidFill>
                <a:effectLst>
                  <a:outerShdw blurRad="38100" dist="38100" dir="2700000" algn="tl">
                    <a:srgbClr val="000000">
                      <a:alpha val="43137"/>
                    </a:srgbClr>
                  </a:outerShdw>
                </a:effectLst>
                <a:latin typeface="Arial Narrow" panose="020B0606020202030204" pitchFamily="34" charset="0"/>
              </a:rPr>
              <a:t>, it is easier for a camel to go through the eye of a needle than for someone who is rich to enter the kingdom of God.’</a:t>
            </a:r>
          </a:p>
          <a:p>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26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Those who heard this asked, ‘</a:t>
            </a:r>
            <a:r>
              <a:rPr lang="en-CA" sz="2600" b="1" dirty="0">
                <a:solidFill>
                  <a:schemeClr val="bg1"/>
                </a:solidFill>
                <a:effectLst>
                  <a:outerShdw blurRad="38100" dist="38100" dir="2700000" algn="tl">
                    <a:srgbClr val="000000">
                      <a:alpha val="43137"/>
                    </a:srgbClr>
                  </a:outerShdw>
                </a:effectLst>
                <a:latin typeface="Arial Narrow" panose="020B0606020202030204" pitchFamily="34" charset="0"/>
              </a:rPr>
              <a:t>Who then can be saved</a:t>
            </a:r>
            <a:r>
              <a:rPr lang="en-CA" sz="2600" b="1" dirty="0" smtClean="0">
                <a:solidFill>
                  <a:schemeClr val="bg1"/>
                </a:solidFill>
                <a:effectLst>
                  <a:outerShdw blurRad="38100" dist="38100" dir="2700000" algn="tl">
                    <a:srgbClr val="000000">
                      <a:alpha val="43137"/>
                    </a:srgbClr>
                  </a:outerShdw>
                </a:effectLst>
                <a:latin typeface="Arial Narrow" panose="020B0606020202030204" pitchFamily="34" charset="0"/>
              </a:rPr>
              <a:t>?’  </a:t>
            </a:r>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27 Jesus replied, ‘</a:t>
            </a:r>
            <a:r>
              <a:rPr lang="en-CA" sz="2600" b="1" dirty="0" smtClean="0">
                <a:solidFill>
                  <a:srgbClr val="FFC000"/>
                </a:solidFill>
                <a:effectLst>
                  <a:outerShdw blurRad="38100" dist="38100" dir="2700000" algn="tl">
                    <a:srgbClr val="000000">
                      <a:alpha val="43137"/>
                    </a:srgbClr>
                  </a:outerShdw>
                </a:effectLst>
                <a:latin typeface="Arial Narrow" panose="020B0606020202030204" pitchFamily="34" charset="0"/>
              </a:rPr>
              <a:t>What is impossible with man is possible with God</a:t>
            </a:r>
            <a:r>
              <a:rPr lang="en-CA" sz="2600" b="1" dirty="0" smtClean="0">
                <a:solidFill>
                  <a:schemeClr val="bg1"/>
                </a:solidFill>
                <a:effectLst>
                  <a:outerShdw blurRad="38100" dist="38100" dir="2700000" algn="tl">
                    <a:srgbClr val="000000">
                      <a:alpha val="43137"/>
                    </a:srgbClr>
                  </a:outerShdw>
                </a:effectLst>
                <a:latin typeface="Arial Narrow" panose="020B0606020202030204" pitchFamily="34" charset="0"/>
              </a:rPr>
              <a:t>.’</a:t>
            </a:r>
            <a:endParaRPr lang="en-CA" sz="26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xmlns="" val="12182663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C:\Users\Paul\AppData\Local\Microsoft\Windows\INetCache\IE\P0UH4OS7\Absperrung[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1582" y="1702397"/>
            <a:ext cx="2668643" cy="163454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descr="C:\Users\Paul\AppData\Local\Microsoft\Windows\INetCache\IE\P0UH4OS7\Absperrung[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4951" y="863500"/>
            <a:ext cx="2668643" cy="1634544"/>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C:\Users\Paul\AppData\Local\Microsoft\Windows\INetCache\IE\P0UH4OS7\Absperrung[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7944" y="2282266"/>
            <a:ext cx="3067847" cy="1879057"/>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Paul\AppData\Local\Microsoft\Windows\INetCache\IE\P0UH4OS7\Absperrung[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84168" y="3221795"/>
            <a:ext cx="2962440" cy="181449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rot="21032898">
            <a:off x="7011581" y="3523504"/>
            <a:ext cx="1484183" cy="461665"/>
          </a:xfrm>
          <a:prstGeom prst="rect">
            <a:avLst/>
          </a:prstGeom>
          <a:solidFill>
            <a:srgbClr val="FF0000"/>
          </a:solidFill>
        </p:spPr>
        <p:txBody>
          <a:bodyPr wrap="square" rtlCol="0">
            <a:spAutoFit/>
          </a:bodyPr>
          <a:lstStyle/>
          <a:p>
            <a:pPr algn="ctr"/>
            <a:r>
              <a:rPr lang="en-CA" sz="2400" b="1" dirty="0" smtClean="0">
                <a:solidFill>
                  <a:prstClr val="white"/>
                </a:solidFill>
                <a:latin typeface="Arial Narrow" panose="020B0606020202030204" pitchFamily="34" charset="0"/>
              </a:rPr>
              <a:t>SORROW</a:t>
            </a:r>
            <a:endParaRPr lang="en-CA" sz="2400" b="1" dirty="0">
              <a:solidFill>
                <a:prstClr val="white"/>
              </a:solidFill>
              <a:latin typeface="Arial Narrow" panose="020B0606020202030204" pitchFamily="34" charset="0"/>
            </a:endParaRPr>
          </a:p>
        </p:txBody>
      </p:sp>
      <p:sp>
        <p:nvSpPr>
          <p:cNvPr id="12" name="TextBox 11"/>
          <p:cNvSpPr txBox="1"/>
          <p:nvPr/>
        </p:nvSpPr>
        <p:spPr>
          <a:xfrm rot="21032898">
            <a:off x="4956663" y="2550556"/>
            <a:ext cx="1689557" cy="461665"/>
          </a:xfrm>
          <a:prstGeom prst="rect">
            <a:avLst/>
          </a:prstGeom>
          <a:solidFill>
            <a:srgbClr val="FF0000"/>
          </a:solidFill>
        </p:spPr>
        <p:txBody>
          <a:bodyPr wrap="square" rtlCol="0">
            <a:spAutoFit/>
          </a:bodyPr>
          <a:lstStyle/>
          <a:p>
            <a:pPr algn="ctr"/>
            <a:r>
              <a:rPr lang="en-CA" sz="2400" b="1" dirty="0" smtClean="0">
                <a:solidFill>
                  <a:prstClr val="white"/>
                </a:solidFill>
                <a:latin typeface="Arial Narrow" panose="020B0606020202030204" pitchFamily="34" charset="0"/>
              </a:rPr>
              <a:t>SIMPLICITY</a:t>
            </a:r>
            <a:endParaRPr lang="en-CA" sz="2400" b="1" dirty="0">
              <a:solidFill>
                <a:prstClr val="white"/>
              </a:solidFill>
              <a:latin typeface="Arial Narrow" panose="020B0606020202030204" pitchFamily="34" charset="0"/>
            </a:endParaRPr>
          </a:p>
        </p:txBody>
      </p:sp>
      <p:sp>
        <p:nvSpPr>
          <p:cNvPr id="13" name="TextBox 12"/>
          <p:cNvSpPr txBox="1"/>
          <p:nvPr/>
        </p:nvSpPr>
        <p:spPr>
          <a:xfrm rot="21032898">
            <a:off x="2750696" y="1911910"/>
            <a:ext cx="1817439" cy="461665"/>
          </a:xfrm>
          <a:prstGeom prst="rect">
            <a:avLst/>
          </a:prstGeom>
          <a:solidFill>
            <a:srgbClr val="FF0000"/>
          </a:solidFill>
        </p:spPr>
        <p:txBody>
          <a:bodyPr wrap="square" rtlCol="0">
            <a:spAutoFit/>
          </a:bodyPr>
          <a:lstStyle/>
          <a:p>
            <a:pPr algn="ctr"/>
            <a:r>
              <a:rPr lang="en-CA" sz="2400" b="1" dirty="0" smtClean="0">
                <a:solidFill>
                  <a:prstClr val="white"/>
                </a:solidFill>
                <a:latin typeface="Arial Narrow" panose="020B0606020202030204" pitchFamily="34" charset="0"/>
              </a:rPr>
              <a:t>SURRENDER</a:t>
            </a:r>
            <a:endParaRPr lang="en-CA" sz="2400" b="1" dirty="0">
              <a:solidFill>
                <a:prstClr val="white"/>
              </a:solidFill>
              <a:latin typeface="Arial Narrow" panose="020B0606020202030204" pitchFamily="34" charset="0"/>
            </a:endParaRPr>
          </a:p>
        </p:txBody>
      </p:sp>
      <p:sp>
        <p:nvSpPr>
          <p:cNvPr id="9" name="TextBox 8"/>
          <p:cNvSpPr txBox="1"/>
          <p:nvPr/>
        </p:nvSpPr>
        <p:spPr>
          <a:xfrm rot="21032898">
            <a:off x="1274556" y="1128903"/>
            <a:ext cx="1974053" cy="446276"/>
          </a:xfrm>
          <a:prstGeom prst="rect">
            <a:avLst/>
          </a:prstGeom>
          <a:solidFill>
            <a:srgbClr val="FF0000"/>
          </a:solidFill>
        </p:spPr>
        <p:txBody>
          <a:bodyPr wrap="square" rtlCol="0">
            <a:spAutoFit/>
          </a:bodyPr>
          <a:lstStyle/>
          <a:p>
            <a:pPr algn="ctr"/>
            <a:r>
              <a:rPr lang="en-CA" sz="2300" b="1" dirty="0" smtClean="0">
                <a:solidFill>
                  <a:prstClr val="white"/>
                </a:solidFill>
                <a:latin typeface="Arial Narrow" panose="020B0606020202030204" pitchFamily="34" charset="0"/>
              </a:rPr>
              <a:t>SATISFACTION</a:t>
            </a:r>
            <a:endParaRPr lang="en-CA" sz="2300" b="1" dirty="0">
              <a:solidFill>
                <a:prstClr val="white"/>
              </a:solidFill>
              <a:latin typeface="Arial Narrow" panose="020B0606020202030204" pitchFamily="34" charset="0"/>
            </a:endParaRPr>
          </a:p>
        </p:txBody>
      </p:sp>
      <p:sp>
        <p:nvSpPr>
          <p:cNvPr id="5" name="Curved Right Arrow 4"/>
          <p:cNvSpPr/>
          <p:nvPr/>
        </p:nvSpPr>
        <p:spPr>
          <a:xfrm rot="5400000">
            <a:off x="8151436" y="2318262"/>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black"/>
              </a:solidFill>
            </a:endParaRPr>
          </a:p>
        </p:txBody>
      </p:sp>
      <p:sp>
        <p:nvSpPr>
          <p:cNvPr id="14" name="Curved Right Arrow 13"/>
          <p:cNvSpPr/>
          <p:nvPr/>
        </p:nvSpPr>
        <p:spPr>
          <a:xfrm rot="5400000">
            <a:off x="6043757" y="1438456"/>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black"/>
              </a:solidFill>
            </a:endParaRPr>
          </a:p>
        </p:txBody>
      </p:sp>
      <p:sp>
        <p:nvSpPr>
          <p:cNvPr id="15" name="Curved Right Arrow 14"/>
          <p:cNvSpPr/>
          <p:nvPr/>
        </p:nvSpPr>
        <p:spPr>
          <a:xfrm rot="5400000">
            <a:off x="4206240" y="791981"/>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black"/>
              </a:solidFill>
            </a:endParaRPr>
          </a:p>
        </p:txBody>
      </p:sp>
      <p:sp>
        <p:nvSpPr>
          <p:cNvPr id="16" name="Curved Right Arrow 15"/>
          <p:cNvSpPr/>
          <p:nvPr/>
        </p:nvSpPr>
        <p:spPr>
          <a:xfrm rot="5400000">
            <a:off x="2622067" y="-3990"/>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black"/>
              </a:solidFill>
            </a:endParaRPr>
          </a:p>
        </p:txBody>
      </p:sp>
      <p:sp>
        <p:nvSpPr>
          <p:cNvPr id="6" name="TextBox 5"/>
          <p:cNvSpPr txBox="1"/>
          <p:nvPr/>
        </p:nvSpPr>
        <p:spPr>
          <a:xfrm rot="1186411">
            <a:off x="4093484" y="860834"/>
            <a:ext cx="5158349" cy="707886"/>
          </a:xfrm>
          <a:prstGeom prst="rect">
            <a:avLst/>
          </a:prstGeom>
          <a:noFill/>
        </p:spPr>
        <p:txBody>
          <a:bodyPr wrap="square" rtlCol="0">
            <a:spAutoFit/>
          </a:bodyPr>
          <a:lstStyle/>
          <a:p>
            <a:pPr algn="ctr"/>
            <a:r>
              <a:rPr lang="en-CA" sz="4000" b="1" dirty="0" smtClean="0">
                <a:solidFill>
                  <a:srgbClr val="4F81BD">
                    <a:lumMod val="75000"/>
                  </a:srgbClr>
                </a:solidFill>
                <a:latin typeface="Arial Narrow" panose="020B0606020202030204" pitchFamily="34" charset="0"/>
              </a:rPr>
              <a:t>SUPERNATURAL</a:t>
            </a:r>
            <a:endParaRPr lang="en-CA" sz="4000" b="1" dirty="0">
              <a:solidFill>
                <a:srgbClr val="4F81BD">
                  <a:lumMod val="75000"/>
                </a:srgbClr>
              </a:solidFill>
              <a:latin typeface="Arial Narrow" panose="020B0606020202030204" pitchFamily="34" charset="0"/>
            </a:endParaRPr>
          </a:p>
        </p:txBody>
      </p:sp>
    </p:spTree>
    <p:extLst>
      <p:ext uri="{BB962C8B-B14F-4D97-AF65-F5344CB8AC3E}">
        <p14:creationId xmlns:p14="http://schemas.microsoft.com/office/powerpoint/2010/main" xmlns="" val="6339078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591780" y="183457"/>
            <a:ext cx="3960440" cy="461665"/>
          </a:xfrm>
          <a:prstGeom prst="rect">
            <a:avLst/>
          </a:prstGeom>
          <a:solidFill>
            <a:srgbClr val="1E1C11">
              <a:alpha val="80000"/>
            </a:srgbClr>
          </a:solidFill>
          <a:ln w="76200">
            <a:solidFill>
              <a:srgbClr val="F2B800"/>
            </a:solidFill>
          </a:ln>
        </p:spPr>
        <p:txBody>
          <a:bodyPr wrap="square" rtlCol="0">
            <a:spAutoFit/>
          </a:bodyPr>
          <a:lstStyle/>
          <a:p>
            <a:pPr algn="ctr"/>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Receiving the Kingdom of God</a:t>
            </a:r>
            <a:endPar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endParaRPr>
          </a:p>
        </p:txBody>
      </p:sp>
      <p:sp>
        <p:nvSpPr>
          <p:cNvPr id="7" name="TextBox 6"/>
          <p:cNvSpPr txBox="1"/>
          <p:nvPr/>
        </p:nvSpPr>
        <p:spPr>
          <a:xfrm>
            <a:off x="157370" y="771550"/>
            <a:ext cx="8807118" cy="1938992"/>
          </a:xfrm>
          <a:prstGeom prst="rect">
            <a:avLst/>
          </a:prstGeom>
          <a:solidFill>
            <a:srgbClr val="1E1C11">
              <a:alpha val="80000"/>
            </a:srgbClr>
          </a:solidFill>
          <a:ln w="76200">
            <a:noFill/>
          </a:ln>
        </p:spPr>
        <p:txBody>
          <a:bodyPr wrap="square" rtlCol="0">
            <a:spAutoFit/>
          </a:bodyPr>
          <a:lstStyle/>
          <a:p>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1.  Sorrow </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Vs </a:t>
            </a:r>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9-14</a:t>
            </a:r>
          </a:p>
          <a:p>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2</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 </a:t>
            </a:r>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 Simplicity </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Vs </a:t>
            </a:r>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15-17</a:t>
            </a:r>
          </a:p>
          <a:p>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3.  Surrender </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Vs </a:t>
            </a:r>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18-22</a:t>
            </a:r>
          </a:p>
          <a:p>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4.  Satisfaction Vs 23-30</a:t>
            </a:r>
          </a:p>
          <a:p>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5.  Supernatural </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Vs </a:t>
            </a:r>
            <a:r>
              <a:rPr lang="en-CA" sz="2400" b="1" dirty="0" smtClean="0">
                <a:solidFill>
                  <a:srgbClr val="FFC000"/>
                </a:solidFill>
                <a:effectLst>
                  <a:outerShdw blurRad="38100" dist="38100" dir="2700000" algn="tl">
                    <a:srgbClr val="000000">
                      <a:alpha val="43137"/>
                    </a:srgbClr>
                  </a:outerShdw>
                </a:effectLst>
                <a:latin typeface="Arial Narrow" panose="020B0606020202030204" pitchFamily="34" charset="0"/>
              </a:rPr>
              <a:t>23-30</a:t>
            </a:r>
            <a:endPar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endParaRPr>
          </a:p>
        </p:txBody>
      </p:sp>
      <p:sp>
        <p:nvSpPr>
          <p:cNvPr id="5" name="TextBox 4"/>
          <p:cNvSpPr txBox="1"/>
          <p:nvPr/>
        </p:nvSpPr>
        <p:spPr>
          <a:xfrm>
            <a:off x="211122" y="2931790"/>
            <a:ext cx="8784976" cy="1200329"/>
          </a:xfrm>
          <a:prstGeom prst="rect">
            <a:avLst/>
          </a:prstGeom>
          <a:solidFill>
            <a:srgbClr val="1E1C11">
              <a:alpha val="80000"/>
            </a:srgbClr>
          </a:solidFill>
          <a:ln w="76200">
            <a:solidFill>
              <a:srgbClr val="00B050"/>
            </a:solidFill>
          </a:ln>
        </p:spPr>
        <p:txBody>
          <a:bodyPr wrap="square" rtlCol="0">
            <a:spAutoFit/>
          </a:bodyPr>
          <a:lstStyle/>
          <a:p>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Sorrowful appeals to God’s mercy with simple trust </a:t>
            </a:r>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in and total </a:t>
            </a:r>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surrender to the Saviour and his saving purposes is </a:t>
            </a:r>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impossible </a:t>
            </a:r>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without God’s supernatural </a:t>
            </a:r>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intervention. </a:t>
            </a:r>
            <a:endPar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xmlns="" val="21634832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123478"/>
            <a:ext cx="8784976" cy="2492990"/>
          </a:xfrm>
          <a:prstGeom prst="rect">
            <a:avLst/>
          </a:prstGeom>
          <a:solidFill>
            <a:srgbClr val="1E1C11">
              <a:alpha val="80000"/>
            </a:srgbClr>
          </a:solidFill>
        </p:spPr>
        <p:txBody>
          <a:bodyPr wrap="square" rtlCol="0">
            <a:spAutoFit/>
          </a:bodyPr>
          <a:lstStyle/>
          <a:p>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John 16:8-11 When </a:t>
            </a:r>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he (Holy Spirit)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comes, he will prove the world to be in the wrong about sin and righteousness and judgment: </a:t>
            </a:r>
            <a:endPar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endParaRPr>
          </a:p>
          <a:p>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9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about sin, because people do not believe in me; 10 about righteousness, because I am going to the Father, where you can see me no longer; 11 and about judgment, because the prince of this world now stands condemned</a:t>
            </a:r>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 </a:t>
            </a:r>
            <a:endParaRPr lang="en-CA" sz="2600" b="1" dirty="0">
              <a:solidFill>
                <a:srgbClr val="FFC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xmlns="" val="13332627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C:\Users\Paul\AppData\Local\Microsoft\Windows\INetCache\IE\PKW5MLVS\war_zone_update_by_zcisco0-d3l6yq0[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982" b="4604"/>
          <a:stretch/>
        </p:blipFill>
        <p:spPr bwMode="auto">
          <a:xfrm>
            <a:off x="0" y="0"/>
            <a:ext cx="916097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51520" y="1863864"/>
            <a:ext cx="8640960" cy="707886"/>
          </a:xfrm>
          <a:prstGeom prst="rect">
            <a:avLst/>
          </a:prstGeom>
          <a:solidFill>
            <a:srgbClr val="1E1C11">
              <a:alpha val="80000"/>
            </a:srgbClr>
          </a:solidFill>
        </p:spPr>
        <p:txBody>
          <a:bodyPr wrap="square" rtlCol="0">
            <a:spAutoFit/>
          </a:bodyPr>
          <a:lstStyle/>
          <a:p>
            <a:pPr algn="ctr"/>
            <a:r>
              <a:rPr lang="en-CA" sz="4000" b="1" dirty="0" smtClean="0">
                <a:solidFill>
                  <a:prstClr val="white"/>
                </a:solidFill>
                <a:effectLst>
                  <a:outerShdw blurRad="38100" dist="38100" dir="2700000" algn="tl">
                    <a:srgbClr val="000000">
                      <a:alpha val="43137"/>
                    </a:srgbClr>
                  </a:outerShdw>
                </a:effectLst>
              </a:rPr>
              <a:t>You have to fight to stay faithful</a:t>
            </a:r>
            <a:endParaRPr lang="en-CA" sz="40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3478108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2050" name="Picture 2" descr="Image result for image of half circle"/>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2497001" y="496750"/>
            <a:ext cx="4149998" cy="4150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2987824" y="1707654"/>
            <a:ext cx="1440160" cy="954107"/>
          </a:xfrm>
          <a:prstGeom prst="rect">
            <a:avLst/>
          </a:prstGeom>
          <a:noFill/>
        </p:spPr>
        <p:txBody>
          <a:bodyPr wrap="square" rtlCol="0">
            <a:spAutoFit/>
          </a:bodyPr>
          <a:lstStyle/>
          <a:p>
            <a:pPr algn="ctr"/>
            <a:r>
              <a:rPr lang="en-CA" sz="2800" b="1" dirty="0" smtClean="0">
                <a:solidFill>
                  <a:prstClr val="white"/>
                </a:solidFill>
              </a:rPr>
              <a:t>Satan’s rule</a:t>
            </a:r>
            <a:endParaRPr lang="en-CA" sz="2800" b="1" dirty="0">
              <a:solidFill>
                <a:prstClr val="white"/>
              </a:solidFill>
            </a:endParaRPr>
          </a:p>
        </p:txBody>
      </p:sp>
      <p:sp>
        <p:nvSpPr>
          <p:cNvPr id="19" name="TextBox 18"/>
          <p:cNvSpPr txBox="1"/>
          <p:nvPr/>
        </p:nvSpPr>
        <p:spPr>
          <a:xfrm>
            <a:off x="4644008" y="1707654"/>
            <a:ext cx="1440160" cy="954107"/>
          </a:xfrm>
          <a:prstGeom prst="rect">
            <a:avLst/>
          </a:prstGeom>
          <a:noFill/>
        </p:spPr>
        <p:txBody>
          <a:bodyPr wrap="square" rtlCol="0">
            <a:spAutoFit/>
          </a:bodyPr>
          <a:lstStyle/>
          <a:p>
            <a:pPr algn="ctr"/>
            <a:r>
              <a:rPr lang="en-CA" sz="2800" b="1" dirty="0" smtClean="0"/>
              <a:t>God’s rule</a:t>
            </a:r>
            <a:endParaRPr lang="en-CA" sz="2800" b="1" dirty="0"/>
          </a:p>
        </p:txBody>
      </p:sp>
      <p:sp>
        <p:nvSpPr>
          <p:cNvPr id="2" name="Curved Down Arrow 1"/>
          <p:cNvSpPr/>
          <p:nvPr/>
        </p:nvSpPr>
        <p:spPr>
          <a:xfrm>
            <a:off x="4103948" y="987574"/>
            <a:ext cx="936104" cy="432048"/>
          </a:xfrm>
          <a:prstGeom prst="curvedDownArrow">
            <a:avLst/>
          </a:prstGeom>
          <a:solidFill>
            <a:srgbClr val="F2B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black"/>
              </a:solidFill>
            </a:endParaRPr>
          </a:p>
        </p:txBody>
      </p:sp>
      <p:sp>
        <p:nvSpPr>
          <p:cNvPr id="4" name="TextBox 3"/>
          <p:cNvSpPr txBox="1"/>
          <p:nvPr/>
        </p:nvSpPr>
        <p:spPr>
          <a:xfrm>
            <a:off x="2123728" y="51470"/>
            <a:ext cx="5184576" cy="523220"/>
          </a:xfrm>
          <a:prstGeom prst="rect">
            <a:avLst/>
          </a:prstGeom>
          <a:noFill/>
        </p:spPr>
        <p:txBody>
          <a:bodyPr wrap="square" rtlCol="0">
            <a:spAutoFit/>
          </a:bodyPr>
          <a:lstStyle/>
          <a:p>
            <a:pPr algn="ctr"/>
            <a:r>
              <a:rPr lang="en-CA" sz="2800" b="1" dirty="0" smtClean="0">
                <a:solidFill>
                  <a:srgbClr val="FFC000"/>
                </a:solidFill>
                <a:effectLst>
                  <a:outerShdw blurRad="38100" dist="38100" dir="2700000" algn="tl">
                    <a:srgbClr val="000000">
                      <a:alpha val="43137"/>
                    </a:srgbClr>
                  </a:outerShdw>
                </a:effectLst>
              </a:rPr>
              <a:t>SUPERNATURAL</a:t>
            </a:r>
            <a:endParaRPr lang="en-CA" sz="28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3569038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C:\Users\Paul\AppData\Local\Microsoft\Windows\INetCache\IE\P0UH4OS7\Absperrung[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1582" y="1702397"/>
            <a:ext cx="2668643" cy="163454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descr="C:\Users\Paul\AppData\Local\Microsoft\Windows\INetCache\IE\P0UH4OS7\Absperrung[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4951" y="863500"/>
            <a:ext cx="2668643" cy="1634544"/>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C:\Users\Paul\AppData\Local\Microsoft\Windows\INetCache\IE\P0UH4OS7\Absperrung[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7944" y="2282266"/>
            <a:ext cx="3067847" cy="1879057"/>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Paul\AppData\Local\Microsoft\Windows\INetCache\IE\P0UH4OS7\Absperrung[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84168" y="3221795"/>
            <a:ext cx="2962440" cy="181449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rot="21032898">
            <a:off x="7011581" y="3523504"/>
            <a:ext cx="1484183" cy="461665"/>
          </a:xfrm>
          <a:prstGeom prst="rect">
            <a:avLst/>
          </a:prstGeom>
          <a:solidFill>
            <a:srgbClr val="FF0000"/>
          </a:solidFill>
        </p:spPr>
        <p:txBody>
          <a:bodyPr wrap="square" rtlCol="0">
            <a:spAutoFit/>
          </a:bodyPr>
          <a:lstStyle/>
          <a:p>
            <a:pPr algn="ctr"/>
            <a:r>
              <a:rPr lang="en-CA" sz="2400" b="1" dirty="0" smtClean="0">
                <a:solidFill>
                  <a:prstClr val="white"/>
                </a:solidFill>
                <a:latin typeface="Arial Narrow" panose="020B0606020202030204" pitchFamily="34" charset="0"/>
              </a:rPr>
              <a:t>SORROW</a:t>
            </a:r>
            <a:endParaRPr lang="en-CA" sz="2400" b="1" dirty="0">
              <a:solidFill>
                <a:prstClr val="white"/>
              </a:solidFill>
              <a:latin typeface="Arial Narrow" panose="020B0606020202030204" pitchFamily="34" charset="0"/>
            </a:endParaRPr>
          </a:p>
        </p:txBody>
      </p:sp>
      <p:sp>
        <p:nvSpPr>
          <p:cNvPr id="12" name="TextBox 11"/>
          <p:cNvSpPr txBox="1"/>
          <p:nvPr/>
        </p:nvSpPr>
        <p:spPr>
          <a:xfrm rot="21032898">
            <a:off x="4956663" y="2550556"/>
            <a:ext cx="1689557" cy="461665"/>
          </a:xfrm>
          <a:prstGeom prst="rect">
            <a:avLst/>
          </a:prstGeom>
          <a:solidFill>
            <a:srgbClr val="FF0000"/>
          </a:solidFill>
        </p:spPr>
        <p:txBody>
          <a:bodyPr wrap="square" rtlCol="0">
            <a:spAutoFit/>
          </a:bodyPr>
          <a:lstStyle/>
          <a:p>
            <a:pPr algn="ctr"/>
            <a:r>
              <a:rPr lang="en-CA" sz="2400" b="1" dirty="0" smtClean="0">
                <a:solidFill>
                  <a:prstClr val="white"/>
                </a:solidFill>
                <a:latin typeface="Arial Narrow" panose="020B0606020202030204" pitchFamily="34" charset="0"/>
              </a:rPr>
              <a:t>SIMPLICITY</a:t>
            </a:r>
            <a:endParaRPr lang="en-CA" sz="2400" b="1" dirty="0">
              <a:solidFill>
                <a:prstClr val="white"/>
              </a:solidFill>
              <a:latin typeface="Arial Narrow" panose="020B0606020202030204" pitchFamily="34" charset="0"/>
            </a:endParaRPr>
          </a:p>
        </p:txBody>
      </p:sp>
      <p:sp>
        <p:nvSpPr>
          <p:cNvPr id="13" name="TextBox 12"/>
          <p:cNvSpPr txBox="1"/>
          <p:nvPr/>
        </p:nvSpPr>
        <p:spPr>
          <a:xfrm rot="21032898">
            <a:off x="2750696" y="1911910"/>
            <a:ext cx="1817439" cy="461665"/>
          </a:xfrm>
          <a:prstGeom prst="rect">
            <a:avLst/>
          </a:prstGeom>
          <a:solidFill>
            <a:srgbClr val="FF0000"/>
          </a:solidFill>
        </p:spPr>
        <p:txBody>
          <a:bodyPr wrap="square" rtlCol="0">
            <a:spAutoFit/>
          </a:bodyPr>
          <a:lstStyle/>
          <a:p>
            <a:pPr algn="ctr"/>
            <a:r>
              <a:rPr lang="en-CA" sz="2400" b="1" dirty="0" smtClean="0">
                <a:solidFill>
                  <a:prstClr val="white"/>
                </a:solidFill>
                <a:latin typeface="Arial Narrow" panose="020B0606020202030204" pitchFamily="34" charset="0"/>
              </a:rPr>
              <a:t>SURRENDER</a:t>
            </a:r>
            <a:endParaRPr lang="en-CA" sz="2400" b="1" dirty="0">
              <a:solidFill>
                <a:prstClr val="white"/>
              </a:solidFill>
              <a:latin typeface="Arial Narrow" panose="020B0606020202030204" pitchFamily="34" charset="0"/>
            </a:endParaRPr>
          </a:p>
        </p:txBody>
      </p:sp>
      <p:sp>
        <p:nvSpPr>
          <p:cNvPr id="9" name="TextBox 8"/>
          <p:cNvSpPr txBox="1"/>
          <p:nvPr/>
        </p:nvSpPr>
        <p:spPr>
          <a:xfrm rot="21032898">
            <a:off x="1274556" y="1128903"/>
            <a:ext cx="1974053" cy="446276"/>
          </a:xfrm>
          <a:prstGeom prst="rect">
            <a:avLst/>
          </a:prstGeom>
          <a:solidFill>
            <a:srgbClr val="FF0000"/>
          </a:solidFill>
        </p:spPr>
        <p:txBody>
          <a:bodyPr wrap="square" rtlCol="0">
            <a:spAutoFit/>
          </a:bodyPr>
          <a:lstStyle/>
          <a:p>
            <a:pPr algn="ctr"/>
            <a:r>
              <a:rPr lang="en-CA" sz="2300" b="1" dirty="0" smtClean="0">
                <a:solidFill>
                  <a:prstClr val="white"/>
                </a:solidFill>
                <a:latin typeface="Arial Narrow" panose="020B0606020202030204" pitchFamily="34" charset="0"/>
              </a:rPr>
              <a:t>SATISFACTION</a:t>
            </a:r>
            <a:endParaRPr lang="en-CA" sz="2300" b="1" dirty="0">
              <a:solidFill>
                <a:prstClr val="white"/>
              </a:solidFill>
              <a:latin typeface="Arial Narrow" panose="020B0606020202030204" pitchFamily="34" charset="0"/>
            </a:endParaRPr>
          </a:p>
        </p:txBody>
      </p:sp>
      <p:sp>
        <p:nvSpPr>
          <p:cNvPr id="5" name="Curved Right Arrow 4"/>
          <p:cNvSpPr/>
          <p:nvPr/>
        </p:nvSpPr>
        <p:spPr>
          <a:xfrm rot="5400000">
            <a:off x="8151436" y="2318262"/>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black"/>
              </a:solidFill>
            </a:endParaRPr>
          </a:p>
        </p:txBody>
      </p:sp>
      <p:sp>
        <p:nvSpPr>
          <p:cNvPr id="14" name="Curved Right Arrow 13"/>
          <p:cNvSpPr/>
          <p:nvPr/>
        </p:nvSpPr>
        <p:spPr>
          <a:xfrm rot="5400000">
            <a:off x="6043757" y="1438456"/>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black"/>
              </a:solidFill>
            </a:endParaRPr>
          </a:p>
        </p:txBody>
      </p:sp>
      <p:sp>
        <p:nvSpPr>
          <p:cNvPr id="15" name="Curved Right Arrow 14"/>
          <p:cNvSpPr/>
          <p:nvPr/>
        </p:nvSpPr>
        <p:spPr>
          <a:xfrm rot="5400000">
            <a:off x="4206240" y="791981"/>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black"/>
              </a:solidFill>
            </a:endParaRPr>
          </a:p>
        </p:txBody>
      </p:sp>
      <p:sp>
        <p:nvSpPr>
          <p:cNvPr id="16" name="Curved Right Arrow 15"/>
          <p:cNvSpPr/>
          <p:nvPr/>
        </p:nvSpPr>
        <p:spPr>
          <a:xfrm rot="5400000">
            <a:off x="2622067" y="-3990"/>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black"/>
              </a:solidFill>
            </a:endParaRPr>
          </a:p>
        </p:txBody>
      </p:sp>
      <p:sp>
        <p:nvSpPr>
          <p:cNvPr id="6" name="TextBox 5"/>
          <p:cNvSpPr txBox="1"/>
          <p:nvPr/>
        </p:nvSpPr>
        <p:spPr>
          <a:xfrm rot="1186411">
            <a:off x="4093484" y="860834"/>
            <a:ext cx="5158349" cy="707886"/>
          </a:xfrm>
          <a:prstGeom prst="rect">
            <a:avLst/>
          </a:prstGeom>
          <a:noFill/>
        </p:spPr>
        <p:txBody>
          <a:bodyPr wrap="square" rtlCol="0">
            <a:spAutoFit/>
          </a:bodyPr>
          <a:lstStyle/>
          <a:p>
            <a:pPr algn="ctr"/>
            <a:r>
              <a:rPr lang="en-CA" sz="4000" b="1" dirty="0" smtClean="0">
                <a:solidFill>
                  <a:srgbClr val="4F81BD">
                    <a:lumMod val="75000"/>
                  </a:srgbClr>
                </a:solidFill>
                <a:latin typeface="Arial Narrow" panose="020B0606020202030204" pitchFamily="34" charset="0"/>
              </a:rPr>
              <a:t>SUPERNATURAL</a:t>
            </a:r>
            <a:endParaRPr lang="en-CA" sz="4000" b="1" dirty="0">
              <a:solidFill>
                <a:srgbClr val="4F81BD">
                  <a:lumMod val="75000"/>
                </a:srgbClr>
              </a:solidFill>
              <a:latin typeface="Arial Narrow" panose="020B0606020202030204" pitchFamily="34" charset="0"/>
            </a:endParaRPr>
          </a:p>
        </p:txBody>
      </p:sp>
      <p:sp>
        <p:nvSpPr>
          <p:cNvPr id="2" name="TextBox 1"/>
          <p:cNvSpPr txBox="1"/>
          <p:nvPr/>
        </p:nvSpPr>
        <p:spPr>
          <a:xfrm>
            <a:off x="129207" y="2727966"/>
            <a:ext cx="4730823" cy="2308324"/>
          </a:xfrm>
          <a:prstGeom prst="rect">
            <a:avLst/>
          </a:prstGeom>
          <a:solidFill>
            <a:srgbClr val="FFC000">
              <a:alpha val="69804"/>
            </a:srgbClr>
          </a:solidFill>
        </p:spPr>
        <p:txBody>
          <a:bodyPr wrap="square" rtlCol="0">
            <a:spAutoFit/>
          </a:bodyPr>
          <a:lstStyle/>
          <a:p>
            <a:r>
              <a:rPr lang="en-CA" sz="2400" b="1" dirty="0" smtClean="0">
                <a:latin typeface="Arial Narrow" panose="020B0606020202030204" pitchFamily="34" charset="0"/>
              </a:rPr>
              <a:t>Eph. 6:12  For </a:t>
            </a:r>
            <a:r>
              <a:rPr lang="en-CA" sz="2400" b="1" dirty="0">
                <a:latin typeface="Arial Narrow" panose="020B0606020202030204" pitchFamily="34" charset="0"/>
              </a:rPr>
              <a:t>our struggle is not against flesh and blood, but against the rulers, against the authorities, against the powers of this dark world and against the spiritual forces of evil in the heavenly realms. </a:t>
            </a:r>
            <a:r>
              <a:rPr lang="en-CA" sz="2400" b="1" dirty="0" smtClean="0">
                <a:latin typeface="Arial Narrow" panose="020B0606020202030204" pitchFamily="34" charset="0"/>
              </a:rPr>
              <a:t> </a:t>
            </a:r>
            <a:endParaRPr lang="en-CA" sz="2400" b="1" dirty="0">
              <a:latin typeface="Arial Narrow" panose="020B0606020202030204" pitchFamily="34" charset="0"/>
            </a:endParaRPr>
          </a:p>
        </p:txBody>
      </p:sp>
    </p:spTree>
    <p:extLst>
      <p:ext uri="{BB962C8B-B14F-4D97-AF65-F5344CB8AC3E}">
        <p14:creationId xmlns:p14="http://schemas.microsoft.com/office/powerpoint/2010/main" xmlns="" val="38544019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C:\Users\Paul\AppData\Local\Microsoft\Windows\INetCache\IE\P0UH4OS7\Absperrung[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1582" y="1702397"/>
            <a:ext cx="2668643" cy="163454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descr="C:\Users\Paul\AppData\Local\Microsoft\Windows\INetCache\IE\P0UH4OS7\Absperrung[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4951" y="863500"/>
            <a:ext cx="2668643" cy="1634544"/>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C:\Users\Paul\AppData\Local\Microsoft\Windows\INetCache\IE\P0UH4OS7\Absperrung[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7944" y="2282266"/>
            <a:ext cx="3067847" cy="1879057"/>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Paul\AppData\Local\Microsoft\Windows\INetCache\IE\P0UH4OS7\Absperrung[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84168" y="3221795"/>
            <a:ext cx="2962440" cy="181449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rot="21032898">
            <a:off x="7011581" y="3523504"/>
            <a:ext cx="1484183" cy="461665"/>
          </a:xfrm>
          <a:prstGeom prst="rect">
            <a:avLst/>
          </a:prstGeom>
          <a:solidFill>
            <a:srgbClr val="FF0000"/>
          </a:solidFill>
        </p:spPr>
        <p:txBody>
          <a:bodyPr wrap="square" rtlCol="0">
            <a:spAutoFit/>
          </a:bodyPr>
          <a:lstStyle/>
          <a:p>
            <a:pPr algn="ctr"/>
            <a:r>
              <a:rPr lang="en-CA" sz="2400" b="1" dirty="0" smtClean="0">
                <a:solidFill>
                  <a:prstClr val="white"/>
                </a:solidFill>
                <a:latin typeface="Arial Narrow" panose="020B0606020202030204" pitchFamily="34" charset="0"/>
              </a:rPr>
              <a:t>SORROW</a:t>
            </a:r>
            <a:endParaRPr lang="en-CA" sz="2400" b="1" dirty="0">
              <a:solidFill>
                <a:prstClr val="white"/>
              </a:solidFill>
              <a:latin typeface="Arial Narrow" panose="020B0606020202030204" pitchFamily="34" charset="0"/>
            </a:endParaRPr>
          </a:p>
        </p:txBody>
      </p:sp>
      <p:sp>
        <p:nvSpPr>
          <p:cNvPr id="12" name="TextBox 11"/>
          <p:cNvSpPr txBox="1"/>
          <p:nvPr/>
        </p:nvSpPr>
        <p:spPr>
          <a:xfrm rot="21032898">
            <a:off x="4956663" y="2550556"/>
            <a:ext cx="1689557" cy="461665"/>
          </a:xfrm>
          <a:prstGeom prst="rect">
            <a:avLst/>
          </a:prstGeom>
          <a:solidFill>
            <a:srgbClr val="FF0000"/>
          </a:solidFill>
        </p:spPr>
        <p:txBody>
          <a:bodyPr wrap="square" rtlCol="0">
            <a:spAutoFit/>
          </a:bodyPr>
          <a:lstStyle/>
          <a:p>
            <a:pPr algn="ctr"/>
            <a:r>
              <a:rPr lang="en-CA" sz="2400" b="1" dirty="0" smtClean="0">
                <a:solidFill>
                  <a:prstClr val="white"/>
                </a:solidFill>
                <a:latin typeface="Arial Narrow" panose="020B0606020202030204" pitchFamily="34" charset="0"/>
              </a:rPr>
              <a:t>SIMPLICITY</a:t>
            </a:r>
            <a:endParaRPr lang="en-CA" sz="2400" b="1" dirty="0">
              <a:solidFill>
                <a:prstClr val="white"/>
              </a:solidFill>
              <a:latin typeface="Arial Narrow" panose="020B0606020202030204" pitchFamily="34" charset="0"/>
            </a:endParaRPr>
          </a:p>
        </p:txBody>
      </p:sp>
      <p:sp>
        <p:nvSpPr>
          <p:cNvPr id="13" name="TextBox 12"/>
          <p:cNvSpPr txBox="1"/>
          <p:nvPr/>
        </p:nvSpPr>
        <p:spPr>
          <a:xfrm rot="21032898">
            <a:off x="2750696" y="1911910"/>
            <a:ext cx="1817439" cy="461665"/>
          </a:xfrm>
          <a:prstGeom prst="rect">
            <a:avLst/>
          </a:prstGeom>
          <a:solidFill>
            <a:srgbClr val="FF0000"/>
          </a:solidFill>
        </p:spPr>
        <p:txBody>
          <a:bodyPr wrap="square" rtlCol="0">
            <a:spAutoFit/>
          </a:bodyPr>
          <a:lstStyle/>
          <a:p>
            <a:pPr algn="ctr"/>
            <a:r>
              <a:rPr lang="en-CA" sz="2400" b="1" dirty="0" smtClean="0">
                <a:solidFill>
                  <a:prstClr val="white"/>
                </a:solidFill>
                <a:latin typeface="Arial Narrow" panose="020B0606020202030204" pitchFamily="34" charset="0"/>
              </a:rPr>
              <a:t>SURRENDER</a:t>
            </a:r>
            <a:endParaRPr lang="en-CA" sz="2400" b="1" dirty="0">
              <a:solidFill>
                <a:prstClr val="white"/>
              </a:solidFill>
              <a:latin typeface="Arial Narrow" panose="020B0606020202030204" pitchFamily="34" charset="0"/>
            </a:endParaRPr>
          </a:p>
        </p:txBody>
      </p:sp>
      <p:sp>
        <p:nvSpPr>
          <p:cNvPr id="9" name="TextBox 8"/>
          <p:cNvSpPr txBox="1"/>
          <p:nvPr/>
        </p:nvSpPr>
        <p:spPr>
          <a:xfrm rot="21032898">
            <a:off x="1274556" y="1128903"/>
            <a:ext cx="1974053" cy="446276"/>
          </a:xfrm>
          <a:prstGeom prst="rect">
            <a:avLst/>
          </a:prstGeom>
          <a:solidFill>
            <a:srgbClr val="FF0000"/>
          </a:solidFill>
        </p:spPr>
        <p:txBody>
          <a:bodyPr wrap="square" rtlCol="0">
            <a:spAutoFit/>
          </a:bodyPr>
          <a:lstStyle/>
          <a:p>
            <a:pPr algn="ctr"/>
            <a:r>
              <a:rPr lang="en-CA" sz="2300" b="1" dirty="0" smtClean="0">
                <a:solidFill>
                  <a:prstClr val="white"/>
                </a:solidFill>
                <a:latin typeface="Arial Narrow" panose="020B0606020202030204" pitchFamily="34" charset="0"/>
              </a:rPr>
              <a:t>SATISFACTION</a:t>
            </a:r>
            <a:endParaRPr lang="en-CA" sz="2300" b="1" dirty="0">
              <a:solidFill>
                <a:prstClr val="white"/>
              </a:solidFill>
              <a:latin typeface="Arial Narrow" panose="020B0606020202030204" pitchFamily="34" charset="0"/>
            </a:endParaRPr>
          </a:p>
        </p:txBody>
      </p:sp>
      <p:sp>
        <p:nvSpPr>
          <p:cNvPr id="5" name="Curved Right Arrow 4"/>
          <p:cNvSpPr/>
          <p:nvPr/>
        </p:nvSpPr>
        <p:spPr>
          <a:xfrm rot="5400000">
            <a:off x="8151436" y="2318262"/>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black"/>
              </a:solidFill>
            </a:endParaRPr>
          </a:p>
        </p:txBody>
      </p:sp>
      <p:sp>
        <p:nvSpPr>
          <p:cNvPr id="14" name="Curved Right Arrow 13"/>
          <p:cNvSpPr/>
          <p:nvPr/>
        </p:nvSpPr>
        <p:spPr>
          <a:xfrm rot="5400000">
            <a:off x="6043757" y="1438456"/>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black"/>
              </a:solidFill>
            </a:endParaRPr>
          </a:p>
        </p:txBody>
      </p:sp>
      <p:sp>
        <p:nvSpPr>
          <p:cNvPr id="15" name="Curved Right Arrow 14"/>
          <p:cNvSpPr/>
          <p:nvPr/>
        </p:nvSpPr>
        <p:spPr>
          <a:xfrm rot="5400000">
            <a:off x="4206240" y="791981"/>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black"/>
              </a:solidFill>
            </a:endParaRPr>
          </a:p>
        </p:txBody>
      </p:sp>
      <p:sp>
        <p:nvSpPr>
          <p:cNvPr id="16" name="Curved Right Arrow 15"/>
          <p:cNvSpPr/>
          <p:nvPr/>
        </p:nvSpPr>
        <p:spPr>
          <a:xfrm rot="5400000">
            <a:off x="2622067" y="-3990"/>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black"/>
              </a:solidFill>
            </a:endParaRPr>
          </a:p>
        </p:txBody>
      </p:sp>
      <p:sp>
        <p:nvSpPr>
          <p:cNvPr id="6" name="TextBox 5"/>
          <p:cNvSpPr txBox="1"/>
          <p:nvPr/>
        </p:nvSpPr>
        <p:spPr>
          <a:xfrm rot="1186411">
            <a:off x="4093484" y="860834"/>
            <a:ext cx="5158349" cy="707886"/>
          </a:xfrm>
          <a:prstGeom prst="rect">
            <a:avLst/>
          </a:prstGeom>
          <a:noFill/>
        </p:spPr>
        <p:txBody>
          <a:bodyPr wrap="square" rtlCol="0">
            <a:spAutoFit/>
          </a:bodyPr>
          <a:lstStyle/>
          <a:p>
            <a:pPr algn="ctr"/>
            <a:r>
              <a:rPr lang="en-CA" sz="4000" b="1" dirty="0" smtClean="0">
                <a:solidFill>
                  <a:srgbClr val="4F81BD">
                    <a:lumMod val="75000"/>
                  </a:srgbClr>
                </a:solidFill>
                <a:latin typeface="Arial Narrow" panose="020B0606020202030204" pitchFamily="34" charset="0"/>
              </a:rPr>
              <a:t>SUPERNATURAL</a:t>
            </a:r>
            <a:endParaRPr lang="en-CA" sz="4000" b="1" dirty="0">
              <a:solidFill>
                <a:srgbClr val="4F81BD">
                  <a:lumMod val="75000"/>
                </a:srgbClr>
              </a:solidFill>
              <a:latin typeface="Arial Narrow" panose="020B0606020202030204" pitchFamily="34" charset="0"/>
            </a:endParaRPr>
          </a:p>
        </p:txBody>
      </p:sp>
      <p:sp>
        <p:nvSpPr>
          <p:cNvPr id="2" name="TextBox 1"/>
          <p:cNvSpPr txBox="1"/>
          <p:nvPr/>
        </p:nvSpPr>
        <p:spPr>
          <a:xfrm>
            <a:off x="129207" y="2727966"/>
            <a:ext cx="4730823" cy="1938992"/>
          </a:xfrm>
          <a:prstGeom prst="rect">
            <a:avLst/>
          </a:prstGeom>
          <a:solidFill>
            <a:srgbClr val="FFC000">
              <a:alpha val="69804"/>
            </a:srgbClr>
          </a:solidFill>
        </p:spPr>
        <p:txBody>
          <a:bodyPr wrap="square" rtlCol="0">
            <a:spAutoFit/>
          </a:bodyPr>
          <a:lstStyle/>
          <a:p>
            <a:r>
              <a:rPr lang="en-CA" sz="2400" b="1" dirty="0">
                <a:latin typeface="Arial Narrow" panose="020B0606020202030204" pitchFamily="34" charset="0"/>
              </a:rPr>
              <a:t>Luke 8:11-12 (Parable of the Soils)  The evil one snatches the Gospel truth away from unbelievers’ hearts before it has time to even germinate, let alone take root</a:t>
            </a:r>
            <a:r>
              <a:rPr lang="en-CA" sz="2400" b="1" dirty="0" smtClean="0">
                <a:latin typeface="Arial Narrow" panose="020B0606020202030204" pitchFamily="34" charset="0"/>
              </a:rPr>
              <a:t>. </a:t>
            </a:r>
            <a:endParaRPr lang="en-CA" sz="2400" b="1" dirty="0">
              <a:latin typeface="Arial Narrow" panose="020B0606020202030204" pitchFamily="34" charset="0"/>
            </a:endParaRPr>
          </a:p>
        </p:txBody>
      </p:sp>
    </p:spTree>
    <p:extLst>
      <p:ext uri="{BB962C8B-B14F-4D97-AF65-F5344CB8AC3E}">
        <p14:creationId xmlns:p14="http://schemas.microsoft.com/office/powerpoint/2010/main" xmlns="" val="19985339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C:\Users\Paul\AppData\Local\Microsoft\Windows\INetCache\IE\P0UH4OS7\Absperrung[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1582" y="1702397"/>
            <a:ext cx="2668643" cy="163454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descr="C:\Users\Paul\AppData\Local\Microsoft\Windows\INetCache\IE\P0UH4OS7\Absperrung[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4951" y="863500"/>
            <a:ext cx="2668643" cy="1634544"/>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C:\Users\Paul\AppData\Local\Microsoft\Windows\INetCache\IE\P0UH4OS7\Absperrung[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7944" y="2282266"/>
            <a:ext cx="3067847" cy="1879057"/>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Paul\AppData\Local\Microsoft\Windows\INetCache\IE\P0UH4OS7\Absperrung[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84168" y="3221795"/>
            <a:ext cx="2962440" cy="181449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rot="21032898">
            <a:off x="7011581" y="3523504"/>
            <a:ext cx="1484183" cy="461665"/>
          </a:xfrm>
          <a:prstGeom prst="rect">
            <a:avLst/>
          </a:prstGeom>
          <a:solidFill>
            <a:srgbClr val="FF0000"/>
          </a:solidFill>
        </p:spPr>
        <p:txBody>
          <a:bodyPr wrap="square" rtlCol="0">
            <a:spAutoFit/>
          </a:bodyPr>
          <a:lstStyle/>
          <a:p>
            <a:pPr algn="ctr"/>
            <a:r>
              <a:rPr lang="en-CA" sz="2400" b="1" dirty="0" smtClean="0">
                <a:solidFill>
                  <a:prstClr val="white"/>
                </a:solidFill>
                <a:latin typeface="Arial Narrow" panose="020B0606020202030204" pitchFamily="34" charset="0"/>
              </a:rPr>
              <a:t>SORROW</a:t>
            </a:r>
            <a:endParaRPr lang="en-CA" sz="2400" b="1" dirty="0">
              <a:solidFill>
                <a:prstClr val="white"/>
              </a:solidFill>
              <a:latin typeface="Arial Narrow" panose="020B0606020202030204" pitchFamily="34" charset="0"/>
            </a:endParaRPr>
          </a:p>
        </p:txBody>
      </p:sp>
      <p:sp>
        <p:nvSpPr>
          <p:cNvPr id="12" name="TextBox 11"/>
          <p:cNvSpPr txBox="1"/>
          <p:nvPr/>
        </p:nvSpPr>
        <p:spPr>
          <a:xfrm rot="21032898">
            <a:off x="4956663" y="2550556"/>
            <a:ext cx="1689557" cy="461665"/>
          </a:xfrm>
          <a:prstGeom prst="rect">
            <a:avLst/>
          </a:prstGeom>
          <a:solidFill>
            <a:srgbClr val="FF0000"/>
          </a:solidFill>
        </p:spPr>
        <p:txBody>
          <a:bodyPr wrap="square" rtlCol="0">
            <a:spAutoFit/>
          </a:bodyPr>
          <a:lstStyle/>
          <a:p>
            <a:pPr algn="ctr"/>
            <a:r>
              <a:rPr lang="en-CA" sz="2400" b="1" dirty="0" smtClean="0">
                <a:solidFill>
                  <a:prstClr val="white"/>
                </a:solidFill>
                <a:latin typeface="Arial Narrow" panose="020B0606020202030204" pitchFamily="34" charset="0"/>
              </a:rPr>
              <a:t>SIMPLICITY</a:t>
            </a:r>
            <a:endParaRPr lang="en-CA" sz="2400" b="1" dirty="0">
              <a:solidFill>
                <a:prstClr val="white"/>
              </a:solidFill>
              <a:latin typeface="Arial Narrow" panose="020B0606020202030204" pitchFamily="34" charset="0"/>
            </a:endParaRPr>
          </a:p>
        </p:txBody>
      </p:sp>
      <p:sp>
        <p:nvSpPr>
          <p:cNvPr id="13" name="TextBox 12"/>
          <p:cNvSpPr txBox="1"/>
          <p:nvPr/>
        </p:nvSpPr>
        <p:spPr>
          <a:xfrm rot="21032898">
            <a:off x="2750696" y="1911910"/>
            <a:ext cx="1817439" cy="461665"/>
          </a:xfrm>
          <a:prstGeom prst="rect">
            <a:avLst/>
          </a:prstGeom>
          <a:solidFill>
            <a:srgbClr val="FF0000"/>
          </a:solidFill>
        </p:spPr>
        <p:txBody>
          <a:bodyPr wrap="square" rtlCol="0">
            <a:spAutoFit/>
          </a:bodyPr>
          <a:lstStyle/>
          <a:p>
            <a:pPr algn="ctr"/>
            <a:r>
              <a:rPr lang="en-CA" sz="2400" b="1" dirty="0" smtClean="0">
                <a:solidFill>
                  <a:prstClr val="white"/>
                </a:solidFill>
                <a:latin typeface="Arial Narrow" panose="020B0606020202030204" pitchFamily="34" charset="0"/>
              </a:rPr>
              <a:t>SURRENDER</a:t>
            </a:r>
            <a:endParaRPr lang="en-CA" sz="2400" b="1" dirty="0">
              <a:solidFill>
                <a:prstClr val="white"/>
              </a:solidFill>
              <a:latin typeface="Arial Narrow" panose="020B0606020202030204" pitchFamily="34" charset="0"/>
            </a:endParaRPr>
          </a:p>
        </p:txBody>
      </p:sp>
      <p:sp>
        <p:nvSpPr>
          <p:cNvPr id="9" name="TextBox 8"/>
          <p:cNvSpPr txBox="1"/>
          <p:nvPr/>
        </p:nvSpPr>
        <p:spPr>
          <a:xfrm rot="21032898">
            <a:off x="1274556" y="1128903"/>
            <a:ext cx="1974053" cy="446276"/>
          </a:xfrm>
          <a:prstGeom prst="rect">
            <a:avLst/>
          </a:prstGeom>
          <a:solidFill>
            <a:srgbClr val="FF0000"/>
          </a:solidFill>
        </p:spPr>
        <p:txBody>
          <a:bodyPr wrap="square" rtlCol="0">
            <a:spAutoFit/>
          </a:bodyPr>
          <a:lstStyle/>
          <a:p>
            <a:pPr algn="ctr"/>
            <a:r>
              <a:rPr lang="en-CA" sz="2300" b="1" dirty="0" smtClean="0">
                <a:solidFill>
                  <a:prstClr val="white"/>
                </a:solidFill>
                <a:latin typeface="Arial Narrow" panose="020B0606020202030204" pitchFamily="34" charset="0"/>
              </a:rPr>
              <a:t>SATISFACTION</a:t>
            </a:r>
            <a:endParaRPr lang="en-CA" sz="2300" b="1" dirty="0">
              <a:solidFill>
                <a:prstClr val="white"/>
              </a:solidFill>
              <a:latin typeface="Arial Narrow" panose="020B0606020202030204" pitchFamily="34" charset="0"/>
            </a:endParaRPr>
          </a:p>
        </p:txBody>
      </p:sp>
      <p:sp>
        <p:nvSpPr>
          <p:cNvPr id="5" name="Curved Right Arrow 4"/>
          <p:cNvSpPr/>
          <p:nvPr/>
        </p:nvSpPr>
        <p:spPr>
          <a:xfrm rot="5400000">
            <a:off x="8151436" y="2318262"/>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black"/>
              </a:solidFill>
            </a:endParaRPr>
          </a:p>
        </p:txBody>
      </p:sp>
      <p:sp>
        <p:nvSpPr>
          <p:cNvPr id="14" name="Curved Right Arrow 13"/>
          <p:cNvSpPr/>
          <p:nvPr/>
        </p:nvSpPr>
        <p:spPr>
          <a:xfrm rot="5400000">
            <a:off x="6043757" y="1438456"/>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black"/>
              </a:solidFill>
            </a:endParaRPr>
          </a:p>
        </p:txBody>
      </p:sp>
      <p:sp>
        <p:nvSpPr>
          <p:cNvPr id="15" name="Curved Right Arrow 14"/>
          <p:cNvSpPr/>
          <p:nvPr/>
        </p:nvSpPr>
        <p:spPr>
          <a:xfrm rot="5400000">
            <a:off x="4206240" y="791981"/>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black"/>
              </a:solidFill>
            </a:endParaRPr>
          </a:p>
        </p:txBody>
      </p:sp>
      <p:sp>
        <p:nvSpPr>
          <p:cNvPr id="16" name="Curved Right Arrow 15"/>
          <p:cNvSpPr/>
          <p:nvPr/>
        </p:nvSpPr>
        <p:spPr>
          <a:xfrm rot="5400000">
            <a:off x="2622067" y="-3990"/>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black"/>
              </a:solidFill>
            </a:endParaRPr>
          </a:p>
        </p:txBody>
      </p:sp>
      <p:sp>
        <p:nvSpPr>
          <p:cNvPr id="6" name="TextBox 5"/>
          <p:cNvSpPr txBox="1"/>
          <p:nvPr/>
        </p:nvSpPr>
        <p:spPr>
          <a:xfrm rot="1186411">
            <a:off x="4093484" y="860834"/>
            <a:ext cx="5158349" cy="707886"/>
          </a:xfrm>
          <a:prstGeom prst="rect">
            <a:avLst/>
          </a:prstGeom>
          <a:noFill/>
        </p:spPr>
        <p:txBody>
          <a:bodyPr wrap="square" rtlCol="0">
            <a:spAutoFit/>
          </a:bodyPr>
          <a:lstStyle/>
          <a:p>
            <a:pPr algn="ctr"/>
            <a:r>
              <a:rPr lang="en-CA" sz="4000" b="1" dirty="0" smtClean="0">
                <a:solidFill>
                  <a:srgbClr val="4F81BD">
                    <a:lumMod val="75000"/>
                  </a:srgbClr>
                </a:solidFill>
                <a:latin typeface="Arial Narrow" panose="020B0606020202030204" pitchFamily="34" charset="0"/>
              </a:rPr>
              <a:t>You are a Miracle!</a:t>
            </a:r>
            <a:endParaRPr lang="en-CA" sz="4000" b="1" dirty="0">
              <a:solidFill>
                <a:srgbClr val="4F81BD">
                  <a:lumMod val="75000"/>
                </a:srgbClr>
              </a:solidFill>
              <a:latin typeface="Arial Narrow" panose="020B0606020202030204" pitchFamily="34" charset="0"/>
            </a:endParaRPr>
          </a:p>
        </p:txBody>
      </p:sp>
      <p:sp>
        <p:nvSpPr>
          <p:cNvPr id="2" name="TextBox 1"/>
          <p:cNvSpPr txBox="1"/>
          <p:nvPr/>
        </p:nvSpPr>
        <p:spPr>
          <a:xfrm>
            <a:off x="115666" y="2691933"/>
            <a:ext cx="4730823" cy="461665"/>
          </a:xfrm>
          <a:prstGeom prst="rect">
            <a:avLst/>
          </a:prstGeom>
          <a:solidFill>
            <a:srgbClr val="FFC000">
              <a:alpha val="69804"/>
            </a:srgbClr>
          </a:solidFill>
        </p:spPr>
        <p:txBody>
          <a:bodyPr wrap="square" rtlCol="0">
            <a:spAutoFit/>
          </a:bodyPr>
          <a:lstStyle/>
          <a:p>
            <a:endParaRPr lang="en-CA" sz="2400" b="1" dirty="0">
              <a:latin typeface="Arial Narrow" panose="020B0606020202030204" pitchFamily="34" charset="0"/>
            </a:endParaRPr>
          </a:p>
        </p:txBody>
      </p:sp>
    </p:spTree>
    <p:extLst>
      <p:ext uri="{BB962C8B-B14F-4D97-AF65-F5344CB8AC3E}">
        <p14:creationId xmlns:p14="http://schemas.microsoft.com/office/powerpoint/2010/main" xmlns="" val="7337450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C:\Users\Paul\AppData\Local\Microsoft\Windows\INetCache\IE\P0UH4OS7\Absperrung[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1582" y="1702397"/>
            <a:ext cx="2668643" cy="163454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descr="C:\Users\Paul\AppData\Local\Microsoft\Windows\INetCache\IE\P0UH4OS7\Absperrung[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4951" y="863500"/>
            <a:ext cx="2668643" cy="1634544"/>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C:\Users\Paul\AppData\Local\Microsoft\Windows\INetCache\IE\P0UH4OS7\Absperrung[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7944" y="2282266"/>
            <a:ext cx="3067847" cy="1879057"/>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Paul\AppData\Local\Microsoft\Windows\INetCache\IE\P0UH4OS7\Absperrung[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84168" y="3221795"/>
            <a:ext cx="2962440" cy="181449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rot="21032898">
            <a:off x="7011581" y="3523504"/>
            <a:ext cx="1484183" cy="461665"/>
          </a:xfrm>
          <a:prstGeom prst="rect">
            <a:avLst/>
          </a:prstGeom>
          <a:solidFill>
            <a:srgbClr val="FF0000"/>
          </a:solidFill>
        </p:spPr>
        <p:txBody>
          <a:bodyPr wrap="square" rtlCol="0">
            <a:spAutoFit/>
          </a:bodyPr>
          <a:lstStyle/>
          <a:p>
            <a:pPr algn="ctr"/>
            <a:r>
              <a:rPr lang="en-CA" sz="2400" b="1" dirty="0" smtClean="0">
                <a:solidFill>
                  <a:prstClr val="white"/>
                </a:solidFill>
                <a:latin typeface="Arial Narrow" panose="020B0606020202030204" pitchFamily="34" charset="0"/>
              </a:rPr>
              <a:t>SORROW</a:t>
            </a:r>
            <a:endParaRPr lang="en-CA" sz="2400" b="1" dirty="0">
              <a:solidFill>
                <a:prstClr val="white"/>
              </a:solidFill>
              <a:latin typeface="Arial Narrow" panose="020B0606020202030204" pitchFamily="34" charset="0"/>
            </a:endParaRPr>
          </a:p>
        </p:txBody>
      </p:sp>
      <p:sp>
        <p:nvSpPr>
          <p:cNvPr id="12" name="TextBox 11"/>
          <p:cNvSpPr txBox="1"/>
          <p:nvPr/>
        </p:nvSpPr>
        <p:spPr>
          <a:xfrm rot="21032898">
            <a:off x="4956663" y="2550556"/>
            <a:ext cx="1689557" cy="461665"/>
          </a:xfrm>
          <a:prstGeom prst="rect">
            <a:avLst/>
          </a:prstGeom>
          <a:solidFill>
            <a:srgbClr val="FF0000"/>
          </a:solidFill>
        </p:spPr>
        <p:txBody>
          <a:bodyPr wrap="square" rtlCol="0">
            <a:spAutoFit/>
          </a:bodyPr>
          <a:lstStyle/>
          <a:p>
            <a:pPr algn="ctr"/>
            <a:r>
              <a:rPr lang="en-CA" sz="2400" b="1" dirty="0" smtClean="0">
                <a:solidFill>
                  <a:prstClr val="white"/>
                </a:solidFill>
                <a:latin typeface="Arial Narrow" panose="020B0606020202030204" pitchFamily="34" charset="0"/>
              </a:rPr>
              <a:t>SIMPLICITY</a:t>
            </a:r>
            <a:endParaRPr lang="en-CA" sz="2400" b="1" dirty="0">
              <a:solidFill>
                <a:prstClr val="white"/>
              </a:solidFill>
              <a:latin typeface="Arial Narrow" panose="020B0606020202030204" pitchFamily="34" charset="0"/>
            </a:endParaRPr>
          </a:p>
        </p:txBody>
      </p:sp>
      <p:sp>
        <p:nvSpPr>
          <p:cNvPr id="13" name="TextBox 12"/>
          <p:cNvSpPr txBox="1"/>
          <p:nvPr/>
        </p:nvSpPr>
        <p:spPr>
          <a:xfrm rot="21032898">
            <a:off x="2750696" y="1911910"/>
            <a:ext cx="1817439" cy="461665"/>
          </a:xfrm>
          <a:prstGeom prst="rect">
            <a:avLst/>
          </a:prstGeom>
          <a:solidFill>
            <a:srgbClr val="FF0000"/>
          </a:solidFill>
        </p:spPr>
        <p:txBody>
          <a:bodyPr wrap="square" rtlCol="0">
            <a:spAutoFit/>
          </a:bodyPr>
          <a:lstStyle/>
          <a:p>
            <a:pPr algn="ctr"/>
            <a:r>
              <a:rPr lang="en-CA" sz="2400" b="1" dirty="0" smtClean="0">
                <a:solidFill>
                  <a:prstClr val="white"/>
                </a:solidFill>
                <a:latin typeface="Arial Narrow" panose="020B0606020202030204" pitchFamily="34" charset="0"/>
              </a:rPr>
              <a:t>SURRENDER</a:t>
            </a:r>
            <a:endParaRPr lang="en-CA" sz="2400" b="1" dirty="0">
              <a:solidFill>
                <a:prstClr val="white"/>
              </a:solidFill>
              <a:latin typeface="Arial Narrow" panose="020B0606020202030204" pitchFamily="34" charset="0"/>
            </a:endParaRPr>
          </a:p>
        </p:txBody>
      </p:sp>
      <p:sp>
        <p:nvSpPr>
          <p:cNvPr id="9" name="TextBox 8"/>
          <p:cNvSpPr txBox="1"/>
          <p:nvPr/>
        </p:nvSpPr>
        <p:spPr>
          <a:xfrm rot="21032898">
            <a:off x="1274556" y="1128903"/>
            <a:ext cx="1974053" cy="446276"/>
          </a:xfrm>
          <a:prstGeom prst="rect">
            <a:avLst/>
          </a:prstGeom>
          <a:solidFill>
            <a:srgbClr val="FF0000"/>
          </a:solidFill>
        </p:spPr>
        <p:txBody>
          <a:bodyPr wrap="square" rtlCol="0">
            <a:spAutoFit/>
          </a:bodyPr>
          <a:lstStyle/>
          <a:p>
            <a:pPr algn="ctr"/>
            <a:r>
              <a:rPr lang="en-CA" sz="2300" b="1" dirty="0" smtClean="0">
                <a:solidFill>
                  <a:prstClr val="white"/>
                </a:solidFill>
                <a:latin typeface="Arial Narrow" panose="020B0606020202030204" pitchFamily="34" charset="0"/>
              </a:rPr>
              <a:t>SATISFACTION</a:t>
            </a:r>
            <a:endParaRPr lang="en-CA" sz="2300" b="1" dirty="0">
              <a:solidFill>
                <a:prstClr val="white"/>
              </a:solidFill>
              <a:latin typeface="Arial Narrow" panose="020B0606020202030204" pitchFamily="34" charset="0"/>
            </a:endParaRPr>
          </a:p>
        </p:txBody>
      </p:sp>
      <p:sp>
        <p:nvSpPr>
          <p:cNvPr id="5" name="Curved Right Arrow 4"/>
          <p:cNvSpPr/>
          <p:nvPr/>
        </p:nvSpPr>
        <p:spPr>
          <a:xfrm rot="5400000">
            <a:off x="8151436" y="2318262"/>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black"/>
              </a:solidFill>
            </a:endParaRPr>
          </a:p>
        </p:txBody>
      </p:sp>
      <p:sp>
        <p:nvSpPr>
          <p:cNvPr id="14" name="Curved Right Arrow 13"/>
          <p:cNvSpPr/>
          <p:nvPr/>
        </p:nvSpPr>
        <p:spPr>
          <a:xfrm rot="5400000">
            <a:off x="6043757" y="1438456"/>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black"/>
              </a:solidFill>
            </a:endParaRPr>
          </a:p>
        </p:txBody>
      </p:sp>
      <p:sp>
        <p:nvSpPr>
          <p:cNvPr id="15" name="Curved Right Arrow 14"/>
          <p:cNvSpPr/>
          <p:nvPr/>
        </p:nvSpPr>
        <p:spPr>
          <a:xfrm rot="5400000">
            <a:off x="4206240" y="791981"/>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black"/>
              </a:solidFill>
            </a:endParaRPr>
          </a:p>
        </p:txBody>
      </p:sp>
      <p:sp>
        <p:nvSpPr>
          <p:cNvPr id="16" name="Curved Right Arrow 15"/>
          <p:cNvSpPr/>
          <p:nvPr/>
        </p:nvSpPr>
        <p:spPr>
          <a:xfrm rot="5400000">
            <a:off x="2622067" y="-3990"/>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black"/>
              </a:solidFill>
            </a:endParaRPr>
          </a:p>
        </p:txBody>
      </p:sp>
      <p:sp>
        <p:nvSpPr>
          <p:cNvPr id="6" name="TextBox 5"/>
          <p:cNvSpPr txBox="1"/>
          <p:nvPr/>
        </p:nvSpPr>
        <p:spPr>
          <a:xfrm rot="1186411">
            <a:off x="4093484" y="860834"/>
            <a:ext cx="5158349" cy="707886"/>
          </a:xfrm>
          <a:prstGeom prst="rect">
            <a:avLst/>
          </a:prstGeom>
          <a:noFill/>
        </p:spPr>
        <p:txBody>
          <a:bodyPr wrap="square" rtlCol="0">
            <a:spAutoFit/>
          </a:bodyPr>
          <a:lstStyle/>
          <a:p>
            <a:pPr algn="ctr"/>
            <a:r>
              <a:rPr lang="en-CA" sz="4000" b="1" dirty="0" smtClean="0">
                <a:solidFill>
                  <a:srgbClr val="4F81BD">
                    <a:lumMod val="75000"/>
                  </a:srgbClr>
                </a:solidFill>
                <a:latin typeface="Arial Narrow" panose="020B0606020202030204" pitchFamily="34" charset="0"/>
              </a:rPr>
              <a:t>SUPERNATURAL</a:t>
            </a:r>
            <a:endParaRPr lang="en-CA" sz="4000" b="1" dirty="0">
              <a:solidFill>
                <a:srgbClr val="4F81BD">
                  <a:lumMod val="75000"/>
                </a:srgbClr>
              </a:solidFill>
              <a:latin typeface="Arial Narrow" panose="020B0606020202030204" pitchFamily="34" charset="0"/>
            </a:endParaRPr>
          </a:p>
        </p:txBody>
      </p:sp>
      <p:sp>
        <p:nvSpPr>
          <p:cNvPr id="2" name="TextBox 1"/>
          <p:cNvSpPr txBox="1"/>
          <p:nvPr/>
        </p:nvSpPr>
        <p:spPr>
          <a:xfrm>
            <a:off x="129206" y="3145106"/>
            <a:ext cx="4730823" cy="1200329"/>
          </a:xfrm>
          <a:prstGeom prst="rect">
            <a:avLst/>
          </a:prstGeom>
          <a:solidFill>
            <a:srgbClr val="FFC000">
              <a:alpha val="69804"/>
            </a:srgbClr>
          </a:solidFill>
        </p:spPr>
        <p:txBody>
          <a:bodyPr wrap="square" rtlCol="0">
            <a:spAutoFit/>
          </a:bodyPr>
          <a:lstStyle/>
          <a:p>
            <a:r>
              <a:rPr lang="en-CA" sz="2400" b="1" dirty="0">
                <a:latin typeface="Arial Narrow" panose="020B0606020202030204" pitchFamily="34" charset="0"/>
              </a:rPr>
              <a:t>Luke 18:1 Then Jesus told his disciples </a:t>
            </a:r>
            <a:r>
              <a:rPr lang="en-CA" sz="2400" b="1" dirty="0" smtClean="0">
                <a:latin typeface="Arial Narrow" panose="020B0606020202030204" pitchFamily="34" charset="0"/>
              </a:rPr>
              <a:t>. . . that </a:t>
            </a:r>
            <a:r>
              <a:rPr lang="en-CA" sz="2400" b="1" dirty="0">
                <a:latin typeface="Arial Narrow" panose="020B0606020202030204" pitchFamily="34" charset="0"/>
              </a:rPr>
              <a:t>they should always pray and not give up. </a:t>
            </a:r>
          </a:p>
        </p:txBody>
      </p:sp>
    </p:spTree>
    <p:extLst>
      <p:ext uri="{BB962C8B-B14F-4D97-AF65-F5344CB8AC3E}">
        <p14:creationId xmlns:p14="http://schemas.microsoft.com/office/powerpoint/2010/main" xmlns="" val="11509101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21705"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3867894"/>
            <a:ext cx="4608512" cy="1015663"/>
          </a:xfrm>
          <a:prstGeom prst="rect">
            <a:avLst/>
          </a:prstGeom>
          <a:solidFill>
            <a:srgbClr val="1E1C11">
              <a:alpha val="80000"/>
            </a:srgbClr>
          </a:solidFill>
        </p:spPr>
        <p:txBody>
          <a:bodyPr wrap="square" rtlCol="0">
            <a:spAutoFit/>
          </a:bodyPr>
          <a:lstStyle/>
          <a:p>
            <a:r>
              <a:rPr lang="en-CA" sz="2600" b="1" dirty="0" smtClean="0">
                <a:solidFill>
                  <a:prstClr val="white"/>
                </a:solidFill>
                <a:effectLst>
                  <a:outerShdw blurRad="38100" dist="38100" dir="2700000" algn="tl">
                    <a:srgbClr val="000000">
                      <a:alpha val="43137"/>
                    </a:srgbClr>
                  </a:outerShdw>
                </a:effectLst>
              </a:rPr>
              <a:t> </a:t>
            </a:r>
            <a:r>
              <a:rPr lang="en-CA" sz="6000" b="1" dirty="0" smtClean="0">
                <a:solidFill>
                  <a:prstClr val="white"/>
                </a:solidFill>
                <a:effectLst>
                  <a:outerShdw blurRad="38100" dist="38100" dir="2700000" algn="tl">
                    <a:srgbClr val="000000">
                      <a:alpha val="43137"/>
                    </a:srgbClr>
                  </a:outerShdw>
                </a:effectLst>
              </a:rPr>
              <a:t>  War Room</a:t>
            </a:r>
            <a:endParaRPr lang="en-CA" sz="6000" b="1" dirty="0">
              <a:solidFill>
                <a:prstClr val="white"/>
              </a:solidFill>
              <a:effectLst>
                <a:outerShdw blurRad="38100" dist="38100" dir="2700000" algn="tl">
                  <a:srgbClr val="000000">
                    <a:alpha val="43137"/>
                  </a:srgbClr>
                </a:outerShdw>
              </a:effectLst>
            </a:endParaRPr>
          </a:p>
        </p:txBody>
      </p:sp>
      <p:pic>
        <p:nvPicPr>
          <p:cNvPr id="8" name="Picture 5" descr="C:\Users\Paul\AppData\Local\Microsoft\Windows\INetCache\IE\P0UH4OS7\Absperrung[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67944" y="2282266"/>
            <a:ext cx="3067847" cy="1879057"/>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rot="21032898">
            <a:off x="4956663" y="2547885"/>
            <a:ext cx="1689557" cy="461665"/>
          </a:xfrm>
          <a:prstGeom prst="rect">
            <a:avLst/>
          </a:prstGeom>
          <a:solidFill>
            <a:srgbClr val="FF0000"/>
          </a:solidFill>
        </p:spPr>
        <p:txBody>
          <a:bodyPr wrap="square" rtlCol="0">
            <a:spAutoFit/>
          </a:bodyPr>
          <a:lstStyle/>
          <a:p>
            <a:pPr algn="ctr"/>
            <a:r>
              <a:rPr lang="en-CA" sz="2400" b="1" dirty="0" smtClean="0">
                <a:solidFill>
                  <a:prstClr val="white"/>
                </a:solidFill>
                <a:latin typeface="Arial Narrow" panose="020B0606020202030204" pitchFamily="34" charset="0"/>
              </a:rPr>
              <a:t>SIMPLICITY</a:t>
            </a:r>
            <a:endParaRPr lang="en-CA" sz="2400" b="1" dirty="0">
              <a:solidFill>
                <a:prstClr val="white"/>
              </a:solidFill>
              <a:latin typeface="Arial Narrow" panose="020B0606020202030204" pitchFamily="34" charset="0"/>
            </a:endParaRPr>
          </a:p>
        </p:txBody>
      </p:sp>
      <p:pic>
        <p:nvPicPr>
          <p:cNvPr id="10" name="Picture 5" descr="C:\Users\Paul\AppData\Local\Microsoft\Windows\INetCache\IE\P0UH4OS7\Absperrung[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61582" y="1702397"/>
            <a:ext cx="2668643" cy="163454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5" descr="C:\Users\Paul\AppData\Local\Microsoft\Windows\INetCache\IE\P0UH4OS7\Absperrung[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04951" y="863500"/>
            <a:ext cx="2668643" cy="1634544"/>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rot="21032898">
            <a:off x="1274554" y="1098956"/>
            <a:ext cx="1974053" cy="446276"/>
          </a:xfrm>
          <a:prstGeom prst="rect">
            <a:avLst/>
          </a:prstGeom>
          <a:solidFill>
            <a:srgbClr val="FF0000"/>
          </a:solidFill>
        </p:spPr>
        <p:txBody>
          <a:bodyPr wrap="square" rtlCol="0">
            <a:spAutoFit/>
          </a:bodyPr>
          <a:lstStyle/>
          <a:p>
            <a:pPr algn="ctr"/>
            <a:r>
              <a:rPr lang="en-CA" sz="2300" b="1" dirty="0" smtClean="0">
                <a:solidFill>
                  <a:prstClr val="white"/>
                </a:solidFill>
                <a:latin typeface="Arial Narrow" panose="020B0606020202030204" pitchFamily="34" charset="0"/>
              </a:rPr>
              <a:t>SATISFACTION</a:t>
            </a:r>
            <a:endParaRPr lang="en-CA" sz="2300" b="1" dirty="0">
              <a:solidFill>
                <a:prstClr val="white"/>
              </a:solidFill>
              <a:latin typeface="Arial Narrow" panose="020B0606020202030204" pitchFamily="34" charset="0"/>
            </a:endParaRPr>
          </a:p>
        </p:txBody>
      </p:sp>
      <p:sp>
        <p:nvSpPr>
          <p:cNvPr id="11" name="TextBox 10"/>
          <p:cNvSpPr txBox="1"/>
          <p:nvPr/>
        </p:nvSpPr>
        <p:spPr>
          <a:xfrm rot="21032898">
            <a:off x="2750696" y="1911910"/>
            <a:ext cx="1817439" cy="461665"/>
          </a:xfrm>
          <a:prstGeom prst="rect">
            <a:avLst/>
          </a:prstGeom>
          <a:solidFill>
            <a:srgbClr val="FF0000"/>
          </a:solidFill>
        </p:spPr>
        <p:txBody>
          <a:bodyPr wrap="square" rtlCol="0">
            <a:spAutoFit/>
          </a:bodyPr>
          <a:lstStyle/>
          <a:p>
            <a:pPr algn="ctr"/>
            <a:r>
              <a:rPr lang="en-CA" sz="2400" b="1" dirty="0" smtClean="0">
                <a:solidFill>
                  <a:prstClr val="white"/>
                </a:solidFill>
                <a:latin typeface="Arial Narrow" panose="020B0606020202030204" pitchFamily="34" charset="0"/>
              </a:rPr>
              <a:t>SURRENDER</a:t>
            </a:r>
            <a:endParaRPr lang="en-CA" sz="2400" b="1" dirty="0">
              <a:solidFill>
                <a:prstClr val="white"/>
              </a:solidFill>
              <a:latin typeface="Arial Narrow" panose="020B0606020202030204" pitchFamily="34" charset="0"/>
            </a:endParaRPr>
          </a:p>
        </p:txBody>
      </p:sp>
      <p:pic>
        <p:nvPicPr>
          <p:cNvPr id="4" name="Picture 5" descr="C:\Users\Paul\AppData\Local\Microsoft\Windows\INetCache\IE\P0UH4OS7\Absperrung[1].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084168" y="3251545"/>
            <a:ext cx="2962440" cy="181449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rot="21032898">
            <a:off x="7011581" y="3523504"/>
            <a:ext cx="1484183" cy="461665"/>
          </a:xfrm>
          <a:prstGeom prst="rect">
            <a:avLst/>
          </a:prstGeom>
          <a:solidFill>
            <a:srgbClr val="FF0000"/>
          </a:solidFill>
          <a:scene3d>
            <a:camera prst="orthographicFront">
              <a:rot lat="21594000" lon="21599951" rev="21599491"/>
            </a:camera>
            <a:lightRig rig="threePt" dir="t"/>
          </a:scene3d>
        </p:spPr>
        <p:txBody>
          <a:bodyPr wrap="square" rtlCol="0">
            <a:spAutoFit/>
          </a:bodyPr>
          <a:lstStyle/>
          <a:p>
            <a:pPr algn="ctr"/>
            <a:r>
              <a:rPr lang="en-CA" sz="2400" b="1" dirty="0" smtClean="0">
                <a:solidFill>
                  <a:prstClr val="white"/>
                </a:solidFill>
                <a:latin typeface="Arial Narrow" panose="020B0606020202030204" pitchFamily="34" charset="0"/>
              </a:rPr>
              <a:t>SORROW</a:t>
            </a:r>
            <a:endParaRPr lang="en-CA" sz="2400" b="1" dirty="0">
              <a:solidFill>
                <a:prstClr val="white"/>
              </a:solidFill>
              <a:latin typeface="Arial Narrow" panose="020B0606020202030204" pitchFamily="34" charset="0"/>
            </a:endParaRPr>
          </a:p>
        </p:txBody>
      </p:sp>
      <p:sp>
        <p:nvSpPr>
          <p:cNvPr id="14" name="Curved Right Arrow 13"/>
          <p:cNvSpPr/>
          <p:nvPr/>
        </p:nvSpPr>
        <p:spPr>
          <a:xfrm rot="5400000">
            <a:off x="8151436" y="2318262"/>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black"/>
              </a:solidFill>
            </a:endParaRPr>
          </a:p>
        </p:txBody>
      </p:sp>
      <p:sp>
        <p:nvSpPr>
          <p:cNvPr id="15" name="Curved Right Arrow 14"/>
          <p:cNvSpPr/>
          <p:nvPr/>
        </p:nvSpPr>
        <p:spPr>
          <a:xfrm rot="5400000">
            <a:off x="6043757" y="1438456"/>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black"/>
              </a:solidFill>
            </a:endParaRPr>
          </a:p>
        </p:txBody>
      </p:sp>
      <p:sp>
        <p:nvSpPr>
          <p:cNvPr id="16" name="Curved Right Arrow 15"/>
          <p:cNvSpPr/>
          <p:nvPr/>
        </p:nvSpPr>
        <p:spPr>
          <a:xfrm rot="5400000">
            <a:off x="4206240" y="791981"/>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black"/>
              </a:solidFill>
            </a:endParaRPr>
          </a:p>
        </p:txBody>
      </p:sp>
      <p:sp>
        <p:nvSpPr>
          <p:cNvPr id="17" name="Curved Right Arrow 16"/>
          <p:cNvSpPr/>
          <p:nvPr/>
        </p:nvSpPr>
        <p:spPr>
          <a:xfrm rot="5400000">
            <a:off x="2622067" y="-3990"/>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black"/>
              </a:solidFill>
            </a:endParaRPr>
          </a:p>
        </p:txBody>
      </p:sp>
    </p:spTree>
    <p:extLst>
      <p:ext uri="{BB962C8B-B14F-4D97-AF65-F5344CB8AC3E}">
        <p14:creationId xmlns:p14="http://schemas.microsoft.com/office/powerpoint/2010/main" xmlns="" val="17025511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92646" y="3880611"/>
            <a:ext cx="8507228" cy="830997"/>
          </a:xfrm>
          <a:prstGeom prst="rect">
            <a:avLst/>
          </a:prstGeom>
          <a:solidFill>
            <a:srgbClr val="1E1C11">
              <a:alpha val="80000"/>
            </a:srgbClr>
          </a:solidFill>
        </p:spPr>
        <p:txBody>
          <a:bodyPr wrap="square" rtlCol="0">
            <a:spAutoFit/>
          </a:bodyPr>
          <a:lstStyle/>
          <a:p>
            <a:r>
              <a:rPr lang="en-CA" sz="2400" b="1" dirty="0" smtClean="0">
                <a:solidFill>
                  <a:prstClr val="white"/>
                </a:solidFill>
                <a:effectLst>
                  <a:outerShdw blurRad="38100" dist="38100" dir="2700000" algn="tl">
                    <a:srgbClr val="000000">
                      <a:alpha val="43137"/>
                    </a:srgbClr>
                  </a:outerShdw>
                </a:effectLst>
              </a:rPr>
              <a:t>‘</a:t>
            </a:r>
            <a:r>
              <a:rPr lang="en-CA" sz="2400" b="1" dirty="0">
                <a:solidFill>
                  <a:prstClr val="white"/>
                </a:solidFill>
                <a:effectLst>
                  <a:outerShdw blurRad="38100" dist="38100" dir="2700000" algn="tl">
                    <a:srgbClr val="000000">
                      <a:alpha val="43137"/>
                    </a:srgbClr>
                  </a:outerShdw>
                </a:effectLst>
              </a:rPr>
              <a:t>Satan trembles when he sees the weakest believer on his knees.’</a:t>
            </a:r>
          </a:p>
          <a:p>
            <a:r>
              <a:rPr lang="en-CA" sz="2400" b="1" dirty="0" smtClean="0">
                <a:solidFill>
                  <a:prstClr val="white"/>
                </a:solidFill>
                <a:effectLst>
                  <a:outerShdw blurRad="38100" dist="38100" dir="2700000" algn="tl">
                    <a:srgbClr val="000000">
                      <a:alpha val="43137"/>
                    </a:srgbClr>
                  </a:outerShdw>
                </a:effectLst>
              </a:rPr>
              <a:t>						William </a:t>
            </a:r>
            <a:r>
              <a:rPr lang="en-CA" sz="2400" b="1" dirty="0">
                <a:solidFill>
                  <a:prstClr val="white"/>
                </a:solidFill>
                <a:effectLst>
                  <a:outerShdw blurRad="38100" dist="38100" dir="2700000" algn="tl">
                    <a:srgbClr val="000000">
                      <a:alpha val="43137"/>
                    </a:srgbClr>
                  </a:outerShdw>
                </a:effectLst>
              </a:rPr>
              <a:t>Cowper </a:t>
            </a:r>
          </a:p>
        </p:txBody>
      </p:sp>
    </p:spTree>
    <p:extLst>
      <p:ext uri="{BB962C8B-B14F-4D97-AF65-F5344CB8AC3E}">
        <p14:creationId xmlns:p14="http://schemas.microsoft.com/office/powerpoint/2010/main" xmlns="" val="3283732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72008" y="275496"/>
            <a:ext cx="9036496" cy="3785652"/>
          </a:xfrm>
          <a:prstGeom prst="rect">
            <a:avLst/>
          </a:prstGeom>
          <a:solidFill>
            <a:srgbClr val="984807">
              <a:alpha val="69804"/>
            </a:srgbClr>
          </a:solidFill>
        </p:spPr>
        <p:txBody>
          <a:bodyPr wrap="square" rtlCol="0">
            <a:spAutoFit/>
          </a:bodyPr>
          <a:lstStyle/>
          <a:p>
            <a:r>
              <a:rPr lang="en-CA" sz="2400" b="1" dirty="0" smtClean="0">
                <a:solidFill>
                  <a:schemeClr val="bg1"/>
                </a:solidFill>
              </a:rPr>
              <a:t>Pray </a:t>
            </a:r>
          </a:p>
          <a:p>
            <a:r>
              <a:rPr lang="en-CA" sz="2400" b="1" dirty="0" smtClean="0">
                <a:solidFill>
                  <a:schemeClr val="bg1"/>
                </a:solidFill>
              </a:rPr>
              <a:t>1.  That God revive his </a:t>
            </a:r>
            <a:r>
              <a:rPr lang="en-CA" sz="2400" b="1" dirty="0">
                <a:solidFill>
                  <a:schemeClr val="bg1"/>
                </a:solidFill>
              </a:rPr>
              <a:t>compelling love for the </a:t>
            </a:r>
            <a:r>
              <a:rPr lang="en-CA" sz="2400" b="1" dirty="0" smtClean="0">
                <a:solidFill>
                  <a:schemeClr val="bg1"/>
                </a:solidFill>
              </a:rPr>
              <a:t>lost in us (2 </a:t>
            </a:r>
            <a:r>
              <a:rPr lang="en-CA" sz="2400" b="1" dirty="0">
                <a:solidFill>
                  <a:schemeClr val="bg1"/>
                </a:solidFill>
              </a:rPr>
              <a:t>Cor. </a:t>
            </a:r>
            <a:r>
              <a:rPr lang="en-CA" sz="2400" b="1" dirty="0" smtClean="0">
                <a:solidFill>
                  <a:schemeClr val="bg1"/>
                </a:solidFill>
              </a:rPr>
              <a:t>5:14)</a:t>
            </a:r>
            <a:endParaRPr lang="en-CA" sz="2400" b="1" dirty="0">
              <a:solidFill>
                <a:schemeClr val="bg1"/>
              </a:solidFill>
            </a:endParaRPr>
          </a:p>
          <a:p>
            <a:r>
              <a:rPr lang="en-CA" sz="2400" b="1" dirty="0">
                <a:solidFill>
                  <a:schemeClr val="bg1"/>
                </a:solidFill>
              </a:rPr>
              <a:t>2</a:t>
            </a:r>
            <a:r>
              <a:rPr lang="en-CA" sz="2400" b="1" dirty="0" smtClean="0">
                <a:solidFill>
                  <a:schemeClr val="bg1"/>
                </a:solidFill>
              </a:rPr>
              <a:t>.  For others’ fresh opportunities to hear the Gospel (Rom. </a:t>
            </a:r>
            <a:r>
              <a:rPr lang="en-CA" sz="2400" b="1" dirty="0">
                <a:solidFill>
                  <a:schemeClr val="bg1"/>
                </a:solidFill>
              </a:rPr>
              <a:t>10:14-15)</a:t>
            </a:r>
          </a:p>
          <a:p>
            <a:r>
              <a:rPr lang="en-CA" sz="2400" b="1" dirty="0" smtClean="0">
                <a:solidFill>
                  <a:schemeClr val="bg1"/>
                </a:solidFill>
              </a:rPr>
              <a:t>3.  That blinded minds open </a:t>
            </a:r>
            <a:r>
              <a:rPr lang="en-CA" sz="2400" b="1" dirty="0">
                <a:solidFill>
                  <a:schemeClr val="bg1"/>
                </a:solidFill>
              </a:rPr>
              <a:t>to the truth of the Gospel (</a:t>
            </a:r>
            <a:r>
              <a:rPr lang="en-CA" sz="2400" b="1" dirty="0" smtClean="0">
                <a:solidFill>
                  <a:schemeClr val="bg1"/>
                </a:solidFill>
              </a:rPr>
              <a:t>2 Cor. </a:t>
            </a:r>
            <a:r>
              <a:rPr lang="en-CA" sz="2400" b="1" dirty="0">
                <a:solidFill>
                  <a:schemeClr val="bg1"/>
                </a:solidFill>
              </a:rPr>
              <a:t>4:3-4)</a:t>
            </a:r>
          </a:p>
          <a:p>
            <a:r>
              <a:rPr lang="en-CA" sz="2400" b="1" dirty="0" smtClean="0">
                <a:solidFill>
                  <a:schemeClr val="bg1"/>
                </a:solidFill>
              </a:rPr>
              <a:t>4.  For freedom </a:t>
            </a:r>
            <a:r>
              <a:rPr lang="en-CA" sz="2400" b="1" dirty="0">
                <a:solidFill>
                  <a:schemeClr val="bg1"/>
                </a:solidFill>
              </a:rPr>
              <a:t>from the dominion of darkness (</a:t>
            </a:r>
            <a:r>
              <a:rPr lang="en-CA" sz="2400" b="1" dirty="0" smtClean="0">
                <a:solidFill>
                  <a:schemeClr val="bg1"/>
                </a:solidFill>
              </a:rPr>
              <a:t>Col. </a:t>
            </a:r>
            <a:r>
              <a:rPr lang="en-CA" sz="2400" b="1" dirty="0">
                <a:solidFill>
                  <a:schemeClr val="bg1"/>
                </a:solidFill>
              </a:rPr>
              <a:t>1:13)</a:t>
            </a:r>
          </a:p>
          <a:p>
            <a:r>
              <a:rPr lang="en-CA" sz="2400" b="1" dirty="0">
                <a:solidFill>
                  <a:schemeClr val="bg1"/>
                </a:solidFill>
              </a:rPr>
              <a:t>5</a:t>
            </a:r>
            <a:r>
              <a:rPr lang="en-CA" sz="2400" b="1" dirty="0" smtClean="0">
                <a:solidFill>
                  <a:schemeClr val="bg1"/>
                </a:solidFill>
              </a:rPr>
              <a:t>.  That the Holy </a:t>
            </a:r>
            <a:r>
              <a:rPr lang="en-CA" sz="2400" b="1" dirty="0">
                <a:solidFill>
                  <a:schemeClr val="bg1"/>
                </a:solidFill>
              </a:rPr>
              <a:t>Spirit </a:t>
            </a:r>
            <a:r>
              <a:rPr lang="en-CA" sz="2400" b="1" dirty="0" smtClean="0">
                <a:solidFill>
                  <a:schemeClr val="bg1"/>
                </a:solidFill>
              </a:rPr>
              <a:t>would convict them of sin (John </a:t>
            </a:r>
            <a:r>
              <a:rPr lang="en-CA" sz="2400" b="1" dirty="0">
                <a:solidFill>
                  <a:schemeClr val="bg1"/>
                </a:solidFill>
              </a:rPr>
              <a:t>16:8)</a:t>
            </a:r>
          </a:p>
          <a:p>
            <a:r>
              <a:rPr lang="en-CA" sz="2400" b="1" dirty="0" smtClean="0">
                <a:solidFill>
                  <a:schemeClr val="bg1"/>
                </a:solidFill>
              </a:rPr>
              <a:t>6.  For God’s kindness to lead </a:t>
            </a:r>
            <a:r>
              <a:rPr lang="en-CA" sz="2400" b="1" dirty="0">
                <a:solidFill>
                  <a:schemeClr val="bg1"/>
                </a:solidFill>
              </a:rPr>
              <a:t>them to repentance (</a:t>
            </a:r>
            <a:r>
              <a:rPr lang="en-CA" sz="2400" b="1" dirty="0" smtClean="0">
                <a:solidFill>
                  <a:schemeClr val="bg1"/>
                </a:solidFill>
              </a:rPr>
              <a:t>Rom. 2:4</a:t>
            </a:r>
            <a:r>
              <a:rPr lang="en-CA" sz="2400" b="1" dirty="0">
                <a:solidFill>
                  <a:schemeClr val="bg1"/>
                </a:solidFill>
              </a:rPr>
              <a:t>)</a:t>
            </a:r>
          </a:p>
          <a:p>
            <a:r>
              <a:rPr lang="en-CA" sz="2400" b="1" dirty="0" smtClean="0">
                <a:solidFill>
                  <a:schemeClr val="bg1"/>
                </a:solidFill>
              </a:rPr>
              <a:t>7.  That they would be open to </a:t>
            </a:r>
            <a:r>
              <a:rPr lang="en-CA" sz="2400" b="1" dirty="0">
                <a:solidFill>
                  <a:schemeClr val="bg1"/>
                </a:solidFill>
              </a:rPr>
              <a:t>the message of the Gospel (Acts 16:14)</a:t>
            </a:r>
          </a:p>
          <a:p>
            <a:r>
              <a:rPr lang="en-CA" sz="2400" b="1" dirty="0" smtClean="0">
                <a:solidFill>
                  <a:schemeClr val="bg1"/>
                </a:solidFill>
              </a:rPr>
              <a:t>8.  For their escape from the </a:t>
            </a:r>
            <a:r>
              <a:rPr lang="en-CA" sz="2400" b="1" dirty="0">
                <a:solidFill>
                  <a:schemeClr val="bg1"/>
                </a:solidFill>
              </a:rPr>
              <a:t>enemy’s snares (</a:t>
            </a:r>
            <a:r>
              <a:rPr lang="en-CA" sz="2400" b="1" dirty="0" smtClean="0">
                <a:solidFill>
                  <a:schemeClr val="bg1"/>
                </a:solidFill>
              </a:rPr>
              <a:t>2 Tim. </a:t>
            </a:r>
            <a:r>
              <a:rPr lang="en-CA" sz="2400" b="1" dirty="0">
                <a:solidFill>
                  <a:schemeClr val="bg1"/>
                </a:solidFill>
              </a:rPr>
              <a:t>2:26)</a:t>
            </a:r>
          </a:p>
          <a:p>
            <a:r>
              <a:rPr lang="en-CA" sz="2400" b="1" dirty="0" smtClean="0">
                <a:solidFill>
                  <a:schemeClr val="bg1"/>
                </a:solidFill>
              </a:rPr>
              <a:t>9.  That eyes be </a:t>
            </a:r>
            <a:r>
              <a:rPr lang="en-CA" sz="2400" b="1" dirty="0">
                <a:solidFill>
                  <a:schemeClr val="bg1"/>
                </a:solidFill>
              </a:rPr>
              <a:t>opened </a:t>
            </a:r>
            <a:r>
              <a:rPr lang="en-CA" sz="2400" b="1" dirty="0" smtClean="0">
                <a:solidFill>
                  <a:schemeClr val="bg1"/>
                </a:solidFill>
              </a:rPr>
              <a:t>to turn from the darkness </a:t>
            </a:r>
            <a:r>
              <a:rPr lang="en-CA" sz="2400" b="1" dirty="0">
                <a:solidFill>
                  <a:schemeClr val="bg1"/>
                </a:solidFill>
              </a:rPr>
              <a:t>to light (Acts 26:18)</a:t>
            </a:r>
          </a:p>
        </p:txBody>
      </p:sp>
    </p:spTree>
    <p:extLst>
      <p:ext uri="{BB962C8B-B14F-4D97-AF65-F5344CB8AC3E}">
        <p14:creationId xmlns:p14="http://schemas.microsoft.com/office/powerpoint/2010/main" xmlns="" val="4164602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298120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051720" y="2063918"/>
            <a:ext cx="4608512" cy="1015663"/>
          </a:xfrm>
          <a:prstGeom prst="rect">
            <a:avLst/>
          </a:prstGeom>
          <a:solidFill>
            <a:srgbClr val="1E1C11">
              <a:alpha val="80000"/>
            </a:srgbClr>
          </a:solidFill>
        </p:spPr>
        <p:txBody>
          <a:bodyPr wrap="square" rtlCol="0">
            <a:spAutoFit/>
          </a:bodyPr>
          <a:lstStyle/>
          <a:p>
            <a:r>
              <a:rPr lang="en-CA" sz="2600" b="1" dirty="0" smtClean="0">
                <a:solidFill>
                  <a:prstClr val="white"/>
                </a:solidFill>
                <a:effectLst>
                  <a:outerShdw blurRad="38100" dist="38100" dir="2700000" algn="tl">
                    <a:srgbClr val="000000">
                      <a:alpha val="43137"/>
                    </a:srgbClr>
                  </a:outerShdw>
                </a:effectLst>
              </a:rPr>
              <a:t> </a:t>
            </a:r>
            <a:r>
              <a:rPr lang="en-CA" sz="6000" b="1" dirty="0" smtClean="0">
                <a:solidFill>
                  <a:prstClr val="white"/>
                </a:solidFill>
                <a:effectLst>
                  <a:outerShdw blurRad="38100" dist="38100" dir="2700000" algn="tl">
                    <a:srgbClr val="000000">
                      <a:alpha val="43137"/>
                    </a:srgbClr>
                  </a:outerShdw>
                </a:effectLst>
              </a:rPr>
              <a:t>  War Room</a:t>
            </a:r>
            <a:endParaRPr lang="en-CA" sz="60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5977027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2050" name="Picture 2" descr="Image result for image of half circle"/>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2497001" y="496750"/>
            <a:ext cx="4149998" cy="4150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2987824" y="1707654"/>
            <a:ext cx="1440160" cy="954107"/>
          </a:xfrm>
          <a:prstGeom prst="rect">
            <a:avLst/>
          </a:prstGeom>
          <a:noFill/>
        </p:spPr>
        <p:txBody>
          <a:bodyPr wrap="square" rtlCol="0">
            <a:spAutoFit/>
          </a:bodyPr>
          <a:lstStyle/>
          <a:p>
            <a:pPr algn="ctr"/>
            <a:r>
              <a:rPr lang="en-CA" sz="2800" b="1" dirty="0" smtClean="0">
                <a:solidFill>
                  <a:schemeClr val="bg1"/>
                </a:solidFill>
              </a:rPr>
              <a:t>Satan’s rule</a:t>
            </a:r>
            <a:endParaRPr lang="en-CA" sz="2800" b="1" dirty="0">
              <a:solidFill>
                <a:schemeClr val="bg1"/>
              </a:solidFill>
            </a:endParaRPr>
          </a:p>
        </p:txBody>
      </p:sp>
      <p:sp>
        <p:nvSpPr>
          <p:cNvPr id="19" name="TextBox 18"/>
          <p:cNvSpPr txBox="1"/>
          <p:nvPr/>
        </p:nvSpPr>
        <p:spPr>
          <a:xfrm>
            <a:off x="4644008" y="1707654"/>
            <a:ext cx="1440160" cy="954107"/>
          </a:xfrm>
          <a:prstGeom prst="rect">
            <a:avLst/>
          </a:prstGeom>
          <a:noFill/>
        </p:spPr>
        <p:txBody>
          <a:bodyPr wrap="square" rtlCol="0">
            <a:spAutoFit/>
          </a:bodyPr>
          <a:lstStyle/>
          <a:p>
            <a:pPr algn="ctr"/>
            <a:r>
              <a:rPr lang="en-CA" sz="2800" b="1" dirty="0" smtClean="0">
                <a:solidFill>
                  <a:srgbClr val="FFC000"/>
                </a:solidFill>
                <a:effectLst>
                  <a:outerShdw blurRad="38100" dist="38100" dir="2700000" algn="tl">
                    <a:srgbClr val="000000">
                      <a:alpha val="43137"/>
                    </a:srgbClr>
                  </a:outerShdw>
                </a:effectLst>
              </a:rPr>
              <a:t>God’s rule</a:t>
            </a:r>
            <a:endParaRPr lang="en-CA" sz="2800" b="1" dirty="0">
              <a:solidFill>
                <a:srgbClr val="FFC000"/>
              </a:solidFill>
              <a:effectLst>
                <a:outerShdw blurRad="38100" dist="38100" dir="2700000" algn="tl">
                  <a:srgbClr val="000000">
                    <a:alpha val="43137"/>
                  </a:srgbClr>
                </a:outerShdw>
              </a:effectLst>
            </a:endParaRPr>
          </a:p>
        </p:txBody>
      </p:sp>
      <p:sp>
        <p:nvSpPr>
          <p:cNvPr id="2" name="Curved Down Arrow 1"/>
          <p:cNvSpPr/>
          <p:nvPr/>
        </p:nvSpPr>
        <p:spPr>
          <a:xfrm>
            <a:off x="4103948" y="987574"/>
            <a:ext cx="936104" cy="432048"/>
          </a:xfrm>
          <a:prstGeom prst="curvedDownArrow">
            <a:avLst/>
          </a:prstGeom>
          <a:solidFill>
            <a:srgbClr val="F2B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xmlns="" val="25310816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267494"/>
            <a:ext cx="8784976" cy="4524315"/>
          </a:xfrm>
          <a:prstGeom prst="rect">
            <a:avLst/>
          </a:prstGeom>
          <a:solidFill>
            <a:srgbClr val="1E1C11">
              <a:alpha val="80000"/>
            </a:srgbClr>
          </a:solidFill>
        </p:spPr>
        <p:txBody>
          <a:bodyPr wrap="square" rtlCol="0">
            <a:spAutoFit/>
          </a:bodyPr>
          <a:lstStyle/>
          <a:p>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9  To some who were confident of their own righteousness and looked down on everyone else, Jesus told this parable: 10 ‘Two men went up to the temple to pray, one a Pharisee and the other a tax collector. 11 The Pharisee stood by himself and prayed: “God, I thank you that I am not like other people – robbers, evildoers, adulterers – or even like this tax collector. 12 I fast twice a week and give a tenth of all I get.”</a:t>
            </a:r>
          </a:p>
          <a:p>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   13 </a:t>
            </a:r>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‘But the tax collector stood at a distance. He would not even look up to heaven, but beat his breast and said, “God, have mercy on me, a sinner.”</a:t>
            </a:r>
          </a:p>
          <a:p>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  14 </a:t>
            </a:r>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‘I tell you that this man, rather than the other, went home </a:t>
            </a:r>
            <a:r>
              <a:rPr lang="en-CA" sz="2400" b="1" dirty="0">
                <a:solidFill>
                  <a:srgbClr val="FFC000"/>
                </a:solidFill>
                <a:effectLst>
                  <a:outerShdw blurRad="38100" dist="38100" dir="2700000" algn="tl">
                    <a:srgbClr val="000000">
                      <a:alpha val="43137"/>
                    </a:srgbClr>
                  </a:outerShdw>
                </a:effectLst>
                <a:latin typeface="Arial Narrow" panose="020B0606020202030204" pitchFamily="34" charset="0"/>
              </a:rPr>
              <a:t>justified before God</a:t>
            </a:r>
            <a:r>
              <a:rPr lang="en-CA" sz="2400" b="1" dirty="0">
                <a:solidFill>
                  <a:prstClr val="white"/>
                </a:solidFill>
                <a:effectLst>
                  <a:outerShdw blurRad="38100" dist="38100" dir="2700000" algn="tl">
                    <a:srgbClr val="000000">
                      <a:alpha val="43137"/>
                    </a:srgbClr>
                  </a:outerShdw>
                </a:effectLst>
                <a:latin typeface="Arial Narrow" panose="020B0606020202030204" pitchFamily="34" charset="0"/>
              </a:rPr>
              <a:t>. For all those who exalt themselves will be humbled, and those who humble themselves will be exalted</a:t>
            </a:r>
            <a:r>
              <a:rPr lang="en-CA"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a:t>
            </a:r>
            <a:endParaRPr lang="en-CA" sz="2400" b="1" dirty="0">
              <a:solidFill>
                <a:prstClr val="white"/>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xmlns="" val="29967867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AppData\Local\Microsoft\Windows\INetCache\IE\MEPBB7ID\kneeling_in_prayer[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81" t="14589" b="15708"/>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267494"/>
            <a:ext cx="8784976" cy="2492990"/>
          </a:xfrm>
          <a:prstGeom prst="rect">
            <a:avLst/>
          </a:prstGeom>
          <a:solidFill>
            <a:srgbClr val="1E1C11">
              <a:alpha val="80000"/>
            </a:srgbClr>
          </a:solidFill>
        </p:spPr>
        <p:txBody>
          <a:bodyPr wrap="square" rtlCol="0">
            <a:spAutoFit/>
          </a:bodyPr>
          <a:lstStyle/>
          <a:p>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15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People were also bringing babies to Jesus for him to place his hands on them. When the disciples saw this, they rebuked them. 16 But Jesus called the children to him and said, ‘Let the little children come to me, and do not hinder them, for the kingdom of God belongs to such as these. 17 Truly I tell you, anyone who will not </a:t>
            </a:r>
            <a:r>
              <a:rPr lang="en-CA" sz="2600" b="1" dirty="0">
                <a:solidFill>
                  <a:srgbClr val="FFC000"/>
                </a:solidFill>
                <a:effectLst>
                  <a:outerShdw blurRad="38100" dist="38100" dir="2700000" algn="tl">
                    <a:srgbClr val="000000">
                      <a:alpha val="43137"/>
                    </a:srgbClr>
                  </a:outerShdw>
                </a:effectLst>
                <a:latin typeface="Arial Narrow" panose="020B0606020202030204" pitchFamily="34" charset="0"/>
              </a:rPr>
              <a:t>receive the kingdom of God </a:t>
            </a:r>
            <a:r>
              <a:rPr lang="en-CA" sz="2600" b="1" dirty="0">
                <a:solidFill>
                  <a:prstClr val="white"/>
                </a:solidFill>
                <a:effectLst>
                  <a:outerShdw blurRad="38100" dist="38100" dir="2700000" algn="tl">
                    <a:srgbClr val="000000">
                      <a:alpha val="43137"/>
                    </a:srgbClr>
                  </a:outerShdw>
                </a:effectLst>
                <a:latin typeface="Arial Narrow" panose="020B0606020202030204" pitchFamily="34" charset="0"/>
              </a:rPr>
              <a:t>like a little child will never enter it</a:t>
            </a:r>
            <a:r>
              <a:rPr lang="en-CA" sz="2600" b="1" dirty="0" smtClean="0">
                <a:solidFill>
                  <a:prstClr val="white"/>
                </a:solidFill>
                <a:effectLst>
                  <a:outerShdw blurRad="38100" dist="38100" dir="2700000" algn="tl">
                    <a:srgbClr val="000000">
                      <a:alpha val="43137"/>
                    </a:srgbClr>
                  </a:outerShdw>
                </a:effectLst>
                <a:latin typeface="Arial Narrow" panose="020B0606020202030204" pitchFamily="34" charset="0"/>
              </a:rPr>
              <a:t>.’</a:t>
            </a:r>
            <a:endParaRPr lang="en-CA" sz="2600" b="1" dirty="0">
              <a:solidFill>
                <a:prstClr val="white"/>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xmlns="" val="27661453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6117</TotalTime>
  <Words>4029</Words>
  <Application>Microsoft Office PowerPoint</Application>
  <PresentationFormat>On-screen Show (16:9)</PresentationFormat>
  <Paragraphs>231</Paragraphs>
  <Slides>58</Slides>
  <Notes>47</Notes>
  <HiddenSlides>0</HiddenSlides>
  <MMClips>0</MMClip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dc:creator>
  <cp:lastModifiedBy>Windows User</cp:lastModifiedBy>
  <cp:revision>429</cp:revision>
  <dcterms:created xsi:type="dcterms:W3CDTF">2019-01-23T14:29:15Z</dcterms:created>
  <dcterms:modified xsi:type="dcterms:W3CDTF">2019-04-02T13:36:49Z</dcterms:modified>
</cp:coreProperties>
</file>