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85" r:id="rId3"/>
    <p:sldId id="386" r:id="rId4"/>
    <p:sldId id="379" r:id="rId5"/>
    <p:sldId id="382" r:id="rId6"/>
    <p:sldId id="381" r:id="rId7"/>
    <p:sldId id="380" r:id="rId8"/>
    <p:sldId id="391" r:id="rId9"/>
    <p:sldId id="383" r:id="rId10"/>
    <p:sldId id="392" r:id="rId11"/>
    <p:sldId id="388" r:id="rId12"/>
    <p:sldId id="384" r:id="rId13"/>
    <p:sldId id="390" r:id="rId14"/>
    <p:sldId id="387" r:id="rId15"/>
    <p:sldId id="389" r:id="rId16"/>
    <p:sldId id="378" r:id="rId17"/>
    <p:sldId id="393" r:id="rId18"/>
    <p:sldId id="404" r:id="rId19"/>
    <p:sldId id="394" r:id="rId20"/>
    <p:sldId id="395" r:id="rId21"/>
    <p:sldId id="399" r:id="rId22"/>
    <p:sldId id="400" r:id="rId23"/>
    <p:sldId id="401" r:id="rId24"/>
    <p:sldId id="371" r:id="rId25"/>
    <p:sldId id="402" r:id="rId26"/>
    <p:sldId id="403" r:id="rId27"/>
    <p:sldId id="405" r:id="rId28"/>
    <p:sldId id="406" r:id="rId29"/>
    <p:sldId id="397" r:id="rId30"/>
    <p:sldId id="398" r:id="rId31"/>
    <p:sldId id="407" r:id="rId32"/>
    <p:sldId id="409"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E1C11"/>
    <a:srgbClr val="FFC000"/>
    <a:srgbClr val="948A54"/>
    <a:srgbClr val="F2B800"/>
    <a:srgbClr val="984807"/>
    <a:srgbClr val="6D458B"/>
    <a:srgbClr val="9A3685"/>
    <a:srgbClr val="7030A0"/>
    <a:srgbClr val="1737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68843" autoAdjust="0"/>
  </p:normalViewPr>
  <p:slideViewPr>
    <p:cSldViewPr>
      <p:cViewPr>
        <p:scale>
          <a:sx n="75" d="100"/>
          <a:sy n="75" d="100"/>
        </p:scale>
        <p:origin x="-1164" y="-1146"/>
      </p:cViewPr>
      <p:guideLst>
        <p:guide orient="horz" pos="1620"/>
        <p:guide pos="2925"/>
      </p:guideLst>
    </p:cSldViewPr>
  </p:slideViewPr>
  <p:outlineViewPr>
    <p:cViewPr>
      <p:scale>
        <a:sx n="33" d="100"/>
        <a:sy n="33" d="100"/>
      </p:scale>
      <p:origin x="0" y="1662"/>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4B23A-AD7C-4275-8700-CC97C373E88F}" type="datetimeFigureOut">
              <a:rPr lang="en-CA" smtClean="0"/>
              <a:pPr/>
              <a:t>2019-04-23</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55898-D871-41D6-A7EA-23223179D18F}" type="slidenum">
              <a:rPr lang="en-CA" smtClean="0"/>
              <a:pPr/>
              <a:t>‹#›</a:t>
            </a:fld>
            <a:endParaRPr lang="en-CA"/>
          </a:p>
        </p:txBody>
      </p:sp>
    </p:spTree>
    <p:extLst>
      <p:ext uri="{BB962C8B-B14F-4D97-AF65-F5344CB8AC3E}">
        <p14:creationId xmlns:p14="http://schemas.microsoft.com/office/powerpoint/2010/main" xmlns="" val="418639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3</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12</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13</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15</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16</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18</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4</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23</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30</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31</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5</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6</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7</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8</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9</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10</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11</a:t>
            </a:fld>
            <a:endParaRPr lang="en-CA"/>
          </a:p>
        </p:txBody>
      </p:sp>
    </p:spTree>
    <p:extLst>
      <p:ext uri="{BB962C8B-B14F-4D97-AF65-F5344CB8AC3E}">
        <p14:creationId xmlns:p14="http://schemas.microsoft.com/office/powerpoint/2010/main" xmlns="" val="245739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5374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187414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8775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6827396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671125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4148335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722847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992302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651218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559560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725088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813416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665641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755333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401308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33417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942951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854343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769208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361711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612717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00626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6AB4C8-5C29-4B3B-8022-0A18CB0DB617}" type="datetimeFigureOut">
              <a:rPr lang="en-CA" smtClean="0"/>
              <a:pPr/>
              <a:t>2019-04-23</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6403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6AB4C8-5C29-4B3B-8022-0A18CB0DB617}" type="datetimeFigureOut">
              <a:rPr lang="en-CA" smtClean="0">
                <a:solidFill>
                  <a:prstClr val="black">
                    <a:tint val="75000"/>
                  </a:prstClr>
                </a:solidFill>
              </a:rPr>
              <a:pPr/>
              <a:t>2019-04-23</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3494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Paul\AppData\Local\Microsoft\Windows\INetCache\IE\RBP4PB3L\tumblr_mc86drmjze1qjam55o1_500_large[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77" t="13478" r="13379" b="-13478"/>
          <a:stretch/>
        </p:blipFill>
        <p:spPr bwMode="auto">
          <a:xfrm>
            <a:off x="0" y="0"/>
            <a:ext cx="9144000" cy="594472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5536" y="915566"/>
            <a:ext cx="648072" cy="2400657"/>
          </a:xfrm>
          <a:prstGeom prst="rect">
            <a:avLst/>
          </a:prstGeom>
          <a:noFill/>
        </p:spPr>
        <p:txBody>
          <a:bodyPr wrap="square" rtlCol="0">
            <a:spAutoFit/>
          </a:bodyPr>
          <a:lstStyle/>
          <a:p>
            <a:r>
              <a:rPr lang="en-CA" sz="15000" dirty="0" smtClean="0">
                <a:solidFill>
                  <a:srgbClr val="FFFFFF"/>
                </a:solidFill>
                <a:latin typeface="Bell MT" panose="02020503060305020303" pitchFamily="18" charset="0"/>
              </a:rPr>
              <a:t>I</a:t>
            </a:r>
            <a:endParaRPr lang="en-CA" sz="15000" dirty="0">
              <a:solidFill>
                <a:srgbClr val="FFFFFF"/>
              </a:solidFill>
              <a:latin typeface="Bell MT" panose="02020503060305020303" pitchFamily="18" charset="0"/>
            </a:endParaRPr>
          </a:p>
        </p:txBody>
      </p:sp>
    </p:spTree>
    <p:extLst>
      <p:ext uri="{BB962C8B-B14F-4D97-AF65-F5344CB8AC3E}">
        <p14:creationId xmlns:p14="http://schemas.microsoft.com/office/powerpoint/2010/main" xmlns="" val="3184331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4524315"/>
          </a:xfrm>
          <a:prstGeom prst="rect">
            <a:avLst/>
          </a:prstGeom>
          <a:solidFill>
            <a:schemeClr val="bg2">
              <a:lumMod val="75000"/>
              <a:alpha val="69804"/>
            </a:schemeClr>
          </a:solidFill>
        </p:spPr>
        <p:txBody>
          <a:bodyPr wrap="square" rtlCol="0">
            <a:spAutoFit/>
          </a:bodyPr>
          <a:lstStyle/>
          <a:p>
            <a:r>
              <a:rPr lang="en-CA" sz="2400" b="1" dirty="0" smtClean="0">
                <a:effectLst>
                  <a:outerShdw blurRad="38100" dist="38100" dir="2700000" algn="tl">
                    <a:schemeClr val="bg2">
                      <a:lumMod val="90000"/>
                      <a:alpha val="43000"/>
                    </a:schemeClr>
                  </a:outerShdw>
                </a:effectLst>
              </a:rPr>
              <a:t>Now </a:t>
            </a:r>
            <a:r>
              <a:rPr lang="en-CA" sz="2400" b="1" dirty="0">
                <a:effectLst>
                  <a:outerShdw blurRad="38100" dist="38100" dir="2700000" algn="tl">
                    <a:schemeClr val="bg2">
                      <a:lumMod val="90000"/>
                      <a:alpha val="43000"/>
                    </a:schemeClr>
                  </a:outerShdw>
                </a:effectLst>
              </a:rPr>
              <a:t>that same day two of them were going to a village called Emmaus, about seven miles from Jerusalem. 14 They were talking with each other about everything that had happened. 15 As they talked and discussed these things with each other, Jesus himself came up and walked along with them; 16 but they were kept from recognising him.</a:t>
            </a:r>
          </a:p>
          <a:p>
            <a:r>
              <a:rPr lang="en-CA" sz="2400" b="1" dirty="0" smtClean="0">
                <a:effectLst>
                  <a:outerShdw blurRad="38100" dist="38100" dir="2700000" algn="tl">
                    <a:schemeClr val="bg2">
                      <a:lumMod val="90000"/>
                      <a:alpha val="43000"/>
                    </a:schemeClr>
                  </a:outerShdw>
                </a:effectLst>
              </a:rPr>
              <a:t>17 </a:t>
            </a:r>
            <a:r>
              <a:rPr lang="en-CA" sz="2400" b="1" dirty="0">
                <a:effectLst>
                  <a:outerShdw blurRad="38100" dist="38100" dir="2700000" algn="tl">
                    <a:schemeClr val="bg2">
                      <a:lumMod val="90000"/>
                      <a:alpha val="43000"/>
                    </a:schemeClr>
                  </a:outerShdw>
                </a:effectLst>
              </a:rPr>
              <a:t>He asked them, ‘What are you discussing together as you walk along?’</a:t>
            </a:r>
          </a:p>
          <a:p>
            <a:r>
              <a:rPr lang="en-CA" sz="2400" b="1" dirty="0" smtClean="0">
                <a:effectLst>
                  <a:outerShdw blurRad="38100" dist="38100" dir="2700000" algn="tl">
                    <a:schemeClr val="bg2">
                      <a:lumMod val="90000"/>
                      <a:alpha val="43000"/>
                    </a:schemeClr>
                  </a:outerShdw>
                </a:effectLst>
              </a:rPr>
              <a:t>They </a:t>
            </a:r>
            <a:r>
              <a:rPr lang="en-CA" sz="2400" b="1" dirty="0">
                <a:effectLst>
                  <a:outerShdw blurRad="38100" dist="38100" dir="2700000" algn="tl">
                    <a:schemeClr val="bg2">
                      <a:lumMod val="90000"/>
                      <a:alpha val="43000"/>
                    </a:schemeClr>
                  </a:outerShdw>
                </a:effectLst>
              </a:rPr>
              <a:t>stood still, their faces downcast. 18 One of them, named Cleopas, asked him, ‘</a:t>
            </a:r>
            <a:r>
              <a:rPr lang="en-CA" sz="2400" b="1" dirty="0">
                <a:solidFill>
                  <a:srgbClr val="FF0000"/>
                </a:solidFill>
                <a:effectLst>
                  <a:outerShdw blurRad="38100" dist="38100" dir="2700000" algn="tl">
                    <a:srgbClr val="000000">
                      <a:alpha val="43137"/>
                    </a:srgbClr>
                  </a:outerShdw>
                </a:effectLst>
              </a:rPr>
              <a:t>Are you the only one visiting Jerusalem who does not know the things that have happened there in these days</a:t>
            </a:r>
            <a:r>
              <a:rPr lang="en-CA" sz="2400" b="1" dirty="0" smtClean="0">
                <a:solidFill>
                  <a:srgbClr val="1E1C11"/>
                </a:solidFill>
                <a:effectLst>
                  <a:outerShdw blurRad="38100" dist="38100" dir="2700000" algn="tl">
                    <a:srgbClr val="000000">
                      <a:alpha val="43137"/>
                    </a:srgbClr>
                  </a:outerShdw>
                </a:effectLst>
              </a:rPr>
              <a:t>?’</a:t>
            </a:r>
            <a:endParaRPr lang="en-CA" sz="2400" b="1" dirty="0">
              <a:solidFill>
                <a:srgbClr val="1E1C1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22667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4616648"/>
          </a:xfrm>
          <a:prstGeom prst="rect">
            <a:avLst/>
          </a:prstGeom>
          <a:solidFill>
            <a:schemeClr val="bg2">
              <a:lumMod val="75000"/>
              <a:alpha val="69804"/>
            </a:schemeClr>
          </a:solidFill>
        </p:spPr>
        <p:txBody>
          <a:bodyPr wrap="square" rtlCol="0">
            <a:spAutoFit/>
          </a:bodyPr>
          <a:lstStyle/>
          <a:p>
            <a:r>
              <a:rPr lang="en-CA" sz="2400" b="1" dirty="0">
                <a:effectLst>
                  <a:outerShdw blurRad="38100" dist="38100" dir="2700000" algn="tl">
                    <a:schemeClr val="bg2">
                      <a:lumMod val="90000"/>
                      <a:alpha val="43000"/>
                    </a:schemeClr>
                  </a:outerShdw>
                </a:effectLst>
              </a:rPr>
              <a:t> </a:t>
            </a:r>
            <a:r>
              <a:rPr lang="en-CA" sz="2400" b="1" dirty="0" smtClean="0">
                <a:effectLst>
                  <a:outerShdw blurRad="38100" dist="38100" dir="2700000" algn="tl">
                    <a:schemeClr val="bg2">
                      <a:lumMod val="90000"/>
                      <a:alpha val="43000"/>
                    </a:schemeClr>
                  </a:outerShdw>
                </a:effectLst>
              </a:rPr>
              <a:t>19 </a:t>
            </a:r>
            <a:r>
              <a:rPr lang="en-CA" sz="2400" b="1" dirty="0">
                <a:effectLst>
                  <a:outerShdw blurRad="38100" dist="38100" dir="2700000" algn="tl">
                    <a:schemeClr val="bg2">
                      <a:lumMod val="90000"/>
                      <a:alpha val="43000"/>
                    </a:schemeClr>
                  </a:outerShdw>
                </a:effectLst>
              </a:rPr>
              <a:t>‘What things?’ he asked.</a:t>
            </a:r>
          </a:p>
          <a:p>
            <a:r>
              <a:rPr lang="en-CA" sz="2400" b="1" dirty="0" smtClean="0">
                <a:effectLst>
                  <a:outerShdw blurRad="38100" dist="38100" dir="2700000" algn="tl">
                    <a:schemeClr val="bg2">
                      <a:lumMod val="90000"/>
                      <a:alpha val="43000"/>
                    </a:schemeClr>
                  </a:outerShdw>
                </a:effectLst>
              </a:rPr>
              <a:t>‘</a:t>
            </a:r>
            <a:r>
              <a:rPr lang="en-CA" sz="2400" b="1" dirty="0">
                <a:effectLst>
                  <a:outerShdw blurRad="38100" dist="38100" dir="2700000" algn="tl">
                    <a:schemeClr val="bg2">
                      <a:lumMod val="90000"/>
                      <a:alpha val="43000"/>
                    </a:schemeClr>
                  </a:outerShdw>
                </a:effectLst>
              </a:rPr>
              <a:t>About Jesus of Nazareth,’ they replied. ‘He was a prophet, powerful in word and deed before God and all the people. 20 The chief priests and our rulers handed him over to be sentenced to death, and they crucified him; 21 but we had </a:t>
            </a:r>
            <a:r>
              <a:rPr lang="en-CA" sz="3000" b="1" dirty="0">
                <a:effectLst>
                  <a:outerShdw blurRad="38100" dist="38100" dir="2700000" algn="tl">
                    <a:schemeClr val="bg2">
                      <a:lumMod val="90000"/>
                      <a:alpha val="43000"/>
                    </a:schemeClr>
                  </a:outerShdw>
                </a:effectLst>
              </a:rPr>
              <a:t>hoped</a:t>
            </a:r>
            <a:r>
              <a:rPr lang="en-CA" sz="2400" b="1" dirty="0">
                <a:effectLst>
                  <a:outerShdw blurRad="38100" dist="38100" dir="2700000" algn="tl">
                    <a:schemeClr val="bg2">
                      <a:lumMod val="90000"/>
                      <a:alpha val="43000"/>
                    </a:schemeClr>
                  </a:outerShdw>
                </a:effectLst>
              </a:rPr>
              <a:t> that he was the one who was going to redeem Israel. And what is more, it is the third day since all this took place. 22 In addition, some of our women amazed us. They went to the tomb early this morning </a:t>
            </a:r>
            <a:endParaRPr lang="en-CA" sz="2400" b="1" dirty="0" smtClean="0">
              <a:effectLst>
                <a:outerShdw blurRad="38100" dist="38100" dir="2700000" algn="tl">
                  <a:schemeClr val="bg2">
                    <a:lumMod val="90000"/>
                    <a:alpha val="43000"/>
                  </a:schemeClr>
                </a:outerShdw>
              </a:effectLst>
            </a:endParaRPr>
          </a:p>
          <a:p>
            <a:r>
              <a:rPr lang="en-CA" sz="2400" b="1" dirty="0" smtClean="0">
                <a:effectLst>
                  <a:outerShdw blurRad="38100" dist="38100" dir="2700000" algn="tl">
                    <a:schemeClr val="bg2">
                      <a:lumMod val="90000"/>
                      <a:alpha val="43000"/>
                    </a:schemeClr>
                  </a:outerShdw>
                </a:effectLst>
              </a:rPr>
              <a:t>23 </a:t>
            </a:r>
            <a:r>
              <a:rPr lang="en-CA" sz="2400" b="1" dirty="0">
                <a:effectLst>
                  <a:outerShdw blurRad="38100" dist="38100" dir="2700000" algn="tl">
                    <a:schemeClr val="bg2">
                      <a:lumMod val="90000"/>
                      <a:alpha val="43000"/>
                    </a:schemeClr>
                  </a:outerShdw>
                </a:effectLst>
              </a:rPr>
              <a:t>but didn’t find his body. They came and told us that they had seen a vision of angels, who said he was alive. 24 Then some of our companions went to the tomb and found it just as the women had said, but they did not see Jesus.’</a:t>
            </a:r>
          </a:p>
        </p:txBody>
      </p:sp>
    </p:spTree>
    <p:extLst>
      <p:ext uri="{BB962C8B-B14F-4D97-AF65-F5344CB8AC3E}">
        <p14:creationId xmlns:p14="http://schemas.microsoft.com/office/powerpoint/2010/main" xmlns="" val="2725944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4616648"/>
          </a:xfrm>
          <a:prstGeom prst="rect">
            <a:avLst/>
          </a:prstGeom>
          <a:solidFill>
            <a:schemeClr val="bg2">
              <a:lumMod val="75000"/>
              <a:alpha val="69804"/>
            </a:schemeClr>
          </a:solidFill>
        </p:spPr>
        <p:txBody>
          <a:bodyPr wrap="square" rtlCol="0">
            <a:spAutoFit/>
          </a:bodyPr>
          <a:lstStyle/>
          <a:p>
            <a:r>
              <a:rPr lang="en-CA" sz="2400" b="1" dirty="0">
                <a:effectLst>
                  <a:outerShdw blurRad="38100" dist="38100" dir="2700000" algn="tl">
                    <a:schemeClr val="bg2">
                      <a:lumMod val="90000"/>
                      <a:alpha val="43000"/>
                    </a:schemeClr>
                  </a:outerShdw>
                </a:effectLst>
              </a:rPr>
              <a:t> </a:t>
            </a:r>
            <a:r>
              <a:rPr lang="en-CA" sz="2400" b="1" dirty="0" smtClean="0">
                <a:effectLst>
                  <a:outerShdw blurRad="38100" dist="38100" dir="2700000" algn="tl">
                    <a:schemeClr val="bg2">
                      <a:lumMod val="90000"/>
                      <a:alpha val="43000"/>
                    </a:schemeClr>
                  </a:outerShdw>
                </a:effectLst>
              </a:rPr>
              <a:t>19 </a:t>
            </a:r>
            <a:r>
              <a:rPr lang="en-CA" sz="2400" b="1" dirty="0">
                <a:effectLst>
                  <a:outerShdw blurRad="38100" dist="38100" dir="2700000" algn="tl">
                    <a:schemeClr val="bg2">
                      <a:lumMod val="90000"/>
                      <a:alpha val="43000"/>
                    </a:schemeClr>
                  </a:outerShdw>
                </a:effectLst>
              </a:rPr>
              <a:t>‘What things?’ he asked.</a:t>
            </a:r>
          </a:p>
          <a:p>
            <a:r>
              <a:rPr lang="en-CA" sz="2400" b="1" dirty="0" smtClean="0">
                <a:effectLst>
                  <a:outerShdw blurRad="38100" dist="38100" dir="2700000" algn="tl">
                    <a:schemeClr val="bg2">
                      <a:lumMod val="90000"/>
                      <a:alpha val="43000"/>
                    </a:schemeClr>
                  </a:outerShdw>
                </a:effectLst>
              </a:rPr>
              <a:t>‘</a:t>
            </a:r>
            <a:r>
              <a:rPr lang="en-CA" sz="2400" b="1" dirty="0">
                <a:effectLst>
                  <a:outerShdw blurRad="38100" dist="38100" dir="2700000" algn="tl">
                    <a:schemeClr val="bg2">
                      <a:lumMod val="90000"/>
                      <a:alpha val="43000"/>
                    </a:schemeClr>
                  </a:outerShdw>
                </a:effectLst>
              </a:rPr>
              <a:t>About Jesus of Nazareth,’ they replied. ‘He was a prophet, powerful in word and deed before God and all the people. 20 The chief priests and our rulers handed him over to be sentenced to death, and they crucified him; 21 but </a:t>
            </a:r>
            <a:r>
              <a:rPr lang="en-CA" sz="2400" b="1" dirty="0">
                <a:solidFill>
                  <a:srgbClr val="FF0000"/>
                </a:solidFill>
                <a:effectLst>
                  <a:outerShdw blurRad="38100" dist="38100" dir="2700000" algn="tl">
                    <a:srgbClr val="000000">
                      <a:alpha val="43137"/>
                    </a:srgbClr>
                  </a:outerShdw>
                </a:effectLst>
              </a:rPr>
              <a:t>we had </a:t>
            </a:r>
            <a:r>
              <a:rPr lang="en-CA" sz="3000" b="1" dirty="0" smtClean="0">
                <a:solidFill>
                  <a:schemeClr val="accent4">
                    <a:lumMod val="75000"/>
                  </a:schemeClr>
                </a:solidFill>
                <a:effectLst>
                  <a:outerShdw blurRad="38100" dist="38100" dir="2700000" algn="tl">
                    <a:srgbClr val="000000">
                      <a:alpha val="43137"/>
                    </a:srgbClr>
                  </a:outerShdw>
                </a:effectLst>
              </a:rPr>
              <a:t>hoped</a:t>
            </a:r>
            <a:r>
              <a:rPr lang="en-CA" sz="2400" b="1" dirty="0" smtClean="0">
                <a:solidFill>
                  <a:srgbClr val="FF0000"/>
                </a:solidFill>
                <a:effectLst>
                  <a:outerShdw blurRad="38100" dist="38100" dir="2700000" algn="tl">
                    <a:srgbClr val="000000">
                      <a:alpha val="43137"/>
                    </a:srgbClr>
                  </a:outerShdw>
                </a:effectLst>
              </a:rPr>
              <a:t> </a:t>
            </a:r>
            <a:r>
              <a:rPr lang="en-CA" sz="2400" b="1" dirty="0">
                <a:solidFill>
                  <a:srgbClr val="FF0000"/>
                </a:solidFill>
                <a:effectLst>
                  <a:outerShdw blurRad="38100" dist="38100" dir="2700000" algn="tl">
                    <a:srgbClr val="000000">
                      <a:alpha val="43137"/>
                    </a:srgbClr>
                  </a:outerShdw>
                </a:effectLst>
              </a:rPr>
              <a:t>that he was the one who was going to redeem Israel</a:t>
            </a:r>
            <a:r>
              <a:rPr lang="en-CA" sz="2400" b="1" dirty="0">
                <a:effectLst>
                  <a:outerShdw blurRad="38100" dist="38100" dir="2700000" algn="tl">
                    <a:srgbClr val="000000">
                      <a:alpha val="43137"/>
                    </a:srgbClr>
                  </a:outerShdw>
                </a:effectLst>
              </a:rPr>
              <a:t>. </a:t>
            </a:r>
            <a:r>
              <a:rPr lang="en-CA" sz="2400" b="1" dirty="0">
                <a:effectLst>
                  <a:outerShdw blurRad="38100" dist="38100" dir="2700000" algn="tl">
                    <a:schemeClr val="bg2">
                      <a:lumMod val="90000"/>
                      <a:alpha val="43000"/>
                    </a:schemeClr>
                  </a:outerShdw>
                </a:effectLst>
              </a:rPr>
              <a:t>And what is more, it is the third day since all this took place. 22 In addition, some of our women amazed us. They went to the tomb early this morning </a:t>
            </a:r>
            <a:endParaRPr lang="en-CA" sz="2400" b="1" dirty="0" smtClean="0">
              <a:effectLst>
                <a:outerShdw blurRad="38100" dist="38100" dir="2700000" algn="tl">
                  <a:schemeClr val="bg2">
                    <a:lumMod val="90000"/>
                    <a:alpha val="43000"/>
                  </a:schemeClr>
                </a:outerShdw>
              </a:effectLst>
            </a:endParaRPr>
          </a:p>
          <a:p>
            <a:r>
              <a:rPr lang="en-CA" sz="2400" b="1" dirty="0" smtClean="0">
                <a:effectLst>
                  <a:outerShdw blurRad="38100" dist="38100" dir="2700000" algn="tl">
                    <a:schemeClr val="bg2">
                      <a:lumMod val="90000"/>
                      <a:alpha val="43000"/>
                    </a:schemeClr>
                  </a:outerShdw>
                </a:effectLst>
              </a:rPr>
              <a:t>23 </a:t>
            </a:r>
            <a:r>
              <a:rPr lang="en-CA" sz="2400" b="1" dirty="0">
                <a:effectLst>
                  <a:outerShdw blurRad="38100" dist="38100" dir="2700000" algn="tl">
                    <a:schemeClr val="bg2">
                      <a:lumMod val="90000"/>
                      <a:alpha val="43000"/>
                    </a:schemeClr>
                  </a:outerShdw>
                </a:effectLst>
              </a:rPr>
              <a:t>but didn’t find his body. They came and told us that they had seen a vision of angels, who said he was alive. 24 Then some of our companions went to the tomb and found it just as the women had said, but they did not see Jesus.’</a:t>
            </a:r>
          </a:p>
        </p:txBody>
      </p:sp>
    </p:spTree>
    <p:extLst>
      <p:ext uri="{BB962C8B-B14F-4D97-AF65-F5344CB8AC3E}">
        <p14:creationId xmlns:p14="http://schemas.microsoft.com/office/powerpoint/2010/main" xmlns="" val="2226846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4616648"/>
          </a:xfrm>
          <a:prstGeom prst="rect">
            <a:avLst/>
          </a:prstGeom>
          <a:solidFill>
            <a:schemeClr val="bg2">
              <a:lumMod val="75000"/>
              <a:alpha val="69804"/>
            </a:schemeClr>
          </a:solidFill>
        </p:spPr>
        <p:txBody>
          <a:bodyPr wrap="square" rtlCol="0">
            <a:spAutoFit/>
          </a:bodyPr>
          <a:lstStyle/>
          <a:p>
            <a:r>
              <a:rPr lang="en-CA" sz="2400" b="1" dirty="0">
                <a:effectLst>
                  <a:outerShdw blurRad="38100" dist="38100" dir="2700000" algn="tl">
                    <a:schemeClr val="bg2">
                      <a:lumMod val="90000"/>
                      <a:alpha val="43000"/>
                    </a:schemeClr>
                  </a:outerShdw>
                </a:effectLst>
              </a:rPr>
              <a:t> </a:t>
            </a:r>
            <a:r>
              <a:rPr lang="en-CA" sz="2400" b="1" dirty="0" smtClean="0">
                <a:effectLst>
                  <a:outerShdw blurRad="38100" dist="38100" dir="2700000" algn="tl">
                    <a:schemeClr val="bg2">
                      <a:lumMod val="90000"/>
                      <a:alpha val="43000"/>
                    </a:schemeClr>
                  </a:outerShdw>
                </a:effectLst>
              </a:rPr>
              <a:t>19 </a:t>
            </a:r>
            <a:r>
              <a:rPr lang="en-CA" sz="2400" b="1" dirty="0">
                <a:effectLst>
                  <a:outerShdw blurRad="38100" dist="38100" dir="2700000" algn="tl">
                    <a:schemeClr val="bg2">
                      <a:lumMod val="90000"/>
                      <a:alpha val="43000"/>
                    </a:schemeClr>
                  </a:outerShdw>
                </a:effectLst>
              </a:rPr>
              <a:t>‘What things?’ he asked.</a:t>
            </a:r>
          </a:p>
          <a:p>
            <a:r>
              <a:rPr lang="en-CA" sz="2400" b="1" dirty="0" smtClean="0">
                <a:effectLst>
                  <a:outerShdw blurRad="38100" dist="38100" dir="2700000" algn="tl">
                    <a:schemeClr val="bg2">
                      <a:lumMod val="90000"/>
                      <a:alpha val="43000"/>
                    </a:schemeClr>
                  </a:outerShdw>
                </a:effectLst>
              </a:rPr>
              <a:t>‘</a:t>
            </a:r>
            <a:r>
              <a:rPr lang="en-CA" sz="2400" b="1" dirty="0">
                <a:effectLst>
                  <a:outerShdw blurRad="38100" dist="38100" dir="2700000" algn="tl">
                    <a:schemeClr val="bg2">
                      <a:lumMod val="90000"/>
                      <a:alpha val="43000"/>
                    </a:schemeClr>
                  </a:outerShdw>
                </a:effectLst>
              </a:rPr>
              <a:t>About Jesus of Nazareth,’ they replied. ‘He was a prophet, powerful in word and deed before God and all the people. 20 The chief priests and our rulers handed him over to be sentenced to death, and they crucified him; 21 but we had </a:t>
            </a:r>
            <a:r>
              <a:rPr lang="en-CA" sz="3000" b="1" dirty="0" smtClean="0">
                <a:solidFill>
                  <a:srgbClr val="FF0000"/>
                </a:solidFill>
                <a:effectLst>
                  <a:outerShdw blurRad="38100" dist="38100" dir="2700000" algn="tl">
                    <a:srgbClr val="000000">
                      <a:alpha val="43137"/>
                    </a:srgbClr>
                  </a:outerShdw>
                </a:effectLst>
              </a:rPr>
              <a:t>hoped</a:t>
            </a:r>
            <a:r>
              <a:rPr lang="en-CA" sz="2400" b="1" dirty="0" smtClean="0">
                <a:solidFill>
                  <a:srgbClr val="FF0000"/>
                </a:solidFill>
                <a:effectLst>
                  <a:outerShdw blurRad="38100" dist="38100" dir="2700000" algn="tl">
                    <a:srgbClr val="000000">
                      <a:alpha val="43137"/>
                    </a:srgbClr>
                  </a:outerShdw>
                </a:effectLst>
              </a:rPr>
              <a:t> </a:t>
            </a:r>
            <a:r>
              <a:rPr lang="en-CA" sz="2400" b="1" dirty="0">
                <a:effectLst>
                  <a:outerShdw blurRad="38100" dist="38100" dir="2700000" algn="tl">
                    <a:schemeClr val="bg2">
                      <a:lumMod val="90000"/>
                      <a:alpha val="43000"/>
                    </a:schemeClr>
                  </a:outerShdw>
                </a:effectLst>
              </a:rPr>
              <a:t>that he was the one who was going to redeem Israel. And what is more, it is the third day since all this took place. </a:t>
            </a:r>
            <a:r>
              <a:rPr lang="en-CA" sz="2400" b="1" dirty="0"/>
              <a:t>22 </a:t>
            </a:r>
            <a:r>
              <a:rPr lang="en-CA" sz="2400" b="1" dirty="0">
                <a:solidFill>
                  <a:srgbClr val="FF0000"/>
                </a:solidFill>
                <a:effectLst>
                  <a:outerShdw blurRad="38100" dist="38100" dir="2700000" algn="tl">
                    <a:srgbClr val="000000">
                      <a:alpha val="43137"/>
                    </a:srgbClr>
                  </a:outerShdw>
                </a:effectLst>
              </a:rPr>
              <a:t>In addition, some of our women amazed us</a:t>
            </a:r>
            <a:r>
              <a:rPr lang="en-CA" sz="2400" b="1" dirty="0">
                <a:solidFill>
                  <a:srgbClr val="1E1C11"/>
                </a:solidFill>
                <a:effectLst>
                  <a:outerShdw blurRad="38100" dist="38100" dir="2700000" algn="tl">
                    <a:srgbClr val="000000">
                      <a:alpha val="43137"/>
                    </a:srgbClr>
                  </a:outerShdw>
                </a:effectLst>
              </a:rPr>
              <a:t>. </a:t>
            </a:r>
            <a:r>
              <a:rPr lang="en-CA" sz="2400" b="1" dirty="0">
                <a:effectLst>
                  <a:outerShdw blurRad="38100" dist="38100" dir="2700000" algn="tl">
                    <a:schemeClr val="bg2">
                      <a:lumMod val="90000"/>
                      <a:alpha val="43000"/>
                    </a:schemeClr>
                  </a:outerShdw>
                </a:effectLst>
              </a:rPr>
              <a:t>They went to the tomb early this morning </a:t>
            </a:r>
            <a:endParaRPr lang="en-CA" sz="2400" b="1" dirty="0" smtClean="0">
              <a:effectLst>
                <a:outerShdw blurRad="38100" dist="38100" dir="2700000" algn="tl">
                  <a:schemeClr val="bg2">
                    <a:lumMod val="90000"/>
                    <a:alpha val="43000"/>
                  </a:schemeClr>
                </a:outerShdw>
              </a:effectLst>
            </a:endParaRPr>
          </a:p>
          <a:p>
            <a:r>
              <a:rPr lang="en-CA" sz="2400" b="1" dirty="0" smtClean="0">
                <a:effectLst>
                  <a:outerShdw blurRad="38100" dist="38100" dir="2700000" algn="tl">
                    <a:schemeClr val="bg2">
                      <a:lumMod val="90000"/>
                      <a:alpha val="43000"/>
                    </a:schemeClr>
                  </a:outerShdw>
                </a:effectLst>
              </a:rPr>
              <a:t>23 </a:t>
            </a:r>
            <a:r>
              <a:rPr lang="en-CA" sz="2400" b="1" dirty="0">
                <a:effectLst>
                  <a:outerShdw blurRad="38100" dist="38100" dir="2700000" algn="tl">
                    <a:schemeClr val="bg2">
                      <a:lumMod val="90000"/>
                      <a:alpha val="43000"/>
                    </a:schemeClr>
                  </a:outerShdw>
                </a:effectLst>
              </a:rPr>
              <a:t>but didn’t find his body. They came and told us that they had seen a vision of angels, who said he was alive. 24 Then some of our companions went to the tomb and found it just as the women had said, but they did not see Jesus.’</a:t>
            </a:r>
          </a:p>
        </p:txBody>
      </p:sp>
    </p:spTree>
    <p:extLst>
      <p:ext uri="{BB962C8B-B14F-4D97-AF65-F5344CB8AC3E}">
        <p14:creationId xmlns:p14="http://schemas.microsoft.com/office/powerpoint/2010/main" xmlns="" val="2681249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Users\Paul\AppData\Local\Microsoft\Windows\INetCache\IE\34PY9JL6\hopedemotivator[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527" t="6718" r="6666" b="24368"/>
          <a:stretch/>
        </p:blipFill>
        <p:spPr bwMode="auto">
          <a:xfrm>
            <a:off x="596900" y="120650"/>
            <a:ext cx="7937500" cy="490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8462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074"/>
                                        </p:tgtEl>
                                      </p:cBhvr>
                                    </p:animEffect>
                                    <p:set>
                                      <p:cBhvr>
                                        <p:cTn id="7"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image of footsteps in the san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80" t="12409"/>
          <a:stretch/>
        </p:blipFill>
        <p:spPr bwMode="auto">
          <a:xfrm>
            <a:off x="0" y="0"/>
            <a:ext cx="9144000" cy="51535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1131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492443"/>
          </a:xfrm>
          <a:prstGeom prst="rect">
            <a:avLst/>
          </a:prstGeom>
          <a:solidFill>
            <a:schemeClr val="bg2">
              <a:lumMod val="75000"/>
              <a:alpha val="69804"/>
            </a:schemeClr>
          </a:solidFill>
        </p:spPr>
        <p:txBody>
          <a:bodyPr wrap="square" rtlCol="0">
            <a:spAutoFit/>
          </a:bodyPr>
          <a:lstStyle/>
          <a:p>
            <a:r>
              <a:rPr lang="en-CA" sz="2600" b="1" dirty="0" smtClean="0">
                <a:effectLst>
                  <a:outerShdw blurRad="38100" dist="38100" dir="2700000" algn="tl">
                    <a:schemeClr val="bg2">
                      <a:lumMod val="90000"/>
                      <a:alpha val="43000"/>
                    </a:schemeClr>
                  </a:outerShdw>
                </a:effectLst>
              </a:rPr>
              <a:t>1.  Dead </a:t>
            </a:r>
            <a:r>
              <a:rPr lang="en-CA" sz="2600" b="1" dirty="0">
                <a:effectLst>
                  <a:outerShdw blurRad="38100" dist="38100" dir="2700000" algn="tl">
                    <a:schemeClr val="bg2">
                      <a:lumMod val="90000"/>
                      <a:alpha val="43000"/>
                    </a:schemeClr>
                  </a:outerShdw>
                </a:effectLst>
              </a:rPr>
              <a:t>Hope  VS 13-24</a:t>
            </a:r>
          </a:p>
        </p:txBody>
      </p:sp>
      <p:sp>
        <p:nvSpPr>
          <p:cNvPr id="4" name="TextBox 3"/>
          <p:cNvSpPr txBox="1"/>
          <p:nvPr/>
        </p:nvSpPr>
        <p:spPr>
          <a:xfrm>
            <a:off x="323528" y="884585"/>
            <a:ext cx="8568952" cy="1692771"/>
          </a:xfrm>
          <a:prstGeom prst="rect">
            <a:avLst/>
          </a:prstGeom>
          <a:solidFill>
            <a:schemeClr val="bg2">
              <a:lumMod val="75000"/>
              <a:alpha val="69804"/>
            </a:schemeClr>
          </a:solidFill>
          <a:ln w="57150">
            <a:solidFill>
              <a:srgbClr val="FFC000"/>
            </a:solidFill>
          </a:ln>
        </p:spPr>
        <p:txBody>
          <a:bodyPr wrap="square" rtlCol="0">
            <a:spAutoFit/>
          </a:bodyPr>
          <a:lstStyle/>
          <a:p>
            <a:r>
              <a:rPr lang="en-CA" sz="2600" b="1" dirty="0">
                <a:effectLst>
                  <a:outerShdw blurRad="38100" dist="38100" dir="2700000" algn="tl">
                    <a:schemeClr val="bg2">
                      <a:lumMod val="90000"/>
                      <a:alpha val="43000"/>
                    </a:schemeClr>
                  </a:outerShdw>
                </a:effectLst>
              </a:rPr>
              <a:t>Two men gloomily drifted away from discipleship because their wishful Messianic hope that had died with Jesus’ crucifixion blinded them to Jesus’ reported and fulfilled prophesied resurrection. </a:t>
            </a:r>
          </a:p>
        </p:txBody>
      </p:sp>
      <p:sp>
        <p:nvSpPr>
          <p:cNvPr id="5" name="TextBox 4"/>
          <p:cNvSpPr txBox="1"/>
          <p:nvPr/>
        </p:nvSpPr>
        <p:spPr>
          <a:xfrm>
            <a:off x="300584" y="2900164"/>
            <a:ext cx="8568952" cy="1292662"/>
          </a:xfrm>
          <a:prstGeom prst="rect">
            <a:avLst/>
          </a:prstGeom>
          <a:solidFill>
            <a:schemeClr val="bg2">
              <a:lumMod val="75000"/>
              <a:alpha val="69804"/>
            </a:schemeClr>
          </a:solidFill>
          <a:ln w="57150">
            <a:solidFill>
              <a:srgbClr val="00B050"/>
            </a:solidFill>
          </a:ln>
        </p:spPr>
        <p:txBody>
          <a:bodyPr wrap="square" rtlCol="0">
            <a:spAutoFit/>
          </a:bodyPr>
          <a:lstStyle/>
          <a:p>
            <a:r>
              <a:rPr lang="en-CA" sz="2600" b="1" dirty="0">
                <a:effectLst>
                  <a:outerShdw blurRad="38100" dist="38100" dir="2700000" algn="tl">
                    <a:schemeClr val="bg2">
                      <a:lumMod val="90000"/>
                      <a:alpha val="43000"/>
                    </a:schemeClr>
                  </a:outerShdw>
                </a:effectLst>
              </a:rPr>
              <a:t>People still drift away from following Jesus when their wishful hope in Jesus dies and </a:t>
            </a:r>
            <a:r>
              <a:rPr lang="en-CA" sz="2600" b="1" dirty="0" smtClean="0">
                <a:effectLst>
                  <a:outerShdw blurRad="38100" dist="38100" dir="2700000" algn="tl">
                    <a:schemeClr val="bg2">
                      <a:lumMod val="90000"/>
                      <a:alpha val="43000"/>
                    </a:schemeClr>
                  </a:outerShdw>
                </a:effectLst>
              </a:rPr>
              <a:t>then blinds </a:t>
            </a:r>
            <a:r>
              <a:rPr lang="en-CA" sz="2600" b="1" dirty="0">
                <a:effectLst>
                  <a:outerShdw blurRad="38100" dist="38100" dir="2700000" algn="tl">
                    <a:schemeClr val="bg2">
                      <a:lumMod val="90000"/>
                      <a:alpha val="43000"/>
                    </a:schemeClr>
                  </a:outerShdw>
                </a:effectLst>
              </a:rPr>
              <a:t>them against hope in the </a:t>
            </a:r>
            <a:r>
              <a:rPr lang="en-CA" sz="2600" b="1" dirty="0" smtClean="0">
                <a:effectLst>
                  <a:outerShdw blurRad="38100" dist="38100" dir="2700000" algn="tl">
                    <a:schemeClr val="bg2">
                      <a:lumMod val="90000"/>
                      <a:alpha val="43000"/>
                    </a:schemeClr>
                  </a:outerShdw>
                </a:effectLst>
              </a:rPr>
              <a:t>real Jesus, the resurrected </a:t>
            </a:r>
            <a:r>
              <a:rPr lang="en-CA" sz="2600" b="1" dirty="0">
                <a:effectLst>
                  <a:outerShdw blurRad="38100" dist="38100" dir="2700000" algn="tl">
                    <a:schemeClr val="bg2">
                      <a:lumMod val="90000"/>
                      <a:alpha val="43000"/>
                    </a:schemeClr>
                  </a:outerShdw>
                </a:effectLst>
              </a:rPr>
              <a:t>Messiah. </a:t>
            </a:r>
          </a:p>
        </p:txBody>
      </p:sp>
    </p:spTree>
    <p:extLst>
      <p:ext uri="{BB962C8B-B14F-4D97-AF65-F5344CB8AC3E}">
        <p14:creationId xmlns:p14="http://schemas.microsoft.com/office/powerpoint/2010/main" xmlns="" val="927853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image of footsteps in the san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80" t="12409"/>
          <a:stretch/>
        </p:blipFill>
        <p:spPr bwMode="auto">
          <a:xfrm>
            <a:off x="0" y="0"/>
            <a:ext cx="9144000" cy="51535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5536" y="267494"/>
            <a:ext cx="3816424" cy="1938992"/>
          </a:xfrm>
          <a:prstGeom prst="rect">
            <a:avLst/>
          </a:prstGeom>
          <a:noFill/>
        </p:spPr>
        <p:txBody>
          <a:bodyPr wrap="square" rtlCol="0">
            <a:spAutoFit/>
          </a:bodyPr>
          <a:lstStyle/>
          <a:p>
            <a:r>
              <a:rPr lang="en-CA" sz="4000" b="1" dirty="0" smtClean="0"/>
              <a:t>Wish Hopes become dead hopes</a:t>
            </a:r>
            <a:endParaRPr lang="en-CA" sz="4000" b="1" dirty="0"/>
          </a:p>
        </p:txBody>
      </p:sp>
    </p:spTree>
    <p:extLst>
      <p:ext uri="{BB962C8B-B14F-4D97-AF65-F5344CB8AC3E}">
        <p14:creationId xmlns:p14="http://schemas.microsoft.com/office/powerpoint/2010/main" xmlns="" val="1661603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58962" y="684848"/>
            <a:ext cx="8568952" cy="892552"/>
          </a:xfrm>
          <a:prstGeom prst="rect">
            <a:avLst/>
          </a:prstGeom>
          <a:solidFill>
            <a:schemeClr val="bg2">
              <a:lumMod val="75000"/>
              <a:alpha val="69804"/>
            </a:schemeClr>
          </a:solidFill>
        </p:spPr>
        <p:txBody>
          <a:bodyPr wrap="square" rtlCol="0">
            <a:spAutoFit/>
          </a:bodyPr>
          <a:lstStyle/>
          <a:p>
            <a:r>
              <a:rPr lang="en-CA" sz="2600" b="1" dirty="0">
                <a:effectLst>
                  <a:outerShdw blurRad="38100" dist="38100" dir="2700000" algn="tl">
                    <a:schemeClr val="bg2">
                      <a:lumMod val="90000"/>
                      <a:alpha val="43000"/>
                    </a:schemeClr>
                  </a:outerShdw>
                </a:effectLst>
              </a:rPr>
              <a:t>What are some wishful or false hopes that people put in Jesus that will eventually disappoint and let them down</a:t>
            </a:r>
            <a:r>
              <a:rPr lang="en-CA" sz="2600" b="1" dirty="0" smtClean="0">
                <a:effectLst>
                  <a:outerShdw blurRad="38100" dist="38100" dir="2700000" algn="tl">
                    <a:schemeClr val="bg2">
                      <a:lumMod val="90000"/>
                      <a:alpha val="43000"/>
                    </a:schemeClr>
                  </a:outerShdw>
                </a:effectLst>
              </a:rPr>
              <a:t>? </a:t>
            </a:r>
            <a:endParaRPr lang="en-CA" sz="2600" b="1" dirty="0">
              <a:effectLst>
                <a:outerShdw blurRad="38100" dist="38100" dir="2700000" algn="tl">
                  <a:schemeClr val="bg2">
                    <a:lumMod val="90000"/>
                    <a:alpha val="43000"/>
                  </a:schemeClr>
                </a:outerShdw>
              </a:effectLst>
            </a:endParaRPr>
          </a:p>
        </p:txBody>
      </p:sp>
    </p:spTree>
    <p:extLst>
      <p:ext uri="{BB962C8B-B14F-4D97-AF65-F5344CB8AC3E}">
        <p14:creationId xmlns:p14="http://schemas.microsoft.com/office/powerpoint/2010/main" xmlns="" val="1455753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image of footsteps in the san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80" t="12409"/>
          <a:stretch/>
        </p:blipFill>
        <p:spPr bwMode="auto">
          <a:xfrm>
            <a:off x="0" y="0"/>
            <a:ext cx="9144000" cy="51535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5536" y="339502"/>
            <a:ext cx="4824536" cy="553998"/>
          </a:xfrm>
          <a:prstGeom prst="rect">
            <a:avLst/>
          </a:prstGeom>
          <a:noFill/>
        </p:spPr>
        <p:txBody>
          <a:bodyPr wrap="square" rtlCol="0">
            <a:spAutoFit/>
          </a:bodyPr>
          <a:lstStyle/>
          <a:p>
            <a:r>
              <a:rPr lang="en-CA" sz="3000" b="1" dirty="0" smtClean="0"/>
              <a:t>What do we do?</a:t>
            </a:r>
            <a:endParaRPr lang="en-CA" sz="3000" b="1" dirty="0"/>
          </a:p>
        </p:txBody>
      </p:sp>
      <p:pic>
        <p:nvPicPr>
          <p:cNvPr id="4098" name="Picture 2" descr="C:\Users\Paul\AppData\Local\Microsoft\Windows\INetCache\IE\RBP4PB3L\Kindling_for_starting_a_campfire_IMG_2454[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9586" b="14993"/>
          <a:stretch/>
        </p:blipFill>
        <p:spPr bwMode="auto">
          <a:xfrm>
            <a:off x="251520" y="339502"/>
            <a:ext cx="8592680"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0369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Users\Paul\AppData\Local\Microsoft\Windows\INetCache\IE\34PY9JL6\hopedemotivator[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527" t="6718" r="6666" b="24368"/>
          <a:stretch/>
        </p:blipFill>
        <p:spPr bwMode="auto">
          <a:xfrm>
            <a:off x="596900" y="120650"/>
            <a:ext cx="7937500" cy="490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7666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2492990"/>
          </a:xfrm>
          <a:prstGeom prst="rect">
            <a:avLst/>
          </a:prstGeom>
          <a:solidFill>
            <a:schemeClr val="bg2">
              <a:lumMod val="75000"/>
              <a:alpha val="69804"/>
            </a:schemeClr>
          </a:solidFill>
        </p:spPr>
        <p:txBody>
          <a:bodyPr wrap="square" rtlCol="0">
            <a:spAutoFit/>
          </a:bodyPr>
          <a:lstStyle/>
          <a:p>
            <a:r>
              <a:rPr lang="en-CA" sz="2600" b="1" dirty="0">
                <a:solidFill>
                  <a:prstClr val="black"/>
                </a:solidFill>
                <a:effectLst>
                  <a:outerShdw blurRad="38100" dist="38100" dir="2700000" algn="tl">
                    <a:srgbClr val="EEECE1">
                      <a:lumMod val="90000"/>
                      <a:alpha val="43000"/>
                    </a:srgbClr>
                  </a:outerShdw>
                </a:effectLst>
              </a:rPr>
              <a:t>25 He said to them, ‘How foolish you are, and how slow to believe all that the prophets have spoken! 26 Did not the Messiah have to suffer these things and then enter his glory?’ 27 And beginning with Moses and all the Prophets, he explained to them what was said in all the Scriptures concerning himself.</a:t>
            </a:r>
          </a:p>
        </p:txBody>
      </p:sp>
      <p:sp>
        <p:nvSpPr>
          <p:cNvPr id="4" name="TextBox 3"/>
          <p:cNvSpPr txBox="1"/>
          <p:nvPr/>
        </p:nvSpPr>
        <p:spPr>
          <a:xfrm>
            <a:off x="323528" y="2840876"/>
            <a:ext cx="8568952"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The resurrected Lord pursued Cleopas and fellow disciple</a:t>
            </a:r>
            <a:endParaRPr lang="en-CA" sz="2600" b="1" dirty="0">
              <a:solidFill>
                <a:prstClr val="black"/>
              </a:solidFill>
              <a:effectLst>
                <a:outerShdw blurRad="38100" dist="38100" dir="2700000" algn="tl">
                  <a:srgbClr val="EEECE1">
                    <a:lumMod val="90000"/>
                    <a:alpha val="43000"/>
                  </a:srgbClr>
                </a:outerShdw>
              </a:effectLst>
            </a:endParaRPr>
          </a:p>
        </p:txBody>
      </p:sp>
    </p:spTree>
    <p:extLst>
      <p:ext uri="{BB962C8B-B14F-4D97-AF65-F5344CB8AC3E}">
        <p14:creationId xmlns:p14="http://schemas.microsoft.com/office/powerpoint/2010/main" xmlns="" val="1652271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2492990"/>
          </a:xfrm>
          <a:prstGeom prst="rect">
            <a:avLst/>
          </a:prstGeom>
          <a:solidFill>
            <a:schemeClr val="bg2">
              <a:lumMod val="75000"/>
              <a:alpha val="69804"/>
            </a:schemeClr>
          </a:solidFill>
        </p:spPr>
        <p:txBody>
          <a:bodyPr wrap="square" rtlCol="0">
            <a:spAutoFit/>
          </a:bodyPr>
          <a:lstStyle/>
          <a:p>
            <a:r>
              <a:rPr lang="en-CA" sz="2600" b="1" dirty="0">
                <a:solidFill>
                  <a:prstClr val="black"/>
                </a:solidFill>
                <a:effectLst>
                  <a:outerShdw blurRad="38100" dist="38100" dir="2700000" algn="tl">
                    <a:srgbClr val="EEECE1">
                      <a:lumMod val="90000"/>
                      <a:alpha val="43000"/>
                    </a:srgbClr>
                  </a:outerShdw>
                </a:effectLst>
              </a:rPr>
              <a:t>25 He said to them, ‘How foolish you are, and how slow to believe all that the prophets have spoken! 26 </a:t>
            </a:r>
            <a:r>
              <a:rPr lang="en-CA" sz="2600" b="1" dirty="0">
                <a:solidFill>
                  <a:srgbClr val="FF0000"/>
                </a:solidFill>
                <a:effectLst>
                  <a:outerShdw blurRad="50800" dist="50800" dir="5400000" algn="ctr" rotWithShape="0">
                    <a:schemeClr val="tx1"/>
                  </a:outerShdw>
                </a:effectLst>
              </a:rPr>
              <a:t>Did not the Messiah have to suffer these things and then enter his glory</a:t>
            </a:r>
            <a:r>
              <a:rPr lang="en-CA" sz="2600" b="1" dirty="0">
                <a:solidFill>
                  <a:srgbClr val="1E1C11"/>
                </a:solidFill>
                <a:effectLst>
                  <a:outerShdw blurRad="50800" dist="50800" dir="5400000" algn="ctr" rotWithShape="0">
                    <a:schemeClr val="tx1"/>
                  </a:outerShdw>
                </a:effectLst>
              </a:rPr>
              <a:t>?</a:t>
            </a:r>
            <a:r>
              <a:rPr lang="en-CA" sz="2600" b="1" dirty="0">
                <a:solidFill>
                  <a:prstClr val="black"/>
                </a:solidFill>
                <a:effectLst>
                  <a:outerShdw blurRad="38100" dist="38100" dir="2700000" algn="tl">
                    <a:srgbClr val="EEECE1">
                      <a:lumMod val="90000"/>
                      <a:alpha val="43000"/>
                    </a:srgbClr>
                  </a:outerShdw>
                </a:effectLst>
              </a:rPr>
              <a:t>’ 27 And beginning with Moses and all the Prophets, he explained to them what was said in all the Scriptures concerning himself.</a:t>
            </a:r>
          </a:p>
        </p:txBody>
      </p:sp>
    </p:spTree>
    <p:extLst>
      <p:ext uri="{BB962C8B-B14F-4D97-AF65-F5344CB8AC3E}">
        <p14:creationId xmlns:p14="http://schemas.microsoft.com/office/powerpoint/2010/main" xmlns="" val="1459398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2492990"/>
          </a:xfrm>
          <a:prstGeom prst="rect">
            <a:avLst/>
          </a:prstGeom>
          <a:solidFill>
            <a:schemeClr val="bg2">
              <a:lumMod val="75000"/>
              <a:alpha val="69804"/>
            </a:schemeClr>
          </a:solidFill>
        </p:spPr>
        <p:txBody>
          <a:bodyPr wrap="square" rtlCol="0">
            <a:spAutoFit/>
          </a:bodyPr>
          <a:lstStyle/>
          <a:p>
            <a:r>
              <a:rPr lang="en-CA" sz="2600" b="1" dirty="0">
                <a:solidFill>
                  <a:prstClr val="black"/>
                </a:solidFill>
                <a:effectLst>
                  <a:outerShdw blurRad="38100" dist="38100" dir="2700000" algn="tl">
                    <a:srgbClr val="EEECE1">
                      <a:lumMod val="90000"/>
                      <a:alpha val="43000"/>
                    </a:srgbClr>
                  </a:outerShdw>
                </a:effectLst>
              </a:rPr>
              <a:t>25 He said to them, ‘How foolish you are, and how slow to believe all that the prophets have spoken! 26 Did not the Messiah have to suffer these things and then enter his glory?’ 27 And beginning with Moses and all the Prophets, he </a:t>
            </a:r>
            <a:r>
              <a:rPr lang="en-CA" sz="2600" b="1" dirty="0">
                <a:solidFill>
                  <a:srgbClr val="FF0000"/>
                </a:solidFill>
                <a:effectLst>
                  <a:outerShdw blurRad="50800" dist="50800" dir="5400000" algn="ctr" rotWithShape="0">
                    <a:schemeClr val="tx1"/>
                  </a:outerShdw>
                </a:effectLst>
              </a:rPr>
              <a:t>explained to them what was said in all the Scriptures concerning himself</a:t>
            </a:r>
            <a:r>
              <a:rPr lang="en-CA" sz="2600" b="1" dirty="0">
                <a:solidFill>
                  <a:srgbClr val="1E1C11"/>
                </a:solidFill>
                <a:effectLst>
                  <a:outerShdw blurRad="50800" dist="50800" dir="5400000" algn="ctr" rotWithShape="0">
                    <a:schemeClr val="tx1"/>
                  </a:outerShdw>
                </a:effectLst>
              </a:rPr>
              <a:t>.</a:t>
            </a:r>
          </a:p>
        </p:txBody>
      </p:sp>
      <p:sp>
        <p:nvSpPr>
          <p:cNvPr id="4" name="TextBox 3"/>
          <p:cNvSpPr txBox="1"/>
          <p:nvPr/>
        </p:nvSpPr>
        <p:spPr>
          <a:xfrm>
            <a:off x="323528" y="2840876"/>
            <a:ext cx="8568952"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Jesus shares his right interpretations of Scriptures </a:t>
            </a:r>
            <a:endParaRPr lang="en-CA" sz="2600" b="1" dirty="0">
              <a:solidFill>
                <a:prstClr val="black"/>
              </a:solidFill>
              <a:effectLst>
                <a:outerShdw blurRad="38100" dist="38100" dir="2700000" algn="tl">
                  <a:srgbClr val="EEECE1">
                    <a:lumMod val="90000"/>
                    <a:alpha val="43000"/>
                  </a:srgbClr>
                </a:outerShdw>
              </a:effectLst>
            </a:endParaRPr>
          </a:p>
        </p:txBody>
      </p:sp>
      <p:sp>
        <p:nvSpPr>
          <p:cNvPr id="5" name="TextBox 4"/>
          <p:cNvSpPr txBox="1"/>
          <p:nvPr/>
        </p:nvSpPr>
        <p:spPr>
          <a:xfrm>
            <a:off x="351384" y="3333319"/>
            <a:ext cx="8568952" cy="1292662"/>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A little over 2 hour walk to share pertinent Scriptures explained in light of the suffering he had endured and the glory of his resurrection</a:t>
            </a:r>
            <a:endParaRPr lang="en-CA" sz="2600" b="1" dirty="0">
              <a:solidFill>
                <a:prstClr val="black"/>
              </a:solidFill>
              <a:effectLst>
                <a:outerShdw blurRad="38100" dist="38100" dir="2700000" algn="tl">
                  <a:srgbClr val="EEECE1">
                    <a:lumMod val="90000"/>
                    <a:alpha val="43000"/>
                  </a:srgbClr>
                </a:outerShdw>
              </a:effectLst>
            </a:endParaRPr>
          </a:p>
        </p:txBody>
      </p:sp>
      <p:sp>
        <p:nvSpPr>
          <p:cNvPr id="6" name="TextBox 5"/>
          <p:cNvSpPr txBox="1"/>
          <p:nvPr/>
        </p:nvSpPr>
        <p:spPr>
          <a:xfrm>
            <a:off x="341512" y="4625981"/>
            <a:ext cx="8568952"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Goal was to revive hope in him </a:t>
            </a:r>
            <a:endParaRPr lang="en-CA" sz="2600" b="1" dirty="0">
              <a:solidFill>
                <a:prstClr val="black"/>
              </a:solidFill>
              <a:effectLst>
                <a:outerShdw blurRad="38100" dist="38100" dir="2700000" algn="tl">
                  <a:srgbClr val="EEECE1">
                    <a:lumMod val="90000"/>
                    <a:alpha val="43000"/>
                  </a:srgbClr>
                </a:outerShdw>
              </a:effectLst>
            </a:endParaRPr>
          </a:p>
        </p:txBody>
      </p:sp>
    </p:spTree>
    <p:extLst>
      <p:ext uri="{BB962C8B-B14F-4D97-AF65-F5344CB8AC3E}">
        <p14:creationId xmlns:p14="http://schemas.microsoft.com/office/powerpoint/2010/main" xmlns="" val="2898459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Paul\AppData\Local\Microsoft\Windows\INetCache\IE\RBP4PB3L\9906_10_4_web[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88" t="8866" b="9436"/>
          <a:stretch/>
        </p:blipFill>
        <p:spPr bwMode="auto">
          <a:xfrm>
            <a:off x="-1488" y="-15478"/>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3021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Paul\AppData\Local\Microsoft\Windows\INetCache\IE\RBP4PB3L\9906_10_4_web[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88" t="8866" b="9436"/>
          <a:stretch/>
        </p:blipFill>
        <p:spPr bwMode="auto">
          <a:xfrm>
            <a:off x="0" y="-31626"/>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23528" y="195486"/>
            <a:ext cx="8568952" cy="1292662"/>
          </a:xfrm>
          <a:prstGeom prst="rect">
            <a:avLst/>
          </a:prstGeom>
          <a:solidFill>
            <a:schemeClr val="bg2">
              <a:lumMod val="75000"/>
              <a:alpha val="69804"/>
            </a:schemeClr>
          </a:solidFill>
        </p:spPr>
        <p:txBody>
          <a:bodyPr wrap="square" rtlCol="0">
            <a:spAutoFit/>
          </a:bodyPr>
          <a:lstStyle/>
          <a:p>
            <a:r>
              <a:rPr lang="en-CA" sz="2600" b="1" dirty="0">
                <a:solidFill>
                  <a:prstClr val="black"/>
                </a:solidFill>
                <a:effectLst>
                  <a:outerShdw blurRad="38100" dist="38100" dir="2700000" algn="tl">
                    <a:srgbClr val="EEECE1">
                      <a:lumMod val="90000"/>
                      <a:alpha val="43000"/>
                    </a:srgbClr>
                  </a:outerShdw>
                </a:effectLst>
              </a:rPr>
              <a:t>What are some Scriptures that Jesus may have used to rekindle a true hope in him as the Redeemer of </a:t>
            </a:r>
            <a:r>
              <a:rPr lang="en-CA" sz="2600" b="1" dirty="0" smtClean="0">
                <a:solidFill>
                  <a:prstClr val="black"/>
                </a:solidFill>
                <a:effectLst>
                  <a:outerShdw blurRad="38100" dist="38100" dir="2700000" algn="tl">
                    <a:srgbClr val="EEECE1">
                      <a:lumMod val="90000"/>
                      <a:alpha val="43000"/>
                    </a:srgbClr>
                  </a:outerShdw>
                </a:effectLst>
              </a:rPr>
              <a:t>Israel who had to first suffer before entering his glory? </a:t>
            </a:r>
            <a:endParaRPr lang="en-CA" sz="2600" b="1" dirty="0">
              <a:solidFill>
                <a:srgbClr val="FF0000"/>
              </a:solidFill>
              <a:effectLst>
                <a:outerShdw blurRad="50800" dist="50800" dir="5400000" algn="ctr" rotWithShape="0">
                  <a:schemeClr val="tx1"/>
                </a:outerShdw>
              </a:effectLst>
            </a:endParaRPr>
          </a:p>
        </p:txBody>
      </p:sp>
      <p:sp>
        <p:nvSpPr>
          <p:cNvPr id="4" name="TextBox 3"/>
          <p:cNvSpPr txBox="1"/>
          <p:nvPr/>
        </p:nvSpPr>
        <p:spPr>
          <a:xfrm>
            <a:off x="323528" y="1494864"/>
            <a:ext cx="8568952"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Gen. 3:15</a:t>
            </a:r>
            <a:endParaRPr lang="en-CA" sz="2600" b="1" dirty="0">
              <a:solidFill>
                <a:prstClr val="black"/>
              </a:solidFill>
              <a:effectLst>
                <a:outerShdw blurRad="38100" dist="38100" dir="2700000" algn="tl">
                  <a:srgbClr val="EEECE1">
                    <a:lumMod val="90000"/>
                    <a:alpha val="43000"/>
                  </a:srgbClr>
                </a:outerShdw>
              </a:effectLst>
            </a:endParaRPr>
          </a:p>
        </p:txBody>
      </p:sp>
      <p:sp>
        <p:nvSpPr>
          <p:cNvPr id="5" name="TextBox 4"/>
          <p:cNvSpPr txBox="1"/>
          <p:nvPr/>
        </p:nvSpPr>
        <p:spPr>
          <a:xfrm>
            <a:off x="323528" y="1987307"/>
            <a:ext cx="8568952"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Exodus 12</a:t>
            </a:r>
            <a:endParaRPr lang="en-CA" sz="2600" b="1" dirty="0">
              <a:solidFill>
                <a:prstClr val="black"/>
              </a:solidFill>
              <a:effectLst>
                <a:outerShdw blurRad="38100" dist="38100" dir="2700000" algn="tl">
                  <a:srgbClr val="EEECE1">
                    <a:lumMod val="90000"/>
                    <a:alpha val="43000"/>
                  </a:srgbClr>
                </a:outerShdw>
              </a:effectLst>
            </a:endParaRPr>
          </a:p>
        </p:txBody>
      </p:sp>
      <p:sp>
        <p:nvSpPr>
          <p:cNvPr id="6" name="TextBox 5"/>
          <p:cNvSpPr txBox="1"/>
          <p:nvPr/>
        </p:nvSpPr>
        <p:spPr>
          <a:xfrm>
            <a:off x="323106" y="2479747"/>
            <a:ext cx="8569374"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Leviticus </a:t>
            </a:r>
            <a:endParaRPr lang="en-CA" sz="2600" b="1" dirty="0">
              <a:solidFill>
                <a:prstClr val="black"/>
              </a:solidFill>
              <a:effectLst>
                <a:outerShdw blurRad="38100" dist="38100" dir="2700000" algn="tl">
                  <a:srgbClr val="EEECE1">
                    <a:lumMod val="90000"/>
                    <a:alpha val="43000"/>
                  </a:srgbClr>
                </a:outerShdw>
              </a:effectLst>
            </a:endParaRPr>
          </a:p>
        </p:txBody>
      </p:sp>
      <p:sp>
        <p:nvSpPr>
          <p:cNvPr id="7" name="TextBox 6"/>
          <p:cNvSpPr txBox="1"/>
          <p:nvPr/>
        </p:nvSpPr>
        <p:spPr>
          <a:xfrm>
            <a:off x="323528" y="2972193"/>
            <a:ext cx="8568952"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Suffering pattern set by prophets </a:t>
            </a:r>
            <a:endParaRPr lang="en-CA" sz="2600" b="1" dirty="0">
              <a:solidFill>
                <a:prstClr val="black"/>
              </a:solidFill>
              <a:effectLst>
                <a:outerShdw blurRad="38100" dist="38100" dir="2700000" algn="tl">
                  <a:srgbClr val="EEECE1">
                    <a:lumMod val="90000"/>
                    <a:alpha val="43000"/>
                  </a:srgbClr>
                </a:outerShdw>
              </a:effectLst>
            </a:endParaRPr>
          </a:p>
        </p:txBody>
      </p:sp>
      <p:sp>
        <p:nvSpPr>
          <p:cNvPr id="8" name="TextBox 7"/>
          <p:cNvSpPr txBox="1"/>
          <p:nvPr/>
        </p:nvSpPr>
        <p:spPr>
          <a:xfrm>
            <a:off x="323106" y="3464635"/>
            <a:ext cx="8568952"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Isaiah 53 </a:t>
            </a:r>
            <a:endParaRPr lang="en-CA" sz="2600" b="1" dirty="0">
              <a:solidFill>
                <a:prstClr val="black"/>
              </a:solidFill>
              <a:effectLst>
                <a:outerShdw blurRad="38100" dist="38100" dir="2700000" algn="tl">
                  <a:srgbClr val="EEECE1">
                    <a:lumMod val="90000"/>
                    <a:alpha val="43000"/>
                  </a:srgbClr>
                </a:outerShdw>
              </a:effectLst>
            </a:endParaRPr>
          </a:p>
        </p:txBody>
      </p:sp>
      <p:sp>
        <p:nvSpPr>
          <p:cNvPr id="9" name="TextBox 8"/>
          <p:cNvSpPr txBox="1"/>
          <p:nvPr/>
        </p:nvSpPr>
        <p:spPr>
          <a:xfrm>
            <a:off x="323106" y="3957078"/>
            <a:ext cx="8568952" cy="892552"/>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Psalm 22</a:t>
            </a:r>
          </a:p>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Psalm 16 </a:t>
            </a:r>
            <a:endParaRPr lang="en-CA" sz="2600" b="1" dirty="0">
              <a:solidFill>
                <a:prstClr val="black"/>
              </a:solidFill>
              <a:effectLst>
                <a:outerShdw blurRad="38100" dist="38100" dir="2700000" algn="tl">
                  <a:srgbClr val="EEECE1">
                    <a:lumMod val="90000"/>
                    <a:alpha val="43000"/>
                  </a:srgbClr>
                </a:outerShdw>
              </a:effectLst>
            </a:endParaRPr>
          </a:p>
        </p:txBody>
      </p:sp>
    </p:spTree>
    <p:extLst>
      <p:ext uri="{BB962C8B-B14F-4D97-AF65-F5344CB8AC3E}">
        <p14:creationId xmlns:p14="http://schemas.microsoft.com/office/powerpoint/2010/main" xmlns="" val="3241921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492443"/>
          </a:xfrm>
          <a:prstGeom prst="rect">
            <a:avLst/>
          </a:prstGeom>
          <a:solidFill>
            <a:schemeClr val="bg2">
              <a:lumMod val="75000"/>
              <a:alpha val="69804"/>
            </a:schemeClr>
          </a:solidFill>
        </p:spPr>
        <p:txBody>
          <a:bodyPr wrap="square" rtlCol="0">
            <a:spAutoFit/>
          </a:bodyPr>
          <a:lstStyle/>
          <a:p>
            <a:r>
              <a:rPr lang="en-CA" sz="2600" b="1" dirty="0" smtClean="0">
                <a:solidFill>
                  <a:prstClr val="black"/>
                </a:solidFill>
                <a:effectLst>
                  <a:outerShdw blurRad="38100" dist="38100" dir="2700000" algn="tl">
                    <a:srgbClr val="EEECE1">
                      <a:lumMod val="90000"/>
                      <a:alpha val="43000"/>
                    </a:srgbClr>
                  </a:outerShdw>
                </a:effectLst>
              </a:rPr>
              <a:t>2.  Revived </a:t>
            </a:r>
            <a:r>
              <a:rPr lang="en-CA" sz="2600" b="1" dirty="0">
                <a:solidFill>
                  <a:prstClr val="black"/>
                </a:solidFill>
                <a:effectLst>
                  <a:outerShdw blurRad="38100" dist="38100" dir="2700000" algn="tl">
                    <a:srgbClr val="EEECE1">
                      <a:lumMod val="90000"/>
                      <a:alpha val="43000"/>
                    </a:srgbClr>
                  </a:outerShdw>
                </a:effectLst>
              </a:rPr>
              <a:t>Hope VS </a:t>
            </a:r>
            <a:r>
              <a:rPr lang="en-CA" sz="2600" b="1" dirty="0" smtClean="0">
                <a:solidFill>
                  <a:prstClr val="black"/>
                </a:solidFill>
                <a:effectLst>
                  <a:outerShdw blurRad="38100" dist="38100" dir="2700000" algn="tl">
                    <a:srgbClr val="EEECE1">
                      <a:lumMod val="90000"/>
                      <a:alpha val="43000"/>
                    </a:srgbClr>
                  </a:outerShdw>
                </a:effectLst>
              </a:rPr>
              <a:t>25-27</a:t>
            </a:r>
            <a:endParaRPr lang="en-CA" sz="2600" b="1" dirty="0">
              <a:solidFill>
                <a:prstClr val="black"/>
              </a:solidFill>
              <a:effectLst>
                <a:outerShdw blurRad="38100" dist="38100" dir="2700000" algn="tl">
                  <a:srgbClr val="EEECE1">
                    <a:lumMod val="90000"/>
                    <a:alpha val="43000"/>
                  </a:srgbClr>
                </a:outerShdw>
              </a:effectLst>
            </a:endParaRPr>
          </a:p>
        </p:txBody>
      </p:sp>
      <p:sp>
        <p:nvSpPr>
          <p:cNvPr id="4" name="TextBox 3"/>
          <p:cNvSpPr txBox="1"/>
          <p:nvPr/>
        </p:nvSpPr>
        <p:spPr>
          <a:xfrm>
            <a:off x="323528" y="884585"/>
            <a:ext cx="8568952" cy="1692771"/>
          </a:xfrm>
          <a:prstGeom prst="rect">
            <a:avLst/>
          </a:prstGeom>
          <a:solidFill>
            <a:schemeClr val="bg2">
              <a:lumMod val="75000"/>
              <a:alpha val="69804"/>
            </a:schemeClr>
          </a:solidFill>
          <a:ln w="57150">
            <a:solidFill>
              <a:srgbClr val="FFC000"/>
            </a:solidFill>
          </a:ln>
        </p:spPr>
        <p:txBody>
          <a:bodyPr wrap="square" rtlCol="0">
            <a:spAutoFit/>
          </a:bodyPr>
          <a:lstStyle/>
          <a:p>
            <a:r>
              <a:rPr lang="en-CA" sz="2600" b="1" dirty="0">
                <a:solidFill>
                  <a:prstClr val="black"/>
                </a:solidFill>
                <a:effectLst>
                  <a:outerShdw blurRad="38100" dist="38100" dir="2700000" algn="tl">
                    <a:srgbClr val="EEECE1">
                      <a:lumMod val="90000"/>
                      <a:alpha val="43000"/>
                    </a:srgbClr>
                  </a:outerShdw>
                </a:effectLst>
              </a:rPr>
              <a:t>Jesus pursued his foolishly drifting disciples to rightly interpret Scriptures for them, to remedy their slowness to understand his crucifixion and resurrection’s necessity, to revive their hope in him. </a:t>
            </a:r>
          </a:p>
        </p:txBody>
      </p:sp>
      <p:sp>
        <p:nvSpPr>
          <p:cNvPr id="5" name="TextBox 4"/>
          <p:cNvSpPr txBox="1"/>
          <p:nvPr/>
        </p:nvSpPr>
        <p:spPr>
          <a:xfrm>
            <a:off x="300584" y="2900164"/>
            <a:ext cx="8568952" cy="492443"/>
          </a:xfrm>
          <a:prstGeom prst="rect">
            <a:avLst/>
          </a:prstGeom>
          <a:solidFill>
            <a:schemeClr val="bg2">
              <a:lumMod val="75000"/>
              <a:alpha val="69804"/>
            </a:schemeClr>
          </a:solidFill>
          <a:ln w="57150">
            <a:noFill/>
          </a:ln>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Don’t foolishly drift away because of a dead wish hope</a:t>
            </a:r>
            <a:endParaRPr lang="en-CA" sz="2600" b="1" dirty="0">
              <a:solidFill>
                <a:prstClr val="black"/>
              </a:solidFill>
              <a:effectLst>
                <a:outerShdw blurRad="38100" dist="38100" dir="2700000" algn="tl">
                  <a:srgbClr val="EEECE1">
                    <a:lumMod val="90000"/>
                    <a:alpha val="43000"/>
                  </a:srgbClr>
                </a:outerShdw>
              </a:effectLst>
            </a:endParaRPr>
          </a:p>
        </p:txBody>
      </p:sp>
      <p:sp>
        <p:nvSpPr>
          <p:cNvPr id="6" name="TextBox 5"/>
          <p:cNvSpPr txBox="1"/>
          <p:nvPr/>
        </p:nvSpPr>
        <p:spPr>
          <a:xfrm>
            <a:off x="287524" y="3392607"/>
            <a:ext cx="8568952" cy="492443"/>
          </a:xfrm>
          <a:prstGeom prst="rect">
            <a:avLst/>
          </a:prstGeom>
          <a:solidFill>
            <a:schemeClr val="bg2">
              <a:lumMod val="75000"/>
              <a:alpha val="69804"/>
            </a:schemeClr>
          </a:solidFill>
          <a:ln w="57150">
            <a:noFill/>
          </a:ln>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Don’t let others drift away because of dead wish hopes</a:t>
            </a:r>
            <a:endParaRPr lang="en-CA" sz="2600" b="1" dirty="0">
              <a:solidFill>
                <a:prstClr val="black"/>
              </a:solidFill>
              <a:effectLst>
                <a:outerShdw blurRad="38100" dist="38100" dir="2700000" algn="tl">
                  <a:srgbClr val="EEECE1">
                    <a:lumMod val="90000"/>
                    <a:alpha val="43000"/>
                  </a:srgbClr>
                </a:outerShdw>
              </a:effectLst>
            </a:endParaRPr>
          </a:p>
        </p:txBody>
      </p:sp>
    </p:spTree>
    <p:extLst>
      <p:ext uri="{BB962C8B-B14F-4D97-AF65-F5344CB8AC3E}">
        <p14:creationId xmlns:p14="http://schemas.microsoft.com/office/powerpoint/2010/main" xmlns="" val="32522483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43508" y="123478"/>
            <a:ext cx="8856984" cy="492443"/>
          </a:xfrm>
          <a:prstGeom prst="rect">
            <a:avLst/>
          </a:prstGeom>
          <a:solidFill>
            <a:schemeClr val="bg2">
              <a:lumMod val="75000"/>
              <a:alpha val="69804"/>
            </a:schemeClr>
          </a:solidFill>
        </p:spPr>
        <p:txBody>
          <a:bodyPr wrap="square" rtlCol="0">
            <a:spAutoFit/>
          </a:bodyPr>
          <a:lstStyle/>
          <a:p>
            <a:r>
              <a:rPr lang="en-CA" sz="2600" b="1" dirty="0" smtClean="0">
                <a:solidFill>
                  <a:prstClr val="black"/>
                </a:solidFill>
                <a:effectLst>
                  <a:outerShdw blurRad="38100" dist="38100" dir="2700000" algn="tl">
                    <a:srgbClr val="EEECE1">
                      <a:lumMod val="90000"/>
                      <a:alpha val="43000"/>
                    </a:srgbClr>
                  </a:outerShdw>
                </a:effectLst>
              </a:rPr>
              <a:t>2.  Revived </a:t>
            </a:r>
            <a:r>
              <a:rPr lang="en-CA" sz="2600" b="1" dirty="0">
                <a:solidFill>
                  <a:prstClr val="black"/>
                </a:solidFill>
                <a:effectLst>
                  <a:outerShdw blurRad="38100" dist="38100" dir="2700000" algn="tl">
                    <a:srgbClr val="EEECE1">
                      <a:lumMod val="90000"/>
                      <a:alpha val="43000"/>
                    </a:srgbClr>
                  </a:outerShdw>
                </a:effectLst>
              </a:rPr>
              <a:t>Hope VS </a:t>
            </a:r>
            <a:r>
              <a:rPr lang="en-CA" sz="2600" b="1" dirty="0" smtClean="0">
                <a:solidFill>
                  <a:prstClr val="black"/>
                </a:solidFill>
                <a:effectLst>
                  <a:outerShdw blurRad="38100" dist="38100" dir="2700000" algn="tl">
                    <a:srgbClr val="EEECE1">
                      <a:lumMod val="90000"/>
                      <a:alpha val="43000"/>
                    </a:srgbClr>
                  </a:outerShdw>
                </a:effectLst>
              </a:rPr>
              <a:t>25-27</a:t>
            </a:r>
            <a:endParaRPr lang="en-CA" sz="2600" b="1" dirty="0">
              <a:solidFill>
                <a:prstClr val="black"/>
              </a:solidFill>
              <a:effectLst>
                <a:outerShdw blurRad="38100" dist="38100" dir="2700000" algn="tl">
                  <a:srgbClr val="EEECE1">
                    <a:lumMod val="90000"/>
                    <a:alpha val="43000"/>
                  </a:srgbClr>
                </a:outerShdw>
              </a:effectLst>
            </a:endParaRPr>
          </a:p>
        </p:txBody>
      </p:sp>
      <p:sp>
        <p:nvSpPr>
          <p:cNvPr id="4" name="TextBox 3"/>
          <p:cNvSpPr txBox="1"/>
          <p:nvPr/>
        </p:nvSpPr>
        <p:spPr>
          <a:xfrm>
            <a:off x="179512" y="771550"/>
            <a:ext cx="8856984" cy="1692771"/>
          </a:xfrm>
          <a:prstGeom prst="rect">
            <a:avLst/>
          </a:prstGeom>
          <a:solidFill>
            <a:schemeClr val="bg2">
              <a:lumMod val="75000"/>
              <a:alpha val="69804"/>
            </a:schemeClr>
          </a:solidFill>
          <a:ln w="57150">
            <a:solidFill>
              <a:srgbClr val="FFC000"/>
            </a:solidFill>
          </a:ln>
        </p:spPr>
        <p:txBody>
          <a:bodyPr wrap="square" rtlCol="0">
            <a:spAutoFit/>
          </a:bodyPr>
          <a:lstStyle/>
          <a:p>
            <a:r>
              <a:rPr lang="en-CA" sz="2500" b="1" dirty="0">
                <a:solidFill>
                  <a:prstClr val="black"/>
                </a:solidFill>
                <a:effectLst>
                  <a:outerShdw blurRad="38100" dist="38100" dir="2700000" algn="tl">
                    <a:srgbClr val="EEECE1">
                      <a:lumMod val="90000"/>
                      <a:alpha val="43000"/>
                    </a:srgbClr>
                  </a:outerShdw>
                </a:effectLst>
              </a:rPr>
              <a:t>Jesus pursued his foolishly drifting disciples to rightly interpret Scriptures for them, to remedy their slowness to understand his crucifixion and resurrection’s necessity, to revive their hope in him. </a:t>
            </a:r>
          </a:p>
        </p:txBody>
      </p:sp>
      <p:sp>
        <p:nvSpPr>
          <p:cNvPr id="5" name="TextBox 4"/>
          <p:cNvSpPr txBox="1"/>
          <p:nvPr/>
        </p:nvSpPr>
        <p:spPr>
          <a:xfrm>
            <a:off x="179512" y="2643758"/>
            <a:ext cx="8856984" cy="1246495"/>
          </a:xfrm>
          <a:prstGeom prst="rect">
            <a:avLst/>
          </a:prstGeom>
          <a:solidFill>
            <a:schemeClr val="bg2">
              <a:lumMod val="75000"/>
              <a:alpha val="69804"/>
            </a:schemeClr>
          </a:solidFill>
          <a:ln w="57150">
            <a:solidFill>
              <a:srgbClr val="00B050"/>
            </a:solidFill>
          </a:ln>
        </p:spPr>
        <p:txBody>
          <a:bodyPr wrap="square" rtlCol="0">
            <a:spAutoFit/>
          </a:bodyPr>
          <a:lstStyle/>
          <a:p>
            <a:r>
              <a:rPr lang="en-CA" sz="2500" b="1" dirty="0">
                <a:solidFill>
                  <a:prstClr val="black"/>
                </a:solidFill>
                <a:effectLst>
                  <a:outerShdw blurRad="38100" dist="38100" dir="2700000" algn="tl">
                    <a:srgbClr val="EEECE1">
                      <a:lumMod val="90000"/>
                      <a:alpha val="43000"/>
                    </a:srgbClr>
                  </a:outerShdw>
                </a:effectLst>
              </a:rPr>
              <a:t>Christ’s love compels us to pursue those foolishly drifting away from discipleship, to revive their hope in the true Jesus, by sharing rightly interpreted Scripture concerning Jesus with them</a:t>
            </a:r>
            <a:r>
              <a:rPr lang="en-CA" sz="2500" b="1" dirty="0" smtClean="0">
                <a:solidFill>
                  <a:prstClr val="black"/>
                </a:solidFill>
                <a:effectLst>
                  <a:outerShdw blurRad="38100" dist="38100" dir="2700000" algn="tl">
                    <a:srgbClr val="EEECE1">
                      <a:lumMod val="90000"/>
                      <a:alpha val="43000"/>
                    </a:srgbClr>
                  </a:outerShdw>
                </a:effectLst>
              </a:rPr>
              <a:t>. </a:t>
            </a:r>
            <a:endParaRPr lang="en-CA" sz="2500" b="1" dirty="0">
              <a:solidFill>
                <a:prstClr val="black"/>
              </a:solidFill>
              <a:effectLst>
                <a:outerShdw blurRad="38100" dist="38100" dir="2700000" algn="tl">
                  <a:srgbClr val="EEECE1">
                    <a:lumMod val="90000"/>
                    <a:alpha val="43000"/>
                  </a:srgbClr>
                </a:outerShdw>
              </a:effectLst>
            </a:endParaRPr>
          </a:p>
        </p:txBody>
      </p:sp>
      <p:sp>
        <p:nvSpPr>
          <p:cNvPr id="6" name="TextBox 5"/>
          <p:cNvSpPr txBox="1"/>
          <p:nvPr/>
        </p:nvSpPr>
        <p:spPr>
          <a:xfrm>
            <a:off x="143508" y="4044697"/>
            <a:ext cx="8892988"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Pursue them and ask them why they are drifting away? </a:t>
            </a:r>
            <a:endParaRPr lang="en-CA" sz="2600" b="1" dirty="0">
              <a:solidFill>
                <a:prstClr val="black"/>
              </a:solidFill>
              <a:effectLst>
                <a:outerShdw blurRad="38100" dist="38100" dir="2700000" algn="tl">
                  <a:srgbClr val="EEECE1">
                    <a:lumMod val="90000"/>
                    <a:alpha val="43000"/>
                  </a:srgbClr>
                </a:outerShdw>
              </a:effectLst>
            </a:endParaRPr>
          </a:p>
        </p:txBody>
      </p:sp>
      <p:sp>
        <p:nvSpPr>
          <p:cNvPr id="7" name="TextBox 6"/>
          <p:cNvSpPr txBox="1"/>
          <p:nvPr/>
        </p:nvSpPr>
        <p:spPr>
          <a:xfrm>
            <a:off x="143508" y="4537140"/>
            <a:ext cx="8856984"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Share Scriptural truths to rekindle hope in resurrected Jesus</a:t>
            </a:r>
            <a:endParaRPr lang="en-CA" sz="2600" b="1" dirty="0">
              <a:solidFill>
                <a:prstClr val="black"/>
              </a:solidFill>
              <a:effectLst>
                <a:outerShdw blurRad="38100" dist="38100" dir="2700000" algn="tl">
                  <a:srgbClr val="EEECE1">
                    <a:lumMod val="90000"/>
                    <a:alpha val="43000"/>
                  </a:srgbClr>
                </a:outerShdw>
              </a:effectLst>
            </a:endParaRPr>
          </a:p>
        </p:txBody>
      </p:sp>
    </p:spTree>
    <p:extLst>
      <p:ext uri="{BB962C8B-B14F-4D97-AF65-F5344CB8AC3E}">
        <p14:creationId xmlns:p14="http://schemas.microsoft.com/office/powerpoint/2010/main" xmlns="" val="2745491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AppData\Local\Microsoft\Windows\INetCache\IE\UJ62ZSWO\Goals_Image[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788" y="0"/>
            <a:ext cx="9150824"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image of footsteps in the sand"/>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80" t="12409"/>
          <a:stretch/>
        </p:blipFill>
        <p:spPr bwMode="auto">
          <a:xfrm>
            <a:off x="0" y="0"/>
            <a:ext cx="9144000" cy="51535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8554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43508" y="514767"/>
            <a:ext cx="8856984" cy="4093428"/>
          </a:xfrm>
          <a:prstGeom prst="rect">
            <a:avLst/>
          </a:prstGeom>
          <a:solidFill>
            <a:schemeClr val="bg2">
              <a:lumMod val="75000"/>
              <a:alpha val="69804"/>
            </a:schemeClr>
          </a:solidFill>
        </p:spPr>
        <p:txBody>
          <a:bodyPr wrap="square" rtlCol="0">
            <a:spAutoFit/>
          </a:bodyPr>
          <a:lstStyle/>
          <a:p>
            <a:r>
              <a:rPr lang="en-CA" sz="2600" b="1" dirty="0">
                <a:solidFill>
                  <a:prstClr val="black"/>
                </a:solidFill>
                <a:effectLst>
                  <a:outerShdw blurRad="38100" dist="38100" dir="2700000" algn="tl">
                    <a:srgbClr val="EEECE1">
                      <a:lumMod val="90000"/>
                      <a:alpha val="43000"/>
                    </a:srgbClr>
                  </a:outerShdw>
                </a:effectLst>
              </a:rPr>
              <a:t>28 As they approached the village to which they were going, Jesus continued on as if he were going further. 29 But they urged him strongly, ‘Stay with us, for it is nearly evening; the day is almost over.’ So he went in to stay with </a:t>
            </a:r>
            <a:r>
              <a:rPr lang="en-CA" sz="2600" b="1" dirty="0" smtClean="0">
                <a:solidFill>
                  <a:prstClr val="black"/>
                </a:solidFill>
                <a:effectLst>
                  <a:outerShdw blurRad="38100" dist="38100" dir="2700000" algn="tl">
                    <a:srgbClr val="EEECE1">
                      <a:lumMod val="90000"/>
                      <a:alpha val="43000"/>
                    </a:srgbClr>
                  </a:outerShdw>
                </a:effectLst>
              </a:rPr>
              <a:t>them.  </a:t>
            </a:r>
          </a:p>
          <a:p>
            <a:r>
              <a:rPr lang="en-CA" sz="2600" b="1" dirty="0" smtClean="0">
                <a:solidFill>
                  <a:prstClr val="black"/>
                </a:solidFill>
                <a:effectLst>
                  <a:outerShdw blurRad="38100" dist="38100" dir="2700000" algn="tl">
                    <a:srgbClr val="EEECE1">
                      <a:lumMod val="90000"/>
                      <a:alpha val="43000"/>
                    </a:srgbClr>
                  </a:outerShdw>
                </a:effectLst>
              </a:rPr>
              <a:t>30 </a:t>
            </a:r>
            <a:r>
              <a:rPr lang="en-CA" sz="2600" b="1" dirty="0">
                <a:solidFill>
                  <a:prstClr val="black"/>
                </a:solidFill>
                <a:effectLst>
                  <a:outerShdw blurRad="38100" dist="38100" dir="2700000" algn="tl">
                    <a:srgbClr val="EEECE1">
                      <a:lumMod val="90000"/>
                      <a:alpha val="43000"/>
                    </a:srgbClr>
                  </a:outerShdw>
                </a:effectLst>
              </a:rPr>
              <a:t>When he was at the table with them, he took bread, gave thanks, broke it and began to give it to them. 31 Then their eyes were opened and they recognised him, and he disappeared from their sight. 32 They asked each other, ‘Were not our hearts burning within us while he talked with us on the road and opened the Scriptures to us</a:t>
            </a:r>
            <a:r>
              <a:rPr lang="en-CA" sz="2600" b="1" dirty="0" smtClean="0">
                <a:solidFill>
                  <a:prstClr val="black"/>
                </a:solidFill>
                <a:effectLst>
                  <a:outerShdw blurRad="38100" dist="38100" dir="2700000" algn="tl">
                    <a:srgbClr val="EEECE1">
                      <a:lumMod val="90000"/>
                      <a:alpha val="43000"/>
                    </a:srgbClr>
                  </a:outerShdw>
                </a:effectLst>
              </a:rPr>
              <a:t>?’</a:t>
            </a:r>
            <a:endParaRPr lang="en-CA" sz="2600" b="1" dirty="0">
              <a:solidFill>
                <a:prstClr val="black"/>
              </a:solidFill>
              <a:effectLst>
                <a:outerShdw blurRad="38100" dist="38100" dir="2700000" algn="tl">
                  <a:srgbClr val="EEECE1">
                    <a:lumMod val="90000"/>
                    <a:alpha val="43000"/>
                  </a:srgbClr>
                </a:outerShdw>
              </a:effectLst>
            </a:endParaRPr>
          </a:p>
        </p:txBody>
      </p:sp>
    </p:spTree>
    <p:extLst>
      <p:ext uri="{BB962C8B-B14F-4D97-AF65-F5344CB8AC3E}">
        <p14:creationId xmlns:p14="http://schemas.microsoft.com/office/powerpoint/2010/main" xmlns="" val="3979923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14946" y="78760"/>
            <a:ext cx="8856984" cy="2492990"/>
          </a:xfrm>
          <a:prstGeom prst="rect">
            <a:avLst/>
          </a:prstGeom>
          <a:solidFill>
            <a:schemeClr val="bg2">
              <a:lumMod val="75000"/>
              <a:alpha val="69804"/>
            </a:schemeClr>
          </a:solidFill>
        </p:spPr>
        <p:txBody>
          <a:bodyPr wrap="square" rtlCol="0">
            <a:spAutoFit/>
          </a:bodyPr>
          <a:lstStyle/>
          <a:p>
            <a:r>
              <a:rPr lang="en-CA" sz="2600" b="1" dirty="0" smtClean="0">
                <a:solidFill>
                  <a:prstClr val="black"/>
                </a:solidFill>
                <a:effectLst>
                  <a:outerShdw blurRad="38100" dist="38100" dir="2700000" algn="tl">
                    <a:srgbClr val="EEECE1">
                      <a:lumMod val="90000"/>
                      <a:alpha val="43000"/>
                    </a:srgbClr>
                  </a:outerShdw>
                </a:effectLst>
              </a:rPr>
              <a:t>33 </a:t>
            </a:r>
            <a:r>
              <a:rPr lang="en-CA" sz="2600" b="1" dirty="0">
                <a:solidFill>
                  <a:prstClr val="black"/>
                </a:solidFill>
                <a:effectLst>
                  <a:outerShdw blurRad="38100" dist="38100" dir="2700000" algn="tl">
                    <a:srgbClr val="EEECE1">
                      <a:lumMod val="90000"/>
                      <a:alpha val="43000"/>
                    </a:srgbClr>
                  </a:outerShdw>
                </a:effectLst>
              </a:rPr>
              <a:t>They got up and returned at once to Jerusalem. There they found the Eleven and those with them, assembled together </a:t>
            </a:r>
            <a:endParaRPr lang="en-CA" sz="2600" b="1" dirty="0" smtClean="0">
              <a:solidFill>
                <a:prstClr val="black"/>
              </a:solidFill>
              <a:effectLst>
                <a:outerShdw blurRad="38100" dist="38100" dir="2700000" algn="tl">
                  <a:srgbClr val="EEECE1">
                    <a:lumMod val="90000"/>
                    <a:alpha val="43000"/>
                  </a:srgbClr>
                </a:outerShdw>
              </a:effectLst>
            </a:endParaRPr>
          </a:p>
          <a:p>
            <a:r>
              <a:rPr lang="en-CA" sz="2600" b="1" dirty="0" smtClean="0">
                <a:solidFill>
                  <a:prstClr val="black"/>
                </a:solidFill>
                <a:effectLst>
                  <a:outerShdw blurRad="38100" dist="38100" dir="2700000" algn="tl">
                    <a:srgbClr val="EEECE1">
                      <a:lumMod val="90000"/>
                      <a:alpha val="43000"/>
                    </a:srgbClr>
                  </a:outerShdw>
                </a:effectLst>
              </a:rPr>
              <a:t>34 </a:t>
            </a:r>
            <a:r>
              <a:rPr lang="en-CA" sz="2600" b="1" dirty="0">
                <a:solidFill>
                  <a:prstClr val="black"/>
                </a:solidFill>
                <a:effectLst>
                  <a:outerShdw blurRad="38100" dist="38100" dir="2700000" algn="tl">
                    <a:srgbClr val="EEECE1">
                      <a:lumMod val="90000"/>
                      <a:alpha val="43000"/>
                    </a:srgbClr>
                  </a:outerShdw>
                </a:effectLst>
              </a:rPr>
              <a:t>and saying, ‘It is true! The Lord has risen and has appeared to Simon.’ 35 Then the two told what had happened on the way, and how Jesus was recognised by them when he broke the bread</a:t>
            </a:r>
            <a:r>
              <a:rPr lang="en-CA" sz="2600" b="1" dirty="0" smtClean="0">
                <a:solidFill>
                  <a:prstClr val="black"/>
                </a:solidFill>
                <a:effectLst>
                  <a:outerShdw blurRad="38100" dist="38100" dir="2700000" algn="tl">
                    <a:srgbClr val="EEECE1">
                      <a:lumMod val="90000"/>
                      <a:alpha val="43000"/>
                    </a:srgbClr>
                  </a:outerShdw>
                </a:effectLst>
              </a:rPr>
              <a:t>. </a:t>
            </a:r>
            <a:endParaRPr lang="en-CA" sz="2600" b="1" dirty="0">
              <a:solidFill>
                <a:prstClr val="black"/>
              </a:solidFill>
              <a:effectLst>
                <a:outerShdw blurRad="38100" dist="38100" dir="2700000" algn="tl">
                  <a:srgbClr val="EEECE1">
                    <a:lumMod val="90000"/>
                    <a:alpha val="43000"/>
                  </a:srgbClr>
                </a:outerShdw>
              </a:effectLst>
            </a:endParaRPr>
          </a:p>
        </p:txBody>
      </p:sp>
      <p:sp>
        <p:nvSpPr>
          <p:cNvPr id="4" name="TextBox 3"/>
          <p:cNvSpPr txBox="1"/>
          <p:nvPr/>
        </p:nvSpPr>
        <p:spPr>
          <a:xfrm>
            <a:off x="251744" y="2571750"/>
            <a:ext cx="8856984" cy="892552"/>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 Burning, the hope rekindled by the Scriptures in Jesus being alive</a:t>
            </a:r>
            <a:endParaRPr lang="en-CA" sz="2600" b="1" dirty="0">
              <a:solidFill>
                <a:prstClr val="black"/>
              </a:solidFill>
              <a:effectLst>
                <a:outerShdw blurRad="38100" dist="38100" dir="2700000" algn="tl">
                  <a:srgbClr val="EEECE1">
                    <a:lumMod val="90000"/>
                    <a:alpha val="43000"/>
                  </a:srgbClr>
                </a:outerShdw>
              </a:effectLst>
            </a:endParaRPr>
          </a:p>
        </p:txBody>
      </p:sp>
      <p:sp>
        <p:nvSpPr>
          <p:cNvPr id="5" name="TextBox 4"/>
          <p:cNvSpPr txBox="1"/>
          <p:nvPr/>
        </p:nvSpPr>
        <p:spPr>
          <a:xfrm>
            <a:off x="251744" y="3464302"/>
            <a:ext cx="8856984" cy="892552"/>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 Revelation in Jesus usual role as host to disciples in breaking of bread </a:t>
            </a:r>
            <a:endParaRPr lang="en-CA" sz="2600" b="1" dirty="0">
              <a:solidFill>
                <a:prstClr val="black"/>
              </a:solidFill>
              <a:effectLst>
                <a:outerShdw blurRad="38100" dist="38100" dir="2700000" algn="tl">
                  <a:srgbClr val="EEECE1">
                    <a:lumMod val="90000"/>
                    <a:alpha val="43000"/>
                  </a:srgbClr>
                </a:outerShdw>
              </a:effectLst>
            </a:endParaRPr>
          </a:p>
        </p:txBody>
      </p:sp>
      <p:sp>
        <p:nvSpPr>
          <p:cNvPr id="6" name="TextBox 5"/>
          <p:cNvSpPr txBox="1"/>
          <p:nvPr/>
        </p:nvSpPr>
        <p:spPr>
          <a:xfrm>
            <a:off x="247404" y="4356854"/>
            <a:ext cx="8856984"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 Return to following Jesus and testifying about him</a:t>
            </a:r>
            <a:endParaRPr lang="en-CA" sz="2600" b="1" dirty="0">
              <a:solidFill>
                <a:prstClr val="black"/>
              </a:solidFill>
              <a:effectLst>
                <a:outerShdw blurRad="38100" dist="38100" dir="2700000" algn="tl">
                  <a:srgbClr val="EEECE1">
                    <a:lumMod val="90000"/>
                    <a:alpha val="43000"/>
                  </a:srgbClr>
                </a:outerShdw>
              </a:effectLst>
            </a:endParaRPr>
          </a:p>
        </p:txBody>
      </p:sp>
    </p:spTree>
    <p:extLst>
      <p:ext uri="{BB962C8B-B14F-4D97-AF65-F5344CB8AC3E}">
        <p14:creationId xmlns:p14="http://schemas.microsoft.com/office/powerpoint/2010/main" xmlns="" val="2706080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51520" y="124926"/>
            <a:ext cx="8676394" cy="4955203"/>
          </a:xfrm>
          <a:prstGeom prst="rect">
            <a:avLst/>
          </a:prstGeom>
          <a:solidFill>
            <a:schemeClr val="bg2">
              <a:lumMod val="75000"/>
              <a:alpha val="69804"/>
            </a:schemeClr>
          </a:solidFill>
        </p:spPr>
        <p:txBody>
          <a:bodyPr wrap="square" rtlCol="0">
            <a:spAutoFit/>
          </a:bodyPr>
          <a:lstStyle/>
          <a:p>
            <a:pPr algn="ctr"/>
            <a:r>
              <a:rPr lang="en-CA" sz="2400" b="1" dirty="0" smtClean="0">
                <a:effectLst>
                  <a:outerShdw blurRad="38100" dist="38100" dir="2700000" algn="tl">
                    <a:schemeClr val="bg2">
                      <a:lumMod val="90000"/>
                      <a:alpha val="43000"/>
                    </a:schemeClr>
                  </a:outerShdw>
                </a:effectLst>
              </a:rPr>
              <a:t>Luke 24 </a:t>
            </a:r>
          </a:p>
          <a:p>
            <a:r>
              <a:rPr lang="en-CA" sz="2400" b="1" dirty="0" smtClean="0">
                <a:effectLst>
                  <a:outerShdw blurRad="38100" dist="38100" dir="2700000" algn="tl">
                    <a:schemeClr val="bg2">
                      <a:lumMod val="90000"/>
                      <a:alpha val="43000"/>
                    </a:schemeClr>
                  </a:outerShdw>
                </a:effectLst>
              </a:rPr>
              <a:t>On the </a:t>
            </a:r>
            <a:r>
              <a:rPr lang="en-CA" sz="2400" b="1" dirty="0">
                <a:effectLst>
                  <a:outerShdw blurRad="38100" dist="38100" dir="2700000" algn="tl">
                    <a:schemeClr val="bg2">
                      <a:lumMod val="90000"/>
                      <a:alpha val="43000"/>
                    </a:schemeClr>
                  </a:outerShdw>
                </a:effectLst>
              </a:rPr>
              <a:t>first day of the week, very early in the morning, the women took the spices they had prepared and went to the tomb. 2 They found the stone rolled away from the tomb, 3 but when they entered, they did not find the body of the Lord Jesus. 4 While they were wondering about this, suddenly two men in clothes that gleamed like lightning stood beside them. 5 In their fright the women bowed down with their faces to the ground, but the men said to them, ‘Why do you look for the living among the dead? </a:t>
            </a:r>
            <a:r>
              <a:rPr lang="en-CA" sz="2400" b="1" dirty="0" smtClean="0">
                <a:effectLst>
                  <a:outerShdw blurRad="38100" dist="38100" dir="2700000" algn="tl">
                    <a:schemeClr val="bg2">
                      <a:lumMod val="90000"/>
                      <a:alpha val="43000"/>
                    </a:schemeClr>
                  </a:outerShdw>
                </a:effectLst>
              </a:rPr>
              <a:t>6 </a:t>
            </a:r>
            <a:r>
              <a:rPr lang="en-CA" sz="2400" b="1" dirty="0">
                <a:effectLst>
                  <a:outerShdw blurRad="38100" dist="38100" dir="2700000" algn="tl">
                    <a:schemeClr val="bg2">
                      <a:lumMod val="90000"/>
                      <a:alpha val="43000"/>
                    </a:schemeClr>
                  </a:outerShdw>
                </a:effectLst>
              </a:rPr>
              <a:t>He is not here; he has risen! Remember how he told you, while he was still with you in Galilee: 7 “The Son of Man must be delivered over to the hands of sinners, be crucified and on the third day be raised again.”’ 8 </a:t>
            </a:r>
            <a:r>
              <a:rPr lang="en-CA" sz="2800" b="1" dirty="0">
                <a:solidFill>
                  <a:srgbClr val="FF0000"/>
                </a:solidFill>
                <a:effectLst>
                  <a:outerShdw blurRad="38100" dist="38100" dir="2700000" algn="tl">
                    <a:srgbClr val="000000">
                      <a:alpha val="43137"/>
                    </a:srgbClr>
                  </a:outerShdw>
                </a:effectLst>
              </a:rPr>
              <a:t>Then they remembered his words</a:t>
            </a:r>
            <a:r>
              <a:rPr lang="en-CA" sz="2400" b="1" dirty="0" smtClean="0">
                <a:effectLst>
                  <a:outerShdw blurRad="38100" dist="38100" dir="2700000" algn="tl">
                    <a:schemeClr val="bg2">
                      <a:lumMod val="90000"/>
                      <a:alpha val="43000"/>
                    </a:schemeClr>
                  </a:outerShdw>
                </a:effectLst>
              </a:rPr>
              <a:t>.</a:t>
            </a:r>
            <a:endParaRPr lang="en-CA" sz="2400" b="1" dirty="0">
              <a:effectLst>
                <a:outerShdw blurRad="38100" dist="38100" dir="2700000" algn="tl">
                  <a:schemeClr val="bg2">
                    <a:lumMod val="90000"/>
                    <a:alpha val="43000"/>
                  </a:schemeClr>
                </a:outerShdw>
              </a:effectLst>
            </a:endParaRPr>
          </a:p>
        </p:txBody>
      </p:sp>
      <p:sp>
        <p:nvSpPr>
          <p:cNvPr id="6" name="TextBox 5"/>
          <p:cNvSpPr txBox="1"/>
          <p:nvPr/>
        </p:nvSpPr>
        <p:spPr>
          <a:xfrm>
            <a:off x="251520" y="915566"/>
            <a:ext cx="8568952" cy="2677656"/>
          </a:xfrm>
          <a:prstGeom prst="rect">
            <a:avLst/>
          </a:prstGeom>
          <a:solidFill>
            <a:srgbClr val="948A54"/>
          </a:solidFill>
          <a:ln w="47625" cmpd="tri">
            <a:solidFill>
              <a:srgbClr val="FF0000"/>
            </a:solidFill>
          </a:ln>
        </p:spPr>
        <p:txBody>
          <a:bodyPr wrap="square" rtlCol="0">
            <a:spAutoFit/>
          </a:bodyPr>
          <a:lstStyle/>
          <a:p>
            <a:r>
              <a:rPr lang="en-CA" sz="2800" b="1" dirty="0" smtClean="0"/>
              <a:t>Luke 18:31-34 </a:t>
            </a:r>
          </a:p>
          <a:p>
            <a:r>
              <a:rPr lang="en-CA" sz="2800" b="1" dirty="0" smtClean="0"/>
              <a:t>‘</a:t>
            </a:r>
            <a:r>
              <a:rPr lang="en-CA" sz="2800" b="1" dirty="0"/>
              <a:t>We are going up to Jerusalem, and everything that is written by the prophets about the Son of Man will be fulfilled. </a:t>
            </a:r>
            <a:r>
              <a:rPr lang="en-CA" sz="2800" b="1" dirty="0" smtClean="0"/>
              <a:t>He </a:t>
            </a:r>
            <a:r>
              <a:rPr lang="en-CA" sz="2800" b="1" dirty="0"/>
              <a:t>will be </a:t>
            </a:r>
            <a:r>
              <a:rPr lang="en-CA" sz="2800" b="1" dirty="0">
                <a:solidFill>
                  <a:srgbClr val="FF0000"/>
                </a:solidFill>
                <a:effectLst>
                  <a:outerShdw blurRad="38100" dist="38100" dir="2700000" algn="tl">
                    <a:srgbClr val="000000">
                      <a:alpha val="43137"/>
                    </a:srgbClr>
                  </a:outerShdw>
                </a:effectLst>
              </a:rPr>
              <a:t>handed</a:t>
            </a:r>
            <a:r>
              <a:rPr lang="en-CA" sz="2800" b="1" dirty="0">
                <a:solidFill>
                  <a:schemeClr val="accent4">
                    <a:lumMod val="75000"/>
                  </a:schemeClr>
                </a:solidFill>
                <a:effectLst>
                  <a:outerShdw blurRad="38100" dist="38100" dir="2700000" algn="tl">
                    <a:schemeClr val="bg1">
                      <a:alpha val="43000"/>
                    </a:schemeClr>
                  </a:outerShdw>
                </a:effectLst>
              </a:rPr>
              <a:t> </a:t>
            </a:r>
            <a:r>
              <a:rPr lang="en-CA" sz="2800" b="1" dirty="0">
                <a:solidFill>
                  <a:srgbClr val="FF0000"/>
                </a:solidFill>
                <a:effectLst>
                  <a:outerShdw blurRad="38100" dist="38100" dir="2700000" algn="tl">
                    <a:srgbClr val="000000">
                      <a:alpha val="43137"/>
                    </a:srgbClr>
                  </a:outerShdw>
                </a:effectLst>
              </a:rPr>
              <a:t>over to the Gentiles</a:t>
            </a:r>
            <a:r>
              <a:rPr lang="en-CA" sz="2800" b="1" dirty="0">
                <a:solidFill>
                  <a:srgbClr val="1E1C11"/>
                </a:solidFill>
                <a:effectLst>
                  <a:outerShdw blurRad="38100" dist="38100" dir="2700000" algn="tl">
                    <a:schemeClr val="bg1">
                      <a:alpha val="43000"/>
                    </a:schemeClr>
                  </a:outerShdw>
                </a:effectLst>
              </a:rPr>
              <a:t>.</a:t>
            </a:r>
            <a:r>
              <a:rPr lang="en-CA" sz="2800" b="1" dirty="0">
                <a:solidFill>
                  <a:schemeClr val="accent4">
                    <a:lumMod val="75000"/>
                  </a:schemeClr>
                </a:solidFill>
                <a:effectLst>
                  <a:outerShdw blurRad="38100" dist="38100" dir="2700000" algn="tl">
                    <a:schemeClr val="bg1">
                      <a:alpha val="43000"/>
                    </a:schemeClr>
                  </a:outerShdw>
                </a:effectLst>
              </a:rPr>
              <a:t> </a:t>
            </a:r>
            <a:r>
              <a:rPr lang="en-CA" sz="2800" b="1" dirty="0"/>
              <a:t>They will </a:t>
            </a:r>
            <a:r>
              <a:rPr lang="en-CA" sz="2800" b="1" dirty="0">
                <a:solidFill>
                  <a:srgbClr val="FF0000"/>
                </a:solidFill>
                <a:effectLst>
                  <a:outerShdw blurRad="38100" dist="38100" dir="2700000" algn="tl">
                    <a:srgbClr val="000000">
                      <a:alpha val="43137"/>
                    </a:srgbClr>
                  </a:outerShdw>
                </a:effectLst>
              </a:rPr>
              <a:t>mock him, insult him and spit on him</a:t>
            </a:r>
            <a:r>
              <a:rPr lang="en-CA" sz="2800" b="1" dirty="0">
                <a:solidFill>
                  <a:srgbClr val="1E1C11"/>
                </a:solidFill>
                <a:effectLst>
                  <a:outerShdw blurRad="38100" dist="38100" dir="2700000" algn="tl">
                    <a:schemeClr val="bg1">
                      <a:alpha val="43000"/>
                    </a:schemeClr>
                  </a:outerShdw>
                </a:effectLst>
              </a:rPr>
              <a:t>;</a:t>
            </a:r>
            <a:r>
              <a:rPr lang="en-CA" sz="2800" b="1" dirty="0">
                <a:solidFill>
                  <a:schemeClr val="accent4">
                    <a:lumMod val="75000"/>
                  </a:schemeClr>
                </a:solidFill>
                <a:effectLst>
                  <a:outerShdw blurRad="38100" dist="38100" dir="2700000" algn="tl">
                    <a:schemeClr val="bg1">
                      <a:alpha val="43000"/>
                    </a:schemeClr>
                  </a:outerShdw>
                </a:effectLst>
              </a:rPr>
              <a:t> </a:t>
            </a:r>
            <a:r>
              <a:rPr lang="en-CA" sz="2800" b="1" dirty="0" smtClean="0"/>
              <a:t>they </a:t>
            </a:r>
            <a:r>
              <a:rPr lang="en-CA" sz="2800" b="1" dirty="0">
                <a:solidFill>
                  <a:srgbClr val="FF0000"/>
                </a:solidFill>
                <a:effectLst>
                  <a:outerShdw blurRad="38100" dist="38100" dir="2700000" algn="tl">
                    <a:srgbClr val="000000">
                      <a:alpha val="43137"/>
                    </a:srgbClr>
                  </a:outerShdw>
                </a:effectLst>
              </a:rPr>
              <a:t>will flog him </a:t>
            </a:r>
            <a:r>
              <a:rPr lang="en-CA" sz="2800" b="1" dirty="0"/>
              <a:t>and </a:t>
            </a:r>
            <a:r>
              <a:rPr lang="en-CA" sz="2800" b="1" dirty="0">
                <a:solidFill>
                  <a:srgbClr val="FF0000"/>
                </a:solidFill>
                <a:effectLst>
                  <a:outerShdw blurRad="38100" dist="38100" dir="2700000" algn="tl">
                    <a:srgbClr val="000000">
                      <a:alpha val="43137"/>
                    </a:srgbClr>
                  </a:outerShdw>
                </a:effectLst>
              </a:rPr>
              <a:t>kill him</a:t>
            </a:r>
            <a:r>
              <a:rPr lang="en-CA" sz="2800" b="1" dirty="0">
                <a:solidFill>
                  <a:srgbClr val="1E1C11"/>
                </a:solidFill>
                <a:effectLst>
                  <a:outerShdw blurRad="38100" dist="38100" dir="2700000" algn="tl">
                    <a:schemeClr val="bg1">
                      <a:alpha val="43000"/>
                    </a:schemeClr>
                  </a:outerShdw>
                </a:effectLst>
              </a:rPr>
              <a:t>.</a:t>
            </a:r>
            <a:r>
              <a:rPr lang="en-CA" sz="2800" b="1" dirty="0">
                <a:solidFill>
                  <a:schemeClr val="accent4">
                    <a:lumMod val="75000"/>
                  </a:schemeClr>
                </a:solidFill>
                <a:effectLst>
                  <a:outerShdw blurRad="38100" dist="38100" dir="2700000" algn="tl">
                    <a:schemeClr val="bg1">
                      <a:alpha val="43000"/>
                    </a:schemeClr>
                  </a:outerShdw>
                </a:effectLst>
              </a:rPr>
              <a:t> </a:t>
            </a:r>
            <a:r>
              <a:rPr lang="en-CA" sz="2800" b="1" dirty="0"/>
              <a:t>On the third day </a:t>
            </a:r>
            <a:r>
              <a:rPr lang="en-CA" sz="2800" b="1" dirty="0" smtClean="0"/>
              <a:t>he will </a:t>
            </a:r>
            <a:r>
              <a:rPr lang="en-CA" sz="2800" b="1" dirty="0"/>
              <a:t>rise again</a:t>
            </a:r>
            <a:r>
              <a:rPr lang="en-CA" sz="2800" b="1" dirty="0" smtClean="0"/>
              <a:t>.’</a:t>
            </a:r>
            <a:endParaRPr lang="en-CA" sz="2800" b="1" dirty="0"/>
          </a:p>
        </p:txBody>
      </p:sp>
    </p:spTree>
    <p:extLst>
      <p:ext uri="{BB962C8B-B14F-4D97-AF65-F5344CB8AC3E}">
        <p14:creationId xmlns:p14="http://schemas.microsoft.com/office/powerpoint/2010/main" xmlns="" val="4281276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43508" y="123478"/>
            <a:ext cx="8856984" cy="492443"/>
          </a:xfrm>
          <a:prstGeom prst="rect">
            <a:avLst/>
          </a:prstGeom>
          <a:solidFill>
            <a:schemeClr val="bg2">
              <a:lumMod val="75000"/>
              <a:alpha val="69804"/>
            </a:schemeClr>
          </a:solidFill>
        </p:spPr>
        <p:txBody>
          <a:bodyPr wrap="square" rtlCol="0">
            <a:spAutoFit/>
          </a:bodyPr>
          <a:lstStyle/>
          <a:p>
            <a:r>
              <a:rPr lang="en-CA" sz="2600" b="1" dirty="0" smtClean="0">
                <a:solidFill>
                  <a:prstClr val="black"/>
                </a:solidFill>
                <a:effectLst>
                  <a:outerShdw blurRad="38100" dist="38100" dir="2700000" algn="tl">
                    <a:srgbClr val="EEECE1">
                      <a:lumMod val="90000"/>
                      <a:alpha val="43000"/>
                    </a:srgbClr>
                  </a:outerShdw>
                </a:effectLst>
              </a:rPr>
              <a:t>3.  Wholehearted </a:t>
            </a:r>
            <a:r>
              <a:rPr lang="en-CA" sz="2600" b="1" dirty="0">
                <a:solidFill>
                  <a:prstClr val="black"/>
                </a:solidFill>
                <a:effectLst>
                  <a:outerShdw blurRad="38100" dist="38100" dir="2700000" algn="tl">
                    <a:srgbClr val="EEECE1">
                      <a:lumMod val="90000"/>
                      <a:alpha val="43000"/>
                    </a:srgbClr>
                  </a:outerShdw>
                </a:effectLst>
              </a:rPr>
              <a:t>Hope  </a:t>
            </a:r>
            <a:r>
              <a:rPr lang="en-CA" sz="2600" b="1" dirty="0" smtClean="0">
                <a:solidFill>
                  <a:prstClr val="black"/>
                </a:solidFill>
                <a:effectLst>
                  <a:outerShdw blurRad="38100" dist="38100" dir="2700000" algn="tl">
                    <a:srgbClr val="EEECE1">
                      <a:lumMod val="90000"/>
                      <a:alpha val="43000"/>
                    </a:srgbClr>
                  </a:outerShdw>
                </a:effectLst>
              </a:rPr>
              <a:t>VS </a:t>
            </a:r>
            <a:r>
              <a:rPr lang="en-CA" sz="2600" b="1" dirty="0">
                <a:solidFill>
                  <a:prstClr val="black"/>
                </a:solidFill>
                <a:effectLst>
                  <a:outerShdw blurRad="38100" dist="38100" dir="2700000" algn="tl">
                    <a:srgbClr val="EEECE1">
                      <a:lumMod val="90000"/>
                      <a:alpha val="43000"/>
                    </a:srgbClr>
                  </a:outerShdw>
                </a:effectLst>
              </a:rPr>
              <a:t>28-35</a:t>
            </a:r>
          </a:p>
        </p:txBody>
      </p:sp>
      <p:sp>
        <p:nvSpPr>
          <p:cNvPr id="4" name="TextBox 3"/>
          <p:cNvSpPr txBox="1"/>
          <p:nvPr/>
        </p:nvSpPr>
        <p:spPr>
          <a:xfrm>
            <a:off x="179512" y="771550"/>
            <a:ext cx="8856984" cy="1631216"/>
          </a:xfrm>
          <a:prstGeom prst="rect">
            <a:avLst/>
          </a:prstGeom>
          <a:solidFill>
            <a:schemeClr val="bg2">
              <a:lumMod val="75000"/>
              <a:alpha val="69804"/>
            </a:schemeClr>
          </a:solidFill>
          <a:ln w="57150">
            <a:solidFill>
              <a:srgbClr val="FFC000"/>
            </a:solidFill>
          </a:ln>
        </p:spPr>
        <p:txBody>
          <a:bodyPr wrap="square" rtlCol="0">
            <a:spAutoFit/>
          </a:bodyPr>
          <a:lstStyle/>
          <a:p>
            <a:r>
              <a:rPr lang="en-CA" sz="2500" b="1" dirty="0">
                <a:solidFill>
                  <a:prstClr val="black"/>
                </a:solidFill>
                <a:effectLst>
                  <a:outerShdw blurRad="38100" dist="38100" dir="2700000" algn="tl">
                    <a:srgbClr val="EEECE1">
                      <a:lumMod val="90000"/>
                      <a:alpha val="43000"/>
                    </a:srgbClr>
                  </a:outerShdw>
                </a:effectLst>
              </a:rPr>
              <a:t>Scripturally kindled hope enabled drifting disciples to recognize Jesus as he broke the bread and having seen </a:t>
            </a:r>
            <a:r>
              <a:rPr lang="en-CA" sz="2500" b="1" dirty="0" smtClean="0">
                <a:solidFill>
                  <a:prstClr val="black"/>
                </a:solidFill>
                <a:effectLst>
                  <a:outerShdw blurRad="38100" dist="38100" dir="2700000" algn="tl">
                    <a:srgbClr val="EEECE1">
                      <a:lumMod val="90000"/>
                      <a:alpha val="43000"/>
                    </a:srgbClr>
                  </a:outerShdw>
                </a:effectLst>
              </a:rPr>
              <a:t>him, </a:t>
            </a:r>
            <a:r>
              <a:rPr lang="en-CA" sz="2500" b="1" dirty="0">
                <a:solidFill>
                  <a:prstClr val="black"/>
                </a:solidFill>
                <a:effectLst>
                  <a:outerShdw blurRad="38100" dist="38100" dir="2700000" algn="tl">
                    <a:srgbClr val="EEECE1">
                      <a:lumMod val="90000"/>
                      <a:alpha val="43000"/>
                    </a:srgbClr>
                  </a:outerShdw>
                </a:effectLst>
              </a:rPr>
              <a:t>immediately returned to discipleship, testifying alongside Peter that their Lord had risen. </a:t>
            </a:r>
          </a:p>
        </p:txBody>
      </p:sp>
      <p:sp>
        <p:nvSpPr>
          <p:cNvPr id="5" name="TextBox 4"/>
          <p:cNvSpPr txBox="1"/>
          <p:nvPr/>
        </p:nvSpPr>
        <p:spPr>
          <a:xfrm>
            <a:off x="179512" y="2550507"/>
            <a:ext cx="8856984" cy="1631216"/>
          </a:xfrm>
          <a:prstGeom prst="rect">
            <a:avLst/>
          </a:prstGeom>
          <a:solidFill>
            <a:schemeClr val="bg2">
              <a:lumMod val="75000"/>
              <a:alpha val="69804"/>
            </a:schemeClr>
          </a:solidFill>
          <a:ln w="57150">
            <a:solidFill>
              <a:srgbClr val="00B050"/>
            </a:solidFill>
          </a:ln>
        </p:spPr>
        <p:txBody>
          <a:bodyPr wrap="square" rtlCol="0">
            <a:spAutoFit/>
          </a:bodyPr>
          <a:lstStyle/>
          <a:p>
            <a:r>
              <a:rPr lang="en-CA" sz="2500" b="1" dirty="0">
                <a:solidFill>
                  <a:prstClr val="black"/>
                </a:solidFill>
                <a:effectLst>
                  <a:outerShdw blurRad="38100" dist="38100" dir="2700000" algn="tl">
                    <a:srgbClr val="EEECE1">
                      <a:lumMod val="90000"/>
                      <a:alpha val="43000"/>
                    </a:srgbClr>
                  </a:outerShdw>
                </a:effectLst>
              </a:rPr>
              <a:t>When Scriptural wholehearted hope in the crucified and resurrected Lord Jesus is kindled, people become disciples who never drift away, disciples who testify about their risen Lord to </a:t>
            </a:r>
            <a:r>
              <a:rPr lang="en-CA" sz="2500" b="1" dirty="0" smtClean="0">
                <a:solidFill>
                  <a:prstClr val="black"/>
                </a:solidFill>
                <a:effectLst>
                  <a:outerShdw blurRad="38100" dist="38100" dir="2700000" algn="tl">
                    <a:srgbClr val="EEECE1">
                      <a:lumMod val="90000"/>
                      <a:alpha val="43000"/>
                    </a:srgbClr>
                  </a:outerShdw>
                </a:effectLst>
              </a:rPr>
              <a:t>others.  </a:t>
            </a:r>
            <a:endParaRPr lang="en-CA" sz="2500" b="1" dirty="0">
              <a:solidFill>
                <a:prstClr val="black"/>
              </a:solidFill>
              <a:effectLst>
                <a:outerShdw blurRad="38100" dist="38100" dir="2700000" algn="tl">
                  <a:srgbClr val="EEECE1">
                    <a:lumMod val="90000"/>
                    <a:alpha val="43000"/>
                  </a:srgbClr>
                </a:outerShdw>
              </a:effectLst>
            </a:endParaRPr>
          </a:p>
        </p:txBody>
      </p:sp>
      <p:sp>
        <p:nvSpPr>
          <p:cNvPr id="8" name="TextBox 7"/>
          <p:cNvSpPr txBox="1"/>
          <p:nvPr/>
        </p:nvSpPr>
        <p:spPr>
          <a:xfrm>
            <a:off x="185664" y="4299942"/>
            <a:ext cx="8856984" cy="492443"/>
          </a:xfrm>
          <a:prstGeom prst="rect">
            <a:avLst/>
          </a:prstGeom>
          <a:solidFill>
            <a:schemeClr val="bg2">
              <a:lumMod val="75000"/>
              <a:alpha val="69804"/>
            </a:schemeClr>
          </a:solidFill>
        </p:spPr>
        <p:txBody>
          <a:bodyPr wrap="square" rtlCol="0">
            <a:spAutoFit/>
          </a:bodyPr>
          <a:lstStyle/>
          <a:p>
            <a:pPr marL="457200" indent="-457200">
              <a:buFont typeface="Wingdings" panose="05000000000000000000" pitchFamily="2" charset="2"/>
              <a:buChar char="Ø"/>
            </a:pPr>
            <a:r>
              <a:rPr lang="en-CA" sz="2600" b="1" dirty="0" smtClean="0">
                <a:solidFill>
                  <a:prstClr val="black"/>
                </a:solidFill>
                <a:effectLst>
                  <a:outerShdw blurRad="38100" dist="38100" dir="2700000" algn="tl">
                    <a:srgbClr val="EEECE1">
                      <a:lumMod val="90000"/>
                      <a:alpha val="43000"/>
                    </a:srgbClr>
                  </a:outerShdw>
                </a:effectLst>
              </a:rPr>
              <a:t>Essential truth of Christ’s suffering death and resurrection</a:t>
            </a:r>
            <a:endParaRPr lang="en-CA" sz="2600" b="1" dirty="0">
              <a:solidFill>
                <a:prstClr val="black"/>
              </a:solidFill>
              <a:effectLst>
                <a:outerShdw blurRad="38100" dist="38100" dir="2700000" algn="tl">
                  <a:srgbClr val="EEECE1">
                    <a:lumMod val="90000"/>
                    <a:alpha val="43000"/>
                  </a:srgbClr>
                </a:outerShdw>
              </a:effectLst>
            </a:endParaRPr>
          </a:p>
        </p:txBody>
      </p:sp>
    </p:spTree>
    <p:extLst>
      <p:ext uri="{BB962C8B-B14F-4D97-AF65-F5344CB8AC3E}">
        <p14:creationId xmlns:p14="http://schemas.microsoft.com/office/powerpoint/2010/main" xmlns="" val="842823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849" t="19228" r="12909" b="23921"/>
          <a:stretch/>
        </p:blipFill>
        <p:spPr bwMode="auto">
          <a:xfrm>
            <a:off x="0" y="1"/>
            <a:ext cx="9144000" cy="514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43508" y="123478"/>
            <a:ext cx="8856984" cy="492443"/>
          </a:xfrm>
          <a:prstGeom prst="rect">
            <a:avLst/>
          </a:prstGeom>
          <a:solidFill>
            <a:schemeClr val="bg2">
              <a:lumMod val="75000"/>
              <a:alpha val="69804"/>
            </a:schemeClr>
          </a:solidFill>
        </p:spPr>
        <p:txBody>
          <a:bodyPr wrap="square" rtlCol="0">
            <a:spAutoFit/>
          </a:bodyPr>
          <a:lstStyle/>
          <a:p>
            <a:pPr algn="ctr"/>
            <a:r>
              <a:rPr lang="en-CA" sz="2600" b="1" dirty="0" smtClean="0">
                <a:solidFill>
                  <a:prstClr val="black"/>
                </a:solidFill>
                <a:effectLst>
                  <a:outerShdw blurRad="38100" dist="38100" dir="2700000" algn="tl">
                    <a:srgbClr val="EEECE1">
                      <a:lumMod val="90000"/>
                      <a:alpha val="43000"/>
                    </a:srgbClr>
                  </a:outerShdw>
                </a:effectLst>
              </a:rPr>
              <a:t>Conclusion</a:t>
            </a:r>
            <a:endParaRPr lang="en-CA" sz="2600" b="1" dirty="0">
              <a:solidFill>
                <a:prstClr val="black"/>
              </a:solidFill>
              <a:effectLst>
                <a:outerShdw blurRad="38100" dist="38100" dir="2700000" algn="tl">
                  <a:srgbClr val="EEECE1">
                    <a:lumMod val="90000"/>
                    <a:alpha val="43000"/>
                  </a:srgbClr>
                </a:outerShdw>
              </a:effectLst>
            </a:endParaRPr>
          </a:p>
        </p:txBody>
      </p:sp>
      <p:sp>
        <p:nvSpPr>
          <p:cNvPr id="4" name="TextBox 3"/>
          <p:cNvSpPr txBox="1"/>
          <p:nvPr/>
        </p:nvSpPr>
        <p:spPr>
          <a:xfrm>
            <a:off x="5076056" y="1779662"/>
            <a:ext cx="3780420" cy="3170099"/>
          </a:xfrm>
          <a:prstGeom prst="rect">
            <a:avLst/>
          </a:prstGeom>
          <a:noFill/>
          <a:ln w="57150">
            <a:noFill/>
          </a:ln>
        </p:spPr>
        <p:txBody>
          <a:bodyPr wrap="square" rtlCol="0">
            <a:spAutoFit/>
          </a:bodyPr>
          <a:lstStyle/>
          <a:p>
            <a:r>
              <a:rPr lang="en-CA" sz="2500" b="1" dirty="0">
                <a:solidFill>
                  <a:srgbClr val="FFC000"/>
                </a:solidFill>
              </a:rPr>
              <a:t>Certain hope in the crucified and resurrected Lord Jesus who fulfilled</a:t>
            </a:r>
            <a:r>
              <a:rPr lang="en-CA" sz="2500" b="1">
                <a:solidFill>
                  <a:srgbClr val="FFC000"/>
                </a:solidFill>
              </a:rPr>
              <a:t>, </a:t>
            </a:r>
            <a:endParaRPr lang="en-CA" sz="2500" b="1" smtClean="0">
              <a:solidFill>
                <a:srgbClr val="FFC000"/>
              </a:solidFill>
            </a:endParaRPr>
          </a:p>
          <a:p>
            <a:r>
              <a:rPr lang="en-CA" sz="2500" b="1" smtClean="0">
                <a:solidFill>
                  <a:srgbClr val="FFC000"/>
                </a:solidFill>
              </a:rPr>
              <a:t>is </a:t>
            </a:r>
            <a:r>
              <a:rPr lang="en-CA" sz="2500" b="1" dirty="0">
                <a:solidFill>
                  <a:srgbClr val="FFC000"/>
                </a:solidFill>
              </a:rPr>
              <a:t>fulfilling, and will fulfill God’s Scriptural saving purposes for us will keep us following him all our days. </a:t>
            </a:r>
          </a:p>
        </p:txBody>
      </p:sp>
    </p:spTree>
    <p:extLst>
      <p:ext uri="{BB962C8B-B14F-4D97-AF65-F5344CB8AC3E}">
        <p14:creationId xmlns:p14="http://schemas.microsoft.com/office/powerpoint/2010/main" xmlns="" val="624073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51520" y="124926"/>
            <a:ext cx="8676394" cy="4955203"/>
          </a:xfrm>
          <a:prstGeom prst="rect">
            <a:avLst/>
          </a:prstGeom>
          <a:solidFill>
            <a:schemeClr val="bg2">
              <a:lumMod val="75000"/>
              <a:alpha val="69804"/>
            </a:schemeClr>
          </a:solidFill>
        </p:spPr>
        <p:txBody>
          <a:bodyPr wrap="square" rtlCol="0">
            <a:spAutoFit/>
          </a:bodyPr>
          <a:lstStyle/>
          <a:p>
            <a:pPr algn="ctr"/>
            <a:r>
              <a:rPr lang="en-CA" sz="2400" b="1" dirty="0" smtClean="0">
                <a:effectLst>
                  <a:outerShdw blurRad="38100" dist="38100" dir="2700000" algn="tl">
                    <a:schemeClr val="bg2">
                      <a:lumMod val="90000"/>
                      <a:alpha val="43000"/>
                    </a:schemeClr>
                  </a:outerShdw>
                </a:effectLst>
              </a:rPr>
              <a:t>Luke 24 </a:t>
            </a:r>
          </a:p>
          <a:p>
            <a:r>
              <a:rPr lang="en-CA" sz="2400" b="1" dirty="0" smtClean="0">
                <a:effectLst>
                  <a:outerShdw blurRad="38100" dist="38100" dir="2700000" algn="tl">
                    <a:schemeClr val="bg2">
                      <a:lumMod val="90000"/>
                      <a:alpha val="43000"/>
                    </a:schemeClr>
                  </a:outerShdw>
                </a:effectLst>
              </a:rPr>
              <a:t>On the </a:t>
            </a:r>
            <a:r>
              <a:rPr lang="en-CA" sz="2400" b="1" dirty="0">
                <a:effectLst>
                  <a:outerShdw blurRad="38100" dist="38100" dir="2700000" algn="tl">
                    <a:schemeClr val="bg2">
                      <a:lumMod val="90000"/>
                      <a:alpha val="43000"/>
                    </a:schemeClr>
                  </a:outerShdw>
                </a:effectLst>
              </a:rPr>
              <a:t>first day of the week, very early in the morning, the women took the spices they had prepared and went to the tomb. 2 They found the stone rolled away from the tomb, 3 but when they entered, they did not find the body of the Lord Jesus. 4 While they were wondering about this, suddenly two men in clothes that gleamed like lightning stood beside them. 5 In their fright the women bowed down with their faces to the ground, but the men said to them, ‘Why do you look for the living among the dead? 6 He is not here; he has risen! Remember how he told you, while he was still with you in Galilee: 7 “The Son of Man must be delivered over to the hands of sinners, be crucified and on the third day be raised again.”’ 8 </a:t>
            </a:r>
            <a:r>
              <a:rPr lang="en-CA" sz="2800" b="1" dirty="0">
                <a:solidFill>
                  <a:srgbClr val="FF0000"/>
                </a:solidFill>
                <a:effectLst>
                  <a:outerShdw blurRad="38100" dist="38100" dir="2700000" algn="tl">
                    <a:srgbClr val="000000">
                      <a:alpha val="43137"/>
                    </a:srgbClr>
                  </a:outerShdw>
                </a:effectLst>
              </a:rPr>
              <a:t>Then they remembered his words</a:t>
            </a:r>
            <a:r>
              <a:rPr lang="en-CA" sz="2400" b="1" dirty="0" smtClean="0">
                <a:effectLst>
                  <a:outerShdw blurRad="38100" dist="38100" dir="2700000" algn="tl">
                    <a:schemeClr val="bg2">
                      <a:lumMod val="90000"/>
                      <a:alpha val="43000"/>
                    </a:schemeClr>
                  </a:outerShdw>
                </a:effectLst>
              </a:rPr>
              <a:t>.</a:t>
            </a:r>
            <a:endParaRPr lang="en-CA" sz="2400" b="1" dirty="0">
              <a:effectLst>
                <a:outerShdw blurRad="38100" dist="38100" dir="2700000" algn="tl">
                  <a:schemeClr val="bg2">
                    <a:lumMod val="90000"/>
                    <a:alpha val="43000"/>
                  </a:schemeClr>
                </a:outerShdw>
              </a:effectLst>
            </a:endParaRPr>
          </a:p>
        </p:txBody>
      </p:sp>
      <p:sp>
        <p:nvSpPr>
          <p:cNvPr id="6" name="TextBox 5"/>
          <p:cNvSpPr txBox="1"/>
          <p:nvPr/>
        </p:nvSpPr>
        <p:spPr>
          <a:xfrm>
            <a:off x="251520" y="915566"/>
            <a:ext cx="8676394" cy="2677656"/>
          </a:xfrm>
          <a:prstGeom prst="rect">
            <a:avLst/>
          </a:prstGeom>
          <a:solidFill>
            <a:srgbClr val="948A54"/>
          </a:solidFill>
          <a:ln w="47625" cmpd="tri">
            <a:solidFill>
              <a:srgbClr val="FF0000"/>
            </a:solidFill>
          </a:ln>
        </p:spPr>
        <p:txBody>
          <a:bodyPr wrap="square" rtlCol="0">
            <a:spAutoFit/>
          </a:bodyPr>
          <a:lstStyle/>
          <a:p>
            <a:r>
              <a:rPr lang="en-CA" sz="2800" b="1" dirty="0" smtClean="0"/>
              <a:t>Luke 18:31-34 </a:t>
            </a:r>
          </a:p>
          <a:p>
            <a:r>
              <a:rPr lang="en-CA" sz="2800" b="1" dirty="0" smtClean="0"/>
              <a:t>‘</a:t>
            </a:r>
            <a:r>
              <a:rPr lang="en-CA" sz="2800" b="1" dirty="0"/>
              <a:t>We are going up to Jerusalem, and everything that is written by the prophets about the Son of Man will be fulfilled. </a:t>
            </a:r>
            <a:r>
              <a:rPr lang="en-CA" sz="2800" b="1" dirty="0" smtClean="0"/>
              <a:t>He </a:t>
            </a:r>
            <a:r>
              <a:rPr lang="en-CA" sz="2800" b="1" dirty="0"/>
              <a:t>will be </a:t>
            </a:r>
            <a:r>
              <a:rPr lang="en-CA" sz="2800" b="1" dirty="0">
                <a:solidFill>
                  <a:srgbClr val="FF0000"/>
                </a:solidFill>
                <a:effectLst>
                  <a:outerShdw blurRad="38100" dist="38100" dir="2700000" algn="tl">
                    <a:srgbClr val="000000">
                      <a:alpha val="43137"/>
                    </a:srgbClr>
                  </a:outerShdw>
                </a:effectLst>
              </a:rPr>
              <a:t>handed</a:t>
            </a:r>
            <a:r>
              <a:rPr lang="en-CA" sz="2800" b="1" dirty="0">
                <a:solidFill>
                  <a:schemeClr val="accent4">
                    <a:lumMod val="75000"/>
                  </a:schemeClr>
                </a:solidFill>
                <a:effectLst>
                  <a:outerShdw blurRad="38100" dist="38100" dir="2700000" algn="tl">
                    <a:schemeClr val="bg1">
                      <a:alpha val="43000"/>
                    </a:schemeClr>
                  </a:outerShdw>
                </a:effectLst>
              </a:rPr>
              <a:t> </a:t>
            </a:r>
            <a:r>
              <a:rPr lang="en-CA" sz="2800" b="1" dirty="0">
                <a:solidFill>
                  <a:srgbClr val="FF0000"/>
                </a:solidFill>
                <a:effectLst>
                  <a:outerShdw blurRad="38100" dist="38100" dir="2700000" algn="tl">
                    <a:srgbClr val="000000">
                      <a:alpha val="43137"/>
                    </a:srgbClr>
                  </a:outerShdw>
                </a:effectLst>
              </a:rPr>
              <a:t>over to the Gentiles</a:t>
            </a:r>
            <a:r>
              <a:rPr lang="en-CA" sz="2800" b="1" dirty="0">
                <a:solidFill>
                  <a:srgbClr val="1E1C11"/>
                </a:solidFill>
                <a:effectLst>
                  <a:outerShdw blurRad="38100" dist="38100" dir="2700000" algn="tl">
                    <a:schemeClr val="bg1">
                      <a:alpha val="43000"/>
                    </a:schemeClr>
                  </a:outerShdw>
                </a:effectLst>
              </a:rPr>
              <a:t>.</a:t>
            </a:r>
            <a:r>
              <a:rPr lang="en-CA" sz="2800" b="1" dirty="0">
                <a:solidFill>
                  <a:schemeClr val="accent4">
                    <a:lumMod val="75000"/>
                  </a:schemeClr>
                </a:solidFill>
                <a:effectLst>
                  <a:outerShdw blurRad="38100" dist="38100" dir="2700000" algn="tl">
                    <a:schemeClr val="bg1">
                      <a:alpha val="43000"/>
                    </a:schemeClr>
                  </a:outerShdw>
                </a:effectLst>
              </a:rPr>
              <a:t> </a:t>
            </a:r>
            <a:r>
              <a:rPr lang="en-CA" sz="2800" b="1" dirty="0"/>
              <a:t>They will </a:t>
            </a:r>
            <a:r>
              <a:rPr lang="en-CA" sz="2800" b="1" dirty="0">
                <a:solidFill>
                  <a:srgbClr val="FF0000"/>
                </a:solidFill>
                <a:effectLst>
                  <a:outerShdw blurRad="38100" dist="38100" dir="2700000" algn="tl">
                    <a:srgbClr val="000000">
                      <a:alpha val="43137"/>
                    </a:srgbClr>
                  </a:outerShdw>
                </a:effectLst>
              </a:rPr>
              <a:t>mock him, insult him and spit on him</a:t>
            </a:r>
            <a:r>
              <a:rPr lang="en-CA" sz="2800" b="1" dirty="0">
                <a:solidFill>
                  <a:srgbClr val="1E1C11"/>
                </a:solidFill>
                <a:effectLst>
                  <a:outerShdw blurRad="38100" dist="38100" dir="2700000" algn="tl">
                    <a:schemeClr val="bg1">
                      <a:alpha val="43000"/>
                    </a:schemeClr>
                  </a:outerShdw>
                </a:effectLst>
              </a:rPr>
              <a:t>;</a:t>
            </a:r>
            <a:r>
              <a:rPr lang="en-CA" sz="2800" b="1" dirty="0">
                <a:solidFill>
                  <a:schemeClr val="accent4">
                    <a:lumMod val="75000"/>
                  </a:schemeClr>
                </a:solidFill>
                <a:effectLst>
                  <a:outerShdw blurRad="38100" dist="38100" dir="2700000" algn="tl">
                    <a:schemeClr val="bg1">
                      <a:alpha val="43000"/>
                    </a:schemeClr>
                  </a:outerShdw>
                </a:effectLst>
              </a:rPr>
              <a:t> </a:t>
            </a:r>
            <a:r>
              <a:rPr lang="en-CA" sz="2800" b="1" dirty="0" smtClean="0"/>
              <a:t>they </a:t>
            </a:r>
            <a:r>
              <a:rPr lang="en-CA" sz="2800" b="1" dirty="0">
                <a:solidFill>
                  <a:srgbClr val="FF0000"/>
                </a:solidFill>
                <a:effectLst>
                  <a:outerShdw blurRad="38100" dist="38100" dir="2700000" algn="tl">
                    <a:srgbClr val="000000">
                      <a:alpha val="43137"/>
                    </a:srgbClr>
                  </a:outerShdw>
                </a:effectLst>
              </a:rPr>
              <a:t>will flog him </a:t>
            </a:r>
            <a:r>
              <a:rPr lang="en-CA" sz="2800" b="1" dirty="0"/>
              <a:t>and </a:t>
            </a:r>
            <a:r>
              <a:rPr lang="en-CA" sz="2800" b="1" dirty="0">
                <a:solidFill>
                  <a:srgbClr val="FF0000"/>
                </a:solidFill>
                <a:effectLst>
                  <a:outerShdw blurRad="38100" dist="38100" dir="2700000" algn="tl">
                    <a:srgbClr val="000000">
                      <a:alpha val="43137"/>
                    </a:srgbClr>
                  </a:outerShdw>
                </a:effectLst>
              </a:rPr>
              <a:t>kill him</a:t>
            </a:r>
            <a:r>
              <a:rPr lang="en-CA" sz="2800" b="1" dirty="0">
                <a:solidFill>
                  <a:srgbClr val="1E1C11"/>
                </a:solidFill>
                <a:effectLst>
                  <a:outerShdw blurRad="38100" dist="38100" dir="2700000" algn="tl">
                    <a:schemeClr val="bg1">
                      <a:alpha val="43000"/>
                    </a:schemeClr>
                  </a:outerShdw>
                </a:effectLst>
              </a:rPr>
              <a:t>.</a:t>
            </a:r>
            <a:r>
              <a:rPr lang="en-CA" sz="2800" b="1" dirty="0">
                <a:solidFill>
                  <a:schemeClr val="accent4">
                    <a:lumMod val="75000"/>
                  </a:schemeClr>
                </a:solidFill>
                <a:effectLst>
                  <a:outerShdw blurRad="38100" dist="38100" dir="2700000" algn="tl">
                    <a:schemeClr val="bg1">
                      <a:alpha val="43000"/>
                    </a:schemeClr>
                  </a:outerShdw>
                </a:effectLst>
              </a:rPr>
              <a:t> </a:t>
            </a:r>
            <a:r>
              <a:rPr lang="en-CA" sz="2800" b="1" dirty="0"/>
              <a:t>On the third day </a:t>
            </a:r>
            <a:r>
              <a:rPr lang="en-CA" sz="2800" b="1" dirty="0" smtClean="0"/>
              <a:t>he will </a:t>
            </a:r>
            <a:r>
              <a:rPr lang="en-CA" sz="2800" b="1" dirty="0"/>
              <a:t>rise again</a:t>
            </a:r>
            <a:r>
              <a:rPr lang="en-CA" sz="2800" b="1" dirty="0" smtClean="0"/>
              <a:t>.’</a:t>
            </a:r>
            <a:endParaRPr lang="en-CA" sz="2800" b="1" dirty="0"/>
          </a:p>
        </p:txBody>
      </p:sp>
      <p:pic>
        <p:nvPicPr>
          <p:cNvPr id="1026" name="Picture 2" descr="C:\Users\Paul\AppData\Local\Microsoft\Windows\INetCache\IE\1J4UDKPZ\117px-Bueno-verde[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1203598"/>
            <a:ext cx="1188823" cy="121930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Paul\AppData\Local\Microsoft\Windows\INetCache\IE\1J4UDKPZ\117px-Bueno-verde[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6096" y="1965651"/>
            <a:ext cx="1188823" cy="121930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Paul\AppData\Local\Microsoft\Windows\INetCache\IE\1J4UDKPZ\117px-Bueno-verde[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06999" y="1704396"/>
            <a:ext cx="1188823" cy="121930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Paul\AppData\Local\Microsoft\Windows\INetCache\IE\1J4UDKPZ\117px-Bueno-verde[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2373916"/>
            <a:ext cx="1188823" cy="1219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7073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51520" y="124926"/>
            <a:ext cx="8676394" cy="4955203"/>
          </a:xfrm>
          <a:prstGeom prst="rect">
            <a:avLst/>
          </a:prstGeom>
          <a:solidFill>
            <a:schemeClr val="bg2">
              <a:lumMod val="75000"/>
              <a:alpha val="69804"/>
            </a:schemeClr>
          </a:solidFill>
        </p:spPr>
        <p:txBody>
          <a:bodyPr wrap="square" rtlCol="0">
            <a:spAutoFit/>
          </a:bodyPr>
          <a:lstStyle/>
          <a:p>
            <a:pPr algn="ctr"/>
            <a:r>
              <a:rPr lang="en-CA" sz="2400" b="1" dirty="0" smtClean="0">
                <a:effectLst>
                  <a:outerShdw blurRad="38100" dist="38100" dir="2700000" algn="tl">
                    <a:schemeClr val="bg2">
                      <a:lumMod val="90000"/>
                      <a:alpha val="43000"/>
                    </a:schemeClr>
                  </a:outerShdw>
                </a:effectLst>
              </a:rPr>
              <a:t>Luke 24 </a:t>
            </a:r>
          </a:p>
          <a:p>
            <a:r>
              <a:rPr lang="en-CA" sz="2400" b="1" dirty="0" smtClean="0">
                <a:effectLst>
                  <a:outerShdw blurRad="38100" dist="38100" dir="2700000" algn="tl">
                    <a:schemeClr val="bg2">
                      <a:lumMod val="90000"/>
                      <a:alpha val="43000"/>
                    </a:schemeClr>
                  </a:outerShdw>
                </a:effectLst>
              </a:rPr>
              <a:t>On the </a:t>
            </a:r>
            <a:r>
              <a:rPr lang="en-CA" sz="2400" b="1" dirty="0">
                <a:effectLst>
                  <a:outerShdw blurRad="38100" dist="38100" dir="2700000" algn="tl">
                    <a:schemeClr val="bg2">
                      <a:lumMod val="90000"/>
                      <a:alpha val="43000"/>
                    </a:schemeClr>
                  </a:outerShdw>
                </a:effectLst>
              </a:rPr>
              <a:t>first day of the week, very early in the morning, the women took the spices they had prepared and went to the tomb. 2 They found the stone rolled away from the tomb, 3 but when they entered, they did not find the body of the Lord Jesus. 4 While they were wondering about this, suddenly two men in clothes that gleamed like lightning stood beside them. 5 In their fright the women bowed down with their faces to the ground, but the men said to them, ‘Why do you look for the living among the dead? 6 He is not here; he has risen! Remember how he told you, while he was still with you in Galilee: 7 “The Son of Man must be delivered over to the hands of sinners, be crucified and on the third day be raised again.”’ 8 </a:t>
            </a:r>
            <a:r>
              <a:rPr lang="en-CA" sz="2800" b="1" dirty="0">
                <a:solidFill>
                  <a:srgbClr val="FF0000"/>
                </a:solidFill>
                <a:effectLst>
                  <a:outerShdw blurRad="38100" dist="38100" dir="2700000" algn="tl">
                    <a:srgbClr val="000000">
                      <a:alpha val="43137"/>
                    </a:srgbClr>
                  </a:outerShdw>
                </a:effectLst>
              </a:rPr>
              <a:t>Then they remembered his words</a:t>
            </a:r>
            <a:r>
              <a:rPr lang="en-CA" sz="2400" b="1" dirty="0" smtClean="0">
                <a:effectLst>
                  <a:outerShdw blurRad="38100" dist="38100" dir="2700000" algn="tl">
                    <a:schemeClr val="bg2">
                      <a:lumMod val="90000"/>
                      <a:alpha val="43000"/>
                    </a:schemeClr>
                  </a:outerShdw>
                </a:effectLst>
              </a:rPr>
              <a:t>.</a:t>
            </a:r>
            <a:endParaRPr lang="en-CA" sz="2400" b="1" dirty="0">
              <a:effectLst>
                <a:outerShdw blurRad="38100" dist="38100" dir="2700000" algn="tl">
                  <a:schemeClr val="bg2">
                    <a:lumMod val="90000"/>
                    <a:alpha val="43000"/>
                  </a:schemeClr>
                </a:outerShdw>
              </a:effectLst>
            </a:endParaRPr>
          </a:p>
        </p:txBody>
      </p:sp>
      <p:sp>
        <p:nvSpPr>
          <p:cNvPr id="6" name="TextBox 5"/>
          <p:cNvSpPr txBox="1"/>
          <p:nvPr/>
        </p:nvSpPr>
        <p:spPr>
          <a:xfrm>
            <a:off x="251520" y="915566"/>
            <a:ext cx="8676394" cy="2677656"/>
          </a:xfrm>
          <a:prstGeom prst="rect">
            <a:avLst/>
          </a:prstGeom>
          <a:solidFill>
            <a:srgbClr val="948A54"/>
          </a:solidFill>
          <a:ln w="47625" cmpd="tri">
            <a:solidFill>
              <a:srgbClr val="FF0000"/>
            </a:solidFill>
          </a:ln>
        </p:spPr>
        <p:txBody>
          <a:bodyPr wrap="square" rtlCol="0">
            <a:spAutoFit/>
          </a:bodyPr>
          <a:lstStyle/>
          <a:p>
            <a:r>
              <a:rPr lang="en-CA" sz="2800" b="1" dirty="0" smtClean="0"/>
              <a:t>Luke 18:31-34 </a:t>
            </a:r>
          </a:p>
          <a:p>
            <a:r>
              <a:rPr lang="en-CA" sz="2800" b="1" dirty="0" smtClean="0"/>
              <a:t>‘</a:t>
            </a:r>
            <a:r>
              <a:rPr lang="en-CA" sz="2800" b="1" dirty="0"/>
              <a:t>We are going up to Jerusalem, and everything that is written by the prophets about the Son of Man will be fulfilled. </a:t>
            </a:r>
            <a:r>
              <a:rPr lang="en-CA" sz="2800" b="1" dirty="0" smtClean="0"/>
              <a:t>He </a:t>
            </a:r>
            <a:r>
              <a:rPr lang="en-CA" sz="2800" b="1" dirty="0"/>
              <a:t>will be handed over to the Gentiles. They will mock him, insult him and spit on him; they will flog him and kill him. </a:t>
            </a:r>
            <a:r>
              <a:rPr lang="en-CA" sz="2800" b="1" dirty="0">
                <a:solidFill>
                  <a:srgbClr val="FF0000"/>
                </a:solidFill>
                <a:effectLst>
                  <a:outerShdw blurRad="38100" dist="38100" dir="2700000" algn="tl">
                    <a:srgbClr val="000000">
                      <a:alpha val="43137"/>
                    </a:srgbClr>
                  </a:outerShdw>
                </a:effectLst>
              </a:rPr>
              <a:t>On the third day he will rise again</a:t>
            </a:r>
            <a:r>
              <a:rPr lang="en-CA" sz="2800" b="1" dirty="0" smtClean="0"/>
              <a:t>.’</a:t>
            </a:r>
            <a:endParaRPr lang="en-CA" sz="2800" b="1" dirty="0"/>
          </a:p>
        </p:txBody>
      </p:sp>
      <p:pic>
        <p:nvPicPr>
          <p:cNvPr id="2055" name="Picture 7" descr="C:\Users\Paul\AppData\Local\Microsoft\Windows\INetCache\IE\34PY9JL6\question_mark_serious_thinker_500_clr[1].gif"/>
          <p:cNvPicPr>
            <a:picLocks noChangeAspect="1" noChangeArrowheads="1" noCrop="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804248" y="1617644"/>
            <a:ext cx="3017912" cy="3772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5590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3046988"/>
          </a:xfrm>
          <a:prstGeom prst="rect">
            <a:avLst/>
          </a:prstGeom>
          <a:solidFill>
            <a:schemeClr val="bg2">
              <a:lumMod val="75000"/>
              <a:alpha val="69804"/>
            </a:schemeClr>
          </a:solidFill>
        </p:spPr>
        <p:txBody>
          <a:bodyPr wrap="square" rtlCol="0">
            <a:spAutoFit/>
          </a:bodyPr>
          <a:lstStyle/>
          <a:p>
            <a:r>
              <a:rPr lang="en-CA" sz="2400" b="1" dirty="0" smtClean="0">
                <a:effectLst>
                  <a:outerShdw blurRad="38100" dist="38100" dir="2700000" algn="tl">
                    <a:schemeClr val="bg2">
                      <a:lumMod val="90000"/>
                      <a:alpha val="43000"/>
                    </a:schemeClr>
                  </a:outerShdw>
                </a:effectLst>
              </a:rPr>
              <a:t>9 </a:t>
            </a:r>
            <a:r>
              <a:rPr lang="en-CA" sz="2400" b="1" dirty="0">
                <a:effectLst>
                  <a:outerShdw blurRad="38100" dist="38100" dir="2700000" algn="tl">
                    <a:schemeClr val="bg2">
                      <a:lumMod val="90000"/>
                      <a:alpha val="43000"/>
                    </a:schemeClr>
                  </a:outerShdw>
                </a:effectLst>
              </a:rPr>
              <a:t>When they came back from the tomb, they told all these things to the Eleven and to all the others. 10 It was Mary Magdalene, Joanna, Mary the mother of James, and the others with them who told this to the apostles. 11 But they did not believe the women, because their words seemed to them like nonsense. </a:t>
            </a:r>
            <a:endParaRPr lang="en-CA" sz="2400" b="1" dirty="0" smtClean="0">
              <a:effectLst>
                <a:outerShdw blurRad="38100" dist="38100" dir="2700000" algn="tl">
                  <a:schemeClr val="bg2">
                    <a:lumMod val="90000"/>
                    <a:alpha val="43000"/>
                  </a:schemeClr>
                </a:outerShdw>
              </a:effectLst>
            </a:endParaRPr>
          </a:p>
          <a:p>
            <a:r>
              <a:rPr lang="en-CA" sz="2400" b="1" dirty="0" smtClean="0">
                <a:effectLst>
                  <a:outerShdw blurRad="38100" dist="38100" dir="2700000" algn="tl">
                    <a:schemeClr val="bg2">
                      <a:lumMod val="90000"/>
                      <a:alpha val="43000"/>
                    </a:schemeClr>
                  </a:outerShdw>
                </a:effectLst>
              </a:rPr>
              <a:t>12 </a:t>
            </a:r>
            <a:r>
              <a:rPr lang="en-CA" sz="2400" b="1" dirty="0">
                <a:effectLst>
                  <a:outerShdw blurRad="38100" dist="38100" dir="2700000" algn="tl">
                    <a:schemeClr val="bg2">
                      <a:lumMod val="90000"/>
                      <a:alpha val="43000"/>
                    </a:schemeClr>
                  </a:outerShdw>
                </a:effectLst>
              </a:rPr>
              <a:t>Peter, however, got up and ran to the tomb. Bending over, he saw the strips of linen lying by themselves, and he went away, wondering to himself what had happened.</a:t>
            </a:r>
          </a:p>
        </p:txBody>
      </p:sp>
    </p:spTree>
    <p:extLst>
      <p:ext uri="{BB962C8B-B14F-4D97-AF65-F5344CB8AC3E}">
        <p14:creationId xmlns:p14="http://schemas.microsoft.com/office/powerpoint/2010/main" xmlns="" val="1542107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3046988"/>
          </a:xfrm>
          <a:prstGeom prst="rect">
            <a:avLst/>
          </a:prstGeom>
          <a:solidFill>
            <a:schemeClr val="bg2">
              <a:lumMod val="75000"/>
              <a:alpha val="69804"/>
            </a:schemeClr>
          </a:solidFill>
        </p:spPr>
        <p:txBody>
          <a:bodyPr wrap="square" rtlCol="0">
            <a:spAutoFit/>
          </a:bodyPr>
          <a:lstStyle/>
          <a:p>
            <a:r>
              <a:rPr lang="en-CA" sz="2400" b="1" dirty="0" smtClean="0">
                <a:effectLst>
                  <a:outerShdw blurRad="38100" dist="38100" dir="2700000" algn="tl">
                    <a:schemeClr val="bg2">
                      <a:lumMod val="90000"/>
                      <a:alpha val="43000"/>
                    </a:schemeClr>
                  </a:outerShdw>
                </a:effectLst>
              </a:rPr>
              <a:t>9 </a:t>
            </a:r>
            <a:r>
              <a:rPr lang="en-CA" sz="2400" b="1" dirty="0">
                <a:effectLst>
                  <a:outerShdw blurRad="38100" dist="38100" dir="2700000" algn="tl">
                    <a:schemeClr val="bg2">
                      <a:lumMod val="90000"/>
                      <a:alpha val="43000"/>
                    </a:schemeClr>
                  </a:outerShdw>
                </a:effectLst>
              </a:rPr>
              <a:t>When they came back from the tomb, they told all these things to the Eleven and to all the others. 10 It was Mary Magdalene, Joanna, Mary the mother of James, and the others with them who told this to the apostles. 11 </a:t>
            </a:r>
            <a:r>
              <a:rPr lang="en-CA" sz="2400" b="1" dirty="0">
                <a:solidFill>
                  <a:srgbClr val="FF0000"/>
                </a:solidFill>
                <a:effectLst>
                  <a:outerShdw blurRad="50800" dist="50800" dir="5400000" algn="ctr" rotWithShape="0">
                    <a:schemeClr val="tx1"/>
                  </a:outerShdw>
                </a:effectLst>
              </a:rPr>
              <a:t>But they did not believe the women, because their words seemed to them like nonsense</a:t>
            </a:r>
            <a:r>
              <a:rPr lang="en-CA" sz="2400" b="1" dirty="0">
                <a:effectLst>
                  <a:outerShdw blurRad="38100" dist="38100" dir="2700000" algn="tl">
                    <a:schemeClr val="bg2">
                      <a:lumMod val="90000"/>
                      <a:alpha val="43000"/>
                    </a:schemeClr>
                  </a:outerShdw>
                </a:effectLst>
              </a:rPr>
              <a:t>. </a:t>
            </a:r>
            <a:endParaRPr lang="en-CA" sz="2400" b="1" dirty="0" smtClean="0">
              <a:effectLst>
                <a:outerShdw blurRad="38100" dist="38100" dir="2700000" algn="tl">
                  <a:schemeClr val="bg2">
                    <a:lumMod val="90000"/>
                    <a:alpha val="43000"/>
                  </a:schemeClr>
                </a:outerShdw>
              </a:effectLst>
            </a:endParaRPr>
          </a:p>
          <a:p>
            <a:r>
              <a:rPr lang="en-CA" sz="2400" b="1" dirty="0" smtClean="0">
                <a:effectLst>
                  <a:outerShdw blurRad="38100" dist="38100" dir="2700000" algn="tl">
                    <a:schemeClr val="bg2">
                      <a:lumMod val="90000"/>
                      <a:alpha val="43000"/>
                    </a:schemeClr>
                  </a:outerShdw>
                </a:effectLst>
              </a:rPr>
              <a:t>12 </a:t>
            </a:r>
            <a:r>
              <a:rPr lang="en-CA" sz="2400" b="1" dirty="0">
                <a:effectLst>
                  <a:outerShdw blurRad="38100" dist="38100" dir="2700000" algn="tl">
                    <a:schemeClr val="bg2">
                      <a:lumMod val="90000"/>
                      <a:alpha val="43000"/>
                    </a:schemeClr>
                  </a:outerShdw>
                </a:effectLst>
              </a:rPr>
              <a:t>Peter, however, got up and ran to the tomb. Bending over, he saw the strips of linen lying by themselves, and he went away, wondering to himself what had happened.</a:t>
            </a:r>
          </a:p>
        </p:txBody>
      </p:sp>
    </p:spTree>
    <p:extLst>
      <p:ext uri="{BB962C8B-B14F-4D97-AF65-F5344CB8AC3E}">
        <p14:creationId xmlns:p14="http://schemas.microsoft.com/office/powerpoint/2010/main" xmlns="" val="1319367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4524315"/>
          </a:xfrm>
          <a:prstGeom prst="rect">
            <a:avLst/>
          </a:prstGeom>
          <a:solidFill>
            <a:schemeClr val="bg2">
              <a:lumMod val="75000"/>
              <a:alpha val="69804"/>
            </a:schemeClr>
          </a:solidFill>
        </p:spPr>
        <p:txBody>
          <a:bodyPr wrap="square" rtlCol="0">
            <a:spAutoFit/>
          </a:bodyPr>
          <a:lstStyle/>
          <a:p>
            <a:r>
              <a:rPr lang="en-CA" sz="2400" b="1" dirty="0" smtClean="0">
                <a:effectLst>
                  <a:outerShdw blurRad="38100" dist="38100" dir="2700000" algn="tl">
                    <a:schemeClr val="bg2">
                      <a:lumMod val="90000"/>
                      <a:alpha val="43000"/>
                    </a:schemeClr>
                  </a:outerShdw>
                </a:effectLst>
              </a:rPr>
              <a:t>Now </a:t>
            </a:r>
            <a:r>
              <a:rPr lang="en-CA" sz="2400" b="1" dirty="0">
                <a:effectLst>
                  <a:outerShdw blurRad="38100" dist="38100" dir="2700000" algn="tl">
                    <a:schemeClr val="bg2">
                      <a:lumMod val="90000"/>
                      <a:alpha val="43000"/>
                    </a:schemeClr>
                  </a:outerShdw>
                </a:effectLst>
              </a:rPr>
              <a:t>that same day two of them were going to a village called Emmaus, about seven miles from Jerusalem. 14 They were talking with each other about everything that had happened. 15 As they talked and discussed these things with each other, Jesus himself came up and walked along with them; 16 but they were kept from recognising him.</a:t>
            </a:r>
          </a:p>
          <a:p>
            <a:r>
              <a:rPr lang="en-CA" sz="2400" b="1" dirty="0" smtClean="0">
                <a:effectLst>
                  <a:outerShdw blurRad="38100" dist="38100" dir="2700000" algn="tl">
                    <a:schemeClr val="bg2">
                      <a:lumMod val="90000"/>
                      <a:alpha val="43000"/>
                    </a:schemeClr>
                  </a:outerShdw>
                </a:effectLst>
              </a:rPr>
              <a:t>17 </a:t>
            </a:r>
            <a:r>
              <a:rPr lang="en-CA" sz="2400" b="1" dirty="0">
                <a:effectLst>
                  <a:outerShdw blurRad="38100" dist="38100" dir="2700000" algn="tl">
                    <a:schemeClr val="bg2">
                      <a:lumMod val="90000"/>
                      <a:alpha val="43000"/>
                    </a:schemeClr>
                  </a:outerShdw>
                </a:effectLst>
              </a:rPr>
              <a:t>He asked them, ‘What are you discussing together as you walk along?’</a:t>
            </a:r>
          </a:p>
          <a:p>
            <a:r>
              <a:rPr lang="en-CA" sz="2400" b="1" dirty="0" smtClean="0">
                <a:effectLst>
                  <a:outerShdw blurRad="38100" dist="38100" dir="2700000" algn="tl">
                    <a:schemeClr val="bg2">
                      <a:lumMod val="90000"/>
                      <a:alpha val="43000"/>
                    </a:schemeClr>
                  </a:outerShdw>
                </a:effectLst>
              </a:rPr>
              <a:t>They </a:t>
            </a:r>
            <a:r>
              <a:rPr lang="en-CA" sz="2400" b="1" dirty="0">
                <a:effectLst>
                  <a:outerShdw blurRad="38100" dist="38100" dir="2700000" algn="tl">
                    <a:schemeClr val="bg2">
                      <a:lumMod val="90000"/>
                      <a:alpha val="43000"/>
                    </a:schemeClr>
                  </a:outerShdw>
                </a:effectLst>
              </a:rPr>
              <a:t>stood still, their faces downcast. 18 One of them, named Cleopas, asked him, ‘Are you the only one visiting Jerusalem who does not know the things that have happened there in these days?’</a:t>
            </a:r>
          </a:p>
        </p:txBody>
      </p:sp>
    </p:spTree>
    <p:extLst>
      <p:ext uri="{BB962C8B-B14F-4D97-AF65-F5344CB8AC3E}">
        <p14:creationId xmlns:p14="http://schemas.microsoft.com/office/powerpoint/2010/main" xmlns="" val="3644498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65" t="3439" r="8404" b="21497"/>
          <a:stretch/>
        </p:blipFill>
        <p:spPr bwMode="auto">
          <a:xfrm>
            <a:off x="0" y="-20538"/>
            <a:ext cx="9144000" cy="5164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3528" y="195486"/>
            <a:ext cx="8568952" cy="4524315"/>
          </a:xfrm>
          <a:prstGeom prst="rect">
            <a:avLst/>
          </a:prstGeom>
          <a:solidFill>
            <a:schemeClr val="bg2">
              <a:lumMod val="75000"/>
              <a:alpha val="69804"/>
            </a:schemeClr>
          </a:solidFill>
        </p:spPr>
        <p:txBody>
          <a:bodyPr wrap="square" rtlCol="0">
            <a:spAutoFit/>
          </a:bodyPr>
          <a:lstStyle/>
          <a:p>
            <a:r>
              <a:rPr lang="en-CA" sz="2400" b="1" dirty="0" smtClean="0">
                <a:solidFill>
                  <a:srgbClr val="FF0000"/>
                </a:solidFill>
                <a:effectLst>
                  <a:outerShdw blurRad="38100" dist="38100" dir="2700000" algn="tl">
                    <a:srgbClr val="000000">
                      <a:alpha val="43137"/>
                    </a:srgbClr>
                  </a:outerShdw>
                </a:effectLst>
              </a:rPr>
              <a:t>Now </a:t>
            </a:r>
            <a:r>
              <a:rPr lang="en-CA" sz="2400" b="1" dirty="0">
                <a:solidFill>
                  <a:srgbClr val="FF0000"/>
                </a:solidFill>
                <a:effectLst>
                  <a:outerShdw blurRad="38100" dist="38100" dir="2700000" algn="tl">
                    <a:srgbClr val="000000">
                      <a:alpha val="43137"/>
                    </a:srgbClr>
                  </a:outerShdw>
                </a:effectLst>
              </a:rPr>
              <a:t>that same day two of them were going to a village called Emmaus, about seven miles from Jerusalem</a:t>
            </a:r>
            <a:r>
              <a:rPr lang="en-CA" sz="2400" b="1" dirty="0">
                <a:effectLst>
                  <a:outerShdw blurRad="38100" dist="38100" dir="2700000" algn="tl">
                    <a:schemeClr val="bg2">
                      <a:lumMod val="90000"/>
                      <a:alpha val="43000"/>
                    </a:schemeClr>
                  </a:outerShdw>
                </a:effectLst>
              </a:rPr>
              <a:t>. 14 They were talking with each other about everything that had happened. 15 As they talked and discussed these things with each other, Jesus himself came up and walked along with them; 16 but they were kept from recognising him.</a:t>
            </a:r>
          </a:p>
          <a:p>
            <a:r>
              <a:rPr lang="en-CA" sz="2400" b="1" dirty="0" smtClean="0">
                <a:effectLst>
                  <a:outerShdw blurRad="38100" dist="38100" dir="2700000" algn="tl">
                    <a:schemeClr val="bg2">
                      <a:lumMod val="90000"/>
                      <a:alpha val="43000"/>
                    </a:schemeClr>
                  </a:outerShdw>
                </a:effectLst>
              </a:rPr>
              <a:t>17 </a:t>
            </a:r>
            <a:r>
              <a:rPr lang="en-CA" sz="2400" b="1" dirty="0">
                <a:effectLst>
                  <a:outerShdw blurRad="38100" dist="38100" dir="2700000" algn="tl">
                    <a:schemeClr val="bg2">
                      <a:lumMod val="90000"/>
                      <a:alpha val="43000"/>
                    </a:schemeClr>
                  </a:outerShdw>
                </a:effectLst>
              </a:rPr>
              <a:t>He asked them, ‘What are you discussing together as you walk along?’</a:t>
            </a:r>
          </a:p>
          <a:p>
            <a:r>
              <a:rPr lang="en-CA" sz="2400" b="1" dirty="0" smtClean="0">
                <a:effectLst>
                  <a:outerShdw blurRad="38100" dist="38100" dir="2700000" algn="tl">
                    <a:schemeClr val="bg2">
                      <a:lumMod val="90000"/>
                      <a:alpha val="43000"/>
                    </a:schemeClr>
                  </a:outerShdw>
                </a:effectLst>
              </a:rPr>
              <a:t>They </a:t>
            </a:r>
            <a:r>
              <a:rPr lang="en-CA" sz="2400" b="1" dirty="0">
                <a:effectLst>
                  <a:outerShdw blurRad="38100" dist="38100" dir="2700000" algn="tl">
                    <a:schemeClr val="bg2">
                      <a:lumMod val="90000"/>
                      <a:alpha val="43000"/>
                    </a:schemeClr>
                  </a:outerShdw>
                </a:effectLst>
              </a:rPr>
              <a:t>stood still, their faces downcast. 18 One of them, named Cleopas, asked him, ‘Are you the only one visiting Jerusalem who does not know the things that have happened there in these days?’</a:t>
            </a:r>
          </a:p>
        </p:txBody>
      </p:sp>
    </p:spTree>
    <p:extLst>
      <p:ext uri="{BB962C8B-B14F-4D97-AF65-F5344CB8AC3E}">
        <p14:creationId xmlns:p14="http://schemas.microsoft.com/office/powerpoint/2010/main" xmlns="" val="261245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7261</TotalTime>
  <Words>2681</Words>
  <Application>Microsoft Office PowerPoint</Application>
  <PresentationFormat>On-screen Show (16:9)</PresentationFormat>
  <Paragraphs>107</Paragraphs>
  <Slides>31</Slides>
  <Notes>28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Windows User</cp:lastModifiedBy>
  <cp:revision>513</cp:revision>
  <dcterms:created xsi:type="dcterms:W3CDTF">2019-01-23T14:29:15Z</dcterms:created>
  <dcterms:modified xsi:type="dcterms:W3CDTF">2019-04-23T13:23:31Z</dcterms:modified>
</cp:coreProperties>
</file>