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74" r:id="rId3"/>
    <p:sldId id="260" r:id="rId4"/>
    <p:sldId id="275" r:id="rId5"/>
    <p:sldId id="263" r:id="rId6"/>
    <p:sldId id="264" r:id="rId7"/>
    <p:sldId id="265" r:id="rId8"/>
    <p:sldId id="288" r:id="rId9"/>
    <p:sldId id="266" r:id="rId10"/>
    <p:sldId id="267" r:id="rId11"/>
    <p:sldId id="271" r:id="rId12"/>
    <p:sldId id="278" r:id="rId13"/>
    <p:sldId id="276" r:id="rId14"/>
    <p:sldId id="268" r:id="rId15"/>
    <p:sldId id="269" r:id="rId16"/>
    <p:sldId id="270" r:id="rId17"/>
    <p:sldId id="272" r:id="rId18"/>
    <p:sldId id="279" r:id="rId19"/>
    <p:sldId id="280" r:id="rId20"/>
    <p:sldId id="281" r:id="rId21"/>
    <p:sldId id="282" r:id="rId22"/>
    <p:sldId id="283" r:id="rId23"/>
    <p:sldId id="256" r:id="rId24"/>
    <p:sldId id="285" r:id="rId25"/>
    <p:sldId id="286" r:id="rId26"/>
    <p:sldId id="287" r:id="rId27"/>
    <p:sldId id="290" r:id="rId28"/>
    <p:sldId id="289" r:id="rId29"/>
    <p:sldId id="291" r:id="rId30"/>
    <p:sldId id="295" r:id="rId31"/>
    <p:sldId id="277" r:id="rId32"/>
    <p:sldId id="293" r:id="rId33"/>
    <p:sldId id="292" r:id="rId34"/>
    <p:sldId id="296" r:id="rId35"/>
    <p:sldId id="297" r:id="rId36"/>
    <p:sldId id="299" r:id="rId37"/>
    <p:sldId id="298" r:id="rId38"/>
    <p:sldId id="300" r:id="rId39"/>
    <p:sldId id="301" r:id="rId40"/>
    <p:sldId id="302"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BD97"/>
    <a:srgbClr val="4F81BD"/>
    <a:srgbClr val="FF0000"/>
    <a:srgbClr val="948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2" d="100"/>
          <a:sy n="82" d="100"/>
        </p:scale>
        <p:origin x="-1026" y="-1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36914-7EE0-4C5C-8CEB-D2F7C16024FA}" type="datetimeFigureOut">
              <a:rPr lang="en-CA" smtClean="0"/>
              <a:t>2019-05-19</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754BF-D5F8-4FD8-B80E-513701426E5F}" type="slidenum">
              <a:rPr lang="en-CA" smtClean="0"/>
              <a:t>‹#›</a:t>
            </a:fld>
            <a:endParaRPr lang="en-CA"/>
          </a:p>
        </p:txBody>
      </p:sp>
    </p:spTree>
    <p:extLst>
      <p:ext uri="{BB962C8B-B14F-4D97-AF65-F5344CB8AC3E}">
        <p14:creationId xmlns:p14="http://schemas.microsoft.com/office/powerpoint/2010/main" val="414699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F754BF-D5F8-4FD8-B80E-513701426E5F}" type="slidenum">
              <a:rPr lang="en-CA" smtClean="0"/>
              <a:t>6</a:t>
            </a:fld>
            <a:endParaRPr lang="en-CA"/>
          </a:p>
        </p:txBody>
      </p:sp>
    </p:spTree>
    <p:extLst>
      <p:ext uri="{BB962C8B-B14F-4D97-AF65-F5344CB8AC3E}">
        <p14:creationId xmlns:p14="http://schemas.microsoft.com/office/powerpoint/2010/main" val="384251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F754BF-D5F8-4FD8-B80E-513701426E5F}" type="slidenum">
              <a:rPr lang="en-CA" smtClean="0"/>
              <a:t>7</a:t>
            </a:fld>
            <a:endParaRPr lang="en-CA"/>
          </a:p>
        </p:txBody>
      </p:sp>
    </p:spTree>
    <p:extLst>
      <p:ext uri="{BB962C8B-B14F-4D97-AF65-F5344CB8AC3E}">
        <p14:creationId xmlns:p14="http://schemas.microsoft.com/office/powerpoint/2010/main" val="384251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F754BF-D5F8-4FD8-B80E-513701426E5F}" type="slidenum">
              <a:rPr lang="en-CA" smtClean="0"/>
              <a:t>32</a:t>
            </a:fld>
            <a:endParaRPr lang="en-CA"/>
          </a:p>
        </p:txBody>
      </p:sp>
    </p:spTree>
    <p:extLst>
      <p:ext uri="{BB962C8B-B14F-4D97-AF65-F5344CB8AC3E}">
        <p14:creationId xmlns:p14="http://schemas.microsoft.com/office/powerpoint/2010/main" val="256102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F754BF-D5F8-4FD8-B80E-513701426E5F}" type="slidenum">
              <a:rPr lang="en-CA" smtClean="0"/>
              <a:t>33</a:t>
            </a:fld>
            <a:endParaRPr lang="en-CA"/>
          </a:p>
        </p:txBody>
      </p:sp>
    </p:spTree>
    <p:extLst>
      <p:ext uri="{BB962C8B-B14F-4D97-AF65-F5344CB8AC3E}">
        <p14:creationId xmlns:p14="http://schemas.microsoft.com/office/powerpoint/2010/main" val="256102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F754BF-D5F8-4FD8-B80E-513701426E5F}" type="slidenum">
              <a:rPr lang="en-CA" smtClean="0"/>
              <a:t>34</a:t>
            </a:fld>
            <a:endParaRPr lang="en-CA"/>
          </a:p>
        </p:txBody>
      </p:sp>
    </p:spTree>
    <p:extLst>
      <p:ext uri="{BB962C8B-B14F-4D97-AF65-F5344CB8AC3E}">
        <p14:creationId xmlns:p14="http://schemas.microsoft.com/office/powerpoint/2010/main" val="256102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F754BF-D5F8-4FD8-B80E-513701426E5F}" type="slidenum">
              <a:rPr lang="en-CA" smtClean="0">
                <a:solidFill>
                  <a:prstClr val="black"/>
                </a:solidFill>
              </a:rPr>
              <a:pPr/>
              <a:t>37</a:t>
            </a:fld>
            <a:endParaRPr lang="en-CA">
              <a:solidFill>
                <a:prstClr val="black"/>
              </a:solidFill>
            </a:endParaRPr>
          </a:p>
        </p:txBody>
      </p:sp>
    </p:spTree>
    <p:extLst>
      <p:ext uri="{BB962C8B-B14F-4D97-AF65-F5344CB8AC3E}">
        <p14:creationId xmlns:p14="http://schemas.microsoft.com/office/powerpoint/2010/main" val="256102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F754BF-D5F8-4FD8-B80E-513701426E5F}" type="slidenum">
              <a:rPr lang="en-CA" smtClean="0">
                <a:solidFill>
                  <a:prstClr val="black"/>
                </a:solidFill>
              </a:rPr>
              <a:pPr/>
              <a:t>38</a:t>
            </a:fld>
            <a:endParaRPr lang="en-CA">
              <a:solidFill>
                <a:prstClr val="black"/>
              </a:solidFill>
            </a:endParaRPr>
          </a:p>
        </p:txBody>
      </p:sp>
    </p:spTree>
    <p:extLst>
      <p:ext uri="{BB962C8B-B14F-4D97-AF65-F5344CB8AC3E}">
        <p14:creationId xmlns:p14="http://schemas.microsoft.com/office/powerpoint/2010/main" val="256102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1F754BF-D5F8-4FD8-B80E-513701426E5F}" type="slidenum">
              <a:rPr lang="en-CA" smtClean="0">
                <a:solidFill>
                  <a:prstClr val="black"/>
                </a:solidFill>
              </a:rPr>
              <a:pPr/>
              <a:t>39</a:t>
            </a:fld>
            <a:endParaRPr lang="en-CA">
              <a:solidFill>
                <a:prstClr val="black"/>
              </a:solidFill>
            </a:endParaRPr>
          </a:p>
        </p:txBody>
      </p:sp>
    </p:spTree>
    <p:extLst>
      <p:ext uri="{BB962C8B-B14F-4D97-AF65-F5344CB8AC3E}">
        <p14:creationId xmlns:p14="http://schemas.microsoft.com/office/powerpoint/2010/main" val="256102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54820636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49653207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20914361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875761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955242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502621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2166731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685926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1957158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6611001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905567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185122002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5675881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2971852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8180244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679520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76012381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257605218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55896173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100095734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34742708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66EA09-9DCD-40DE-B1DB-EFB39C4E93E6}" type="datetimeFigureOut">
              <a:rPr lang="en-CA" smtClean="0"/>
              <a:t>2019-05-19</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1BEB254-1063-4CB4-8055-10C3FD4C245D}" type="slidenum">
              <a:rPr lang="en-CA" smtClean="0"/>
              <a:t>‹#›</a:t>
            </a:fld>
            <a:endParaRPr lang="en-CA" dirty="0"/>
          </a:p>
        </p:txBody>
      </p:sp>
    </p:spTree>
    <p:extLst>
      <p:ext uri="{BB962C8B-B14F-4D97-AF65-F5344CB8AC3E}">
        <p14:creationId xmlns:p14="http://schemas.microsoft.com/office/powerpoint/2010/main" val="298545330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F66EA09-9DCD-40DE-B1DB-EFB39C4E93E6}" type="datetimeFigureOut">
              <a:rPr lang="en-CA" smtClean="0"/>
              <a:t>2019-05-19</a:t>
            </a:fld>
            <a:endParaRPr lang="en-CA"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1BEB254-1063-4CB4-8055-10C3FD4C245D}" type="slidenum">
              <a:rPr lang="en-CA" smtClean="0"/>
              <a:t>‹#›</a:t>
            </a:fld>
            <a:endParaRPr lang="en-CA" dirty="0"/>
          </a:p>
        </p:txBody>
      </p:sp>
    </p:spTree>
    <p:extLst>
      <p:ext uri="{BB962C8B-B14F-4D97-AF65-F5344CB8AC3E}">
        <p14:creationId xmlns:p14="http://schemas.microsoft.com/office/powerpoint/2010/main" val="1093465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36AB4C8-5C29-4B3B-8022-0A18CB0DB617}" type="datetimeFigureOut">
              <a:rPr lang="en-CA" smtClean="0">
                <a:solidFill>
                  <a:prstClr val="black">
                    <a:tint val="75000"/>
                  </a:prstClr>
                </a:solidFill>
              </a:rPr>
              <a:pPr/>
              <a:t>2019-05-19</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8A1FA1B-2557-4015-92A8-C89C2984787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91105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AppData\Local\Microsoft\Windows\INetCache\IE\1J4UDKPZ\donald_trump_PNG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129" y="-1054739"/>
            <a:ext cx="7083742" cy="72529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67744" y="267494"/>
            <a:ext cx="4896544" cy="553998"/>
          </a:xfrm>
          <a:prstGeom prst="rect">
            <a:avLst/>
          </a:prstGeom>
          <a:solidFill>
            <a:schemeClr val="bg1"/>
          </a:solidFill>
          <a:ln w="38100">
            <a:solidFill>
              <a:schemeClr val="accent1"/>
            </a:solidFill>
          </a:ln>
        </p:spPr>
        <p:txBody>
          <a:bodyPr wrap="square" rtlCol="0">
            <a:spAutoFit/>
          </a:bodyPr>
          <a:lstStyle/>
          <a:p>
            <a:pPr algn="ctr"/>
            <a:r>
              <a:rPr lang="en-CA" sz="3000" b="1" dirty="0" smtClean="0"/>
              <a:t>SEARCH:  Clueless Person</a:t>
            </a:r>
            <a:endParaRPr lang="en-CA" sz="3000" b="1" dirty="0"/>
          </a:p>
        </p:txBody>
      </p:sp>
    </p:spTree>
    <p:extLst>
      <p:ext uri="{BB962C8B-B14F-4D97-AF65-F5344CB8AC3E}">
        <p14:creationId xmlns:p14="http://schemas.microsoft.com/office/powerpoint/2010/main" val="113727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Isosceles Triangle 2"/>
          <p:cNvSpPr/>
          <p:nvPr/>
        </p:nvSpPr>
        <p:spPr>
          <a:xfrm>
            <a:off x="1547664" y="339502"/>
            <a:ext cx="5976664" cy="45365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rot="18115259">
            <a:off x="2023000" y="2388546"/>
            <a:ext cx="2592288" cy="523220"/>
          </a:xfrm>
          <a:prstGeom prst="rect">
            <a:avLst/>
          </a:prstGeom>
          <a:noFill/>
        </p:spPr>
        <p:txBody>
          <a:bodyPr wrap="square" rtlCol="0">
            <a:spAutoFit/>
          </a:bodyPr>
          <a:lstStyle/>
          <a:p>
            <a:pPr algn="ctr"/>
            <a:r>
              <a:rPr lang="en-CA" sz="2800" b="1" dirty="0" smtClean="0">
                <a:solidFill>
                  <a:schemeClr val="bg1"/>
                </a:solidFill>
              </a:rPr>
              <a:t>Prayer</a:t>
            </a:r>
            <a:endParaRPr lang="en-CA" sz="2800" b="1" dirty="0">
              <a:solidFill>
                <a:schemeClr val="bg1"/>
              </a:solidFill>
            </a:endParaRPr>
          </a:p>
        </p:txBody>
      </p:sp>
      <p:sp>
        <p:nvSpPr>
          <p:cNvPr id="7" name="TextBox 6"/>
          <p:cNvSpPr txBox="1"/>
          <p:nvPr/>
        </p:nvSpPr>
        <p:spPr>
          <a:xfrm rot="3292456">
            <a:off x="4451616" y="2310139"/>
            <a:ext cx="2592288" cy="523220"/>
          </a:xfrm>
          <a:prstGeom prst="rect">
            <a:avLst/>
          </a:prstGeom>
          <a:noFill/>
        </p:spPr>
        <p:txBody>
          <a:bodyPr wrap="square" rtlCol="0">
            <a:spAutoFit/>
          </a:bodyPr>
          <a:lstStyle/>
          <a:p>
            <a:pPr algn="ctr"/>
            <a:r>
              <a:rPr lang="en-CA" sz="2800" b="1" dirty="0" smtClean="0">
                <a:solidFill>
                  <a:schemeClr val="bg1"/>
                </a:solidFill>
              </a:rPr>
              <a:t>Revelation</a:t>
            </a:r>
            <a:endParaRPr lang="en-CA" sz="2800" b="1" dirty="0">
              <a:solidFill>
                <a:schemeClr val="bg1"/>
              </a:solidFill>
            </a:endParaRPr>
          </a:p>
        </p:txBody>
      </p:sp>
      <p:sp>
        <p:nvSpPr>
          <p:cNvPr id="8" name="TextBox 7"/>
          <p:cNvSpPr txBox="1"/>
          <p:nvPr/>
        </p:nvSpPr>
        <p:spPr>
          <a:xfrm>
            <a:off x="3262974" y="4352786"/>
            <a:ext cx="2592288" cy="523220"/>
          </a:xfrm>
          <a:prstGeom prst="rect">
            <a:avLst/>
          </a:prstGeom>
          <a:noFill/>
        </p:spPr>
        <p:txBody>
          <a:bodyPr wrap="square" rtlCol="0">
            <a:spAutoFit/>
          </a:bodyPr>
          <a:lstStyle/>
          <a:p>
            <a:pPr algn="ctr"/>
            <a:r>
              <a:rPr lang="en-CA" sz="2800" b="1" dirty="0" smtClean="0">
                <a:solidFill>
                  <a:schemeClr val="bg1"/>
                </a:solidFill>
              </a:rPr>
              <a:t>Obedience </a:t>
            </a:r>
            <a:endParaRPr lang="en-CA" sz="2800" b="1" dirty="0">
              <a:solidFill>
                <a:schemeClr val="bg1"/>
              </a:solidFill>
            </a:endParaRPr>
          </a:p>
        </p:txBody>
      </p:sp>
      <p:sp>
        <p:nvSpPr>
          <p:cNvPr id="9" name="TextBox 8"/>
          <p:cNvSpPr txBox="1"/>
          <p:nvPr/>
        </p:nvSpPr>
        <p:spPr>
          <a:xfrm>
            <a:off x="4401418" y="395175"/>
            <a:ext cx="315400" cy="3970318"/>
          </a:xfrm>
          <a:prstGeom prst="rect">
            <a:avLst/>
          </a:prstGeom>
          <a:noFill/>
        </p:spPr>
        <p:txBody>
          <a:bodyPr wrap="square" rtlCol="0">
            <a:spAutoFit/>
          </a:bodyPr>
          <a:lstStyle/>
          <a:p>
            <a:pPr algn="ctr"/>
            <a:r>
              <a:rPr lang="en-CA" sz="2800" b="1" dirty="0" smtClean="0">
                <a:solidFill>
                  <a:schemeClr val="bg1"/>
                </a:solidFill>
              </a:rPr>
              <a:t>Inclusive</a:t>
            </a:r>
            <a:endParaRPr lang="en-CA" sz="2800" b="1" dirty="0">
              <a:solidFill>
                <a:schemeClr val="bg1"/>
              </a:solidFill>
            </a:endParaRPr>
          </a:p>
        </p:txBody>
      </p:sp>
    </p:spTree>
    <p:extLst>
      <p:ext uri="{BB962C8B-B14F-4D97-AF65-F5344CB8AC3E}">
        <p14:creationId xmlns:p14="http://schemas.microsoft.com/office/powerpoint/2010/main" val="2433736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205915"/>
            <a:ext cx="8964486" cy="523220"/>
          </a:xfrm>
          <a:prstGeom prst="rect">
            <a:avLst/>
          </a:prstGeom>
          <a:solidFill>
            <a:srgbClr val="948A54">
              <a:alpha val="69804"/>
            </a:srgbClr>
          </a:solidFill>
        </p:spPr>
        <p:txBody>
          <a:bodyPr wrap="square" rtlCol="0">
            <a:spAutoFit/>
          </a:bodyPr>
          <a:lstStyle/>
          <a:p>
            <a:r>
              <a:rPr lang="en-CA" sz="2800" b="1" dirty="0" smtClean="0">
                <a:solidFill>
                  <a:schemeClr val="bg1"/>
                </a:solidFill>
                <a:effectLst>
                  <a:outerShdw blurRad="38100" dist="38100" dir="2700000" algn="tl">
                    <a:schemeClr val="bg1">
                      <a:alpha val="43000"/>
                    </a:schemeClr>
                  </a:outerShdw>
                </a:effectLst>
              </a:rPr>
              <a:t>House of Prayer  Isa. 56:1-8</a:t>
            </a:r>
            <a:endParaRPr lang="en-CA" sz="2800" b="1" dirty="0">
              <a:solidFill>
                <a:schemeClr val="bg1"/>
              </a:solidFill>
              <a:effectLst>
                <a:outerShdw blurRad="38100" dist="38100" dir="2700000" algn="tl">
                  <a:schemeClr val="bg1">
                    <a:alpha val="43000"/>
                  </a:schemeClr>
                </a:outerShdw>
              </a:effectLst>
            </a:endParaRPr>
          </a:p>
        </p:txBody>
      </p:sp>
      <p:sp>
        <p:nvSpPr>
          <p:cNvPr id="4" name="TextBox 3"/>
          <p:cNvSpPr txBox="1"/>
          <p:nvPr/>
        </p:nvSpPr>
        <p:spPr>
          <a:xfrm>
            <a:off x="89757" y="1059582"/>
            <a:ext cx="8964486" cy="1384995"/>
          </a:xfrm>
          <a:prstGeom prst="rect">
            <a:avLst/>
          </a:prstGeom>
          <a:solidFill>
            <a:srgbClr val="948A54"/>
          </a:solidFill>
          <a:ln w="76200">
            <a:solidFill>
              <a:srgbClr val="FFC000"/>
            </a:solidFill>
          </a:ln>
        </p:spPr>
        <p:txBody>
          <a:bodyPr wrap="square" rtlCol="0">
            <a:spAutoFit/>
          </a:bodyPr>
          <a:lstStyle/>
          <a:p>
            <a:r>
              <a:rPr lang="en-CA" sz="2800" b="1" dirty="0" smtClean="0">
                <a:solidFill>
                  <a:schemeClr val="bg1"/>
                </a:solidFill>
                <a:effectLst>
                  <a:outerShdw blurRad="38100" dist="38100" dir="2700000" algn="tl">
                    <a:schemeClr val="bg1">
                      <a:alpha val="43000"/>
                    </a:schemeClr>
                  </a:outerShdw>
                </a:effectLst>
              </a:rPr>
              <a:t>God intended his Temple/House to be an inclusive place for all nations where his Word was revealed in response to prayers that sought to know and obey his will. </a:t>
            </a:r>
            <a:endParaRPr lang="en-CA" sz="2800" b="1" dirty="0">
              <a:solidFill>
                <a:schemeClr val="bg1"/>
              </a:solidFill>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32280739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5535" b="19660"/>
          <a:stretch/>
        </p:blipFill>
        <p:spPr bwMode="auto">
          <a:xfrm>
            <a:off x="-34958" y="1"/>
            <a:ext cx="917895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24944" y="1509922"/>
            <a:ext cx="3528392" cy="707886"/>
          </a:xfrm>
          <a:prstGeom prst="rect">
            <a:avLst/>
          </a:prstGeom>
          <a:noFill/>
          <a:ln w="76200">
            <a:solidFill>
              <a:srgbClr val="FFC000"/>
            </a:solidFill>
          </a:ln>
        </p:spPr>
        <p:txBody>
          <a:bodyPr wrap="square" rtlCol="0">
            <a:spAutoFit/>
          </a:bodyPr>
          <a:lstStyle/>
          <a:p>
            <a:pPr algn="ctr"/>
            <a:r>
              <a:rPr lang="en-CA" sz="4000" b="1" dirty="0" smtClean="0">
                <a:solidFill>
                  <a:schemeClr val="bg1"/>
                </a:solidFill>
              </a:rPr>
              <a:t>Den of Robbers</a:t>
            </a:r>
            <a:endParaRPr lang="en-CA" sz="4000" b="1" dirty="0">
              <a:solidFill>
                <a:schemeClr val="bg1"/>
              </a:solidFill>
            </a:endParaRPr>
          </a:p>
        </p:txBody>
      </p:sp>
      <p:sp>
        <p:nvSpPr>
          <p:cNvPr id="4" name="TextBox 3"/>
          <p:cNvSpPr txBox="1"/>
          <p:nvPr/>
        </p:nvSpPr>
        <p:spPr>
          <a:xfrm>
            <a:off x="2807804" y="2643758"/>
            <a:ext cx="3528392" cy="1815882"/>
          </a:xfrm>
          <a:prstGeom prst="rect">
            <a:avLst/>
          </a:prstGeom>
          <a:noFill/>
          <a:ln w="76200">
            <a:noFill/>
          </a:ln>
        </p:spPr>
        <p:txBody>
          <a:bodyPr wrap="square" rtlCol="0">
            <a:spAutoFit/>
          </a:bodyPr>
          <a:lstStyle/>
          <a:p>
            <a:pPr algn="ctr"/>
            <a:r>
              <a:rPr lang="en-CA" sz="2800" b="1" dirty="0" smtClean="0">
                <a:solidFill>
                  <a:schemeClr val="bg1"/>
                </a:solidFill>
              </a:rPr>
              <a:t>A </a:t>
            </a:r>
            <a:r>
              <a:rPr lang="en-CA" sz="2800" b="1" dirty="0">
                <a:solidFill>
                  <a:schemeClr val="bg1"/>
                </a:solidFill>
              </a:rPr>
              <a:t>place where criminals go hoping to escape the justice their crimes deserve. </a:t>
            </a:r>
          </a:p>
        </p:txBody>
      </p:sp>
    </p:spTree>
    <p:extLst>
      <p:ext uri="{BB962C8B-B14F-4D97-AF65-F5344CB8AC3E}">
        <p14:creationId xmlns:p14="http://schemas.microsoft.com/office/powerpoint/2010/main" val="810103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123478"/>
            <a:ext cx="8964486" cy="4832092"/>
          </a:xfrm>
          <a:prstGeom prst="rect">
            <a:avLst/>
          </a:prstGeom>
          <a:solidFill>
            <a:srgbClr val="C4BD97">
              <a:alpha val="80000"/>
            </a:srgbClr>
          </a:solidFill>
        </p:spPr>
        <p:txBody>
          <a:bodyPr wrap="square" rtlCol="0">
            <a:spAutoFit/>
          </a:bodyPr>
          <a:lstStyle/>
          <a:p>
            <a:r>
              <a:rPr lang="en-CA" sz="2800" b="1" dirty="0" smtClean="0">
                <a:effectLst>
                  <a:outerShdw blurRad="38100" dist="38100" dir="2700000" algn="tl">
                    <a:schemeClr val="bg1">
                      <a:alpha val="43000"/>
                    </a:schemeClr>
                  </a:outerShdw>
                </a:effectLst>
              </a:rPr>
              <a:t>Jeremiah 7:1-20</a:t>
            </a:r>
          </a:p>
          <a:p>
            <a:r>
              <a:rPr lang="en-CA" sz="2800" b="1" dirty="0" smtClean="0">
                <a:effectLst>
                  <a:outerShdw blurRad="38100" dist="38100" dir="2700000" algn="tl">
                    <a:schemeClr val="bg1">
                      <a:alpha val="43000"/>
                    </a:schemeClr>
                  </a:outerShdw>
                </a:effectLst>
              </a:rPr>
              <a:t>This is the word that came to Jeremiah from the Lord: </a:t>
            </a:r>
          </a:p>
          <a:p>
            <a:r>
              <a:rPr lang="en-CA" sz="2800" b="1" dirty="0" smtClean="0">
                <a:effectLst>
                  <a:outerShdw blurRad="38100" dist="38100" dir="2700000" algn="tl">
                    <a:schemeClr val="bg1">
                      <a:alpha val="43000"/>
                    </a:schemeClr>
                  </a:outerShdw>
                </a:effectLst>
              </a:rPr>
              <a:t>2 ‘Stand at the </a:t>
            </a:r>
            <a:r>
              <a:rPr lang="en-CA" sz="2800" b="1" dirty="0" smtClean="0">
                <a:solidFill>
                  <a:srgbClr val="7030A0"/>
                </a:solidFill>
                <a:effectLst>
                  <a:outerShdw blurRad="38100" dist="38100" dir="2700000" algn="tl">
                    <a:schemeClr val="bg1">
                      <a:alpha val="43000"/>
                    </a:schemeClr>
                  </a:outerShdw>
                </a:effectLst>
              </a:rPr>
              <a:t>gate of the Lord’s house</a:t>
            </a:r>
            <a:r>
              <a:rPr lang="en-CA" sz="2800" b="1" dirty="0" smtClean="0">
                <a:effectLst>
                  <a:outerShdw blurRad="38100" dist="38100" dir="2700000" algn="tl">
                    <a:schemeClr val="bg1">
                      <a:alpha val="43000"/>
                    </a:schemeClr>
                  </a:outerShdw>
                </a:effectLst>
              </a:rPr>
              <a:t> and there proclaim this message:</a:t>
            </a:r>
          </a:p>
          <a:p>
            <a:r>
              <a:rPr lang="en-CA" sz="2800" b="1" dirty="0" smtClean="0">
                <a:effectLst>
                  <a:outerShdw blurRad="38100" dist="38100" dir="2700000" algn="tl">
                    <a:schemeClr val="bg1">
                      <a:alpha val="43000"/>
                    </a:schemeClr>
                  </a:outerShdw>
                </a:effectLst>
              </a:rPr>
              <a:t>‘“Hear the word of the Lord, all you people of Judah who come through these gates to worship the Lord. 3 This is what the Lord Almighty, the God of Israel, says: reform your ways and your actions, and I will let you live in this place. 4 </a:t>
            </a:r>
            <a:r>
              <a:rPr lang="en-CA" sz="2800" b="1" dirty="0" smtClean="0">
                <a:solidFill>
                  <a:srgbClr val="7030A0"/>
                </a:solidFill>
                <a:effectLst>
                  <a:outerShdw blurRad="38100" dist="38100" dir="2700000" algn="tl">
                    <a:schemeClr val="bg1">
                      <a:alpha val="43000"/>
                    </a:schemeClr>
                  </a:outerShdw>
                </a:effectLst>
              </a:rPr>
              <a:t>Do not trust in deceptive words and say, ‘This is the temple of the Lord, the temple of the Lord, the temple of the Lord</a:t>
            </a:r>
            <a:r>
              <a:rPr lang="en-CA" sz="2800" b="1" dirty="0" smtClean="0">
                <a:effectLst>
                  <a:outerShdw blurRad="38100" dist="38100" dir="2700000" algn="tl">
                    <a:schemeClr val="bg1">
                      <a:alpha val="43000"/>
                    </a:schemeClr>
                  </a:outerShdw>
                </a:effectLst>
              </a:rPr>
              <a:t>!’ 5 If you really change your ways and your</a:t>
            </a:r>
            <a:endParaRPr lang="en-CA" sz="28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36372541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123478"/>
            <a:ext cx="8964486" cy="4832092"/>
          </a:xfrm>
          <a:prstGeom prst="rect">
            <a:avLst/>
          </a:prstGeom>
          <a:solidFill>
            <a:srgbClr val="C4BD97">
              <a:alpha val="80000"/>
            </a:srgbClr>
          </a:solidFill>
        </p:spPr>
        <p:txBody>
          <a:bodyPr wrap="square" rtlCol="0">
            <a:spAutoFit/>
          </a:bodyPr>
          <a:lstStyle/>
          <a:p>
            <a:r>
              <a:rPr lang="en-CA" sz="2800" b="1" dirty="0" smtClean="0">
                <a:effectLst>
                  <a:outerShdw blurRad="38100" dist="38100" dir="2700000" algn="tl">
                    <a:schemeClr val="bg1">
                      <a:alpha val="43000"/>
                    </a:schemeClr>
                  </a:outerShdw>
                </a:effectLst>
              </a:rPr>
              <a:t>actions and deal with each other justly, 6 if you do not </a:t>
            </a:r>
            <a:r>
              <a:rPr lang="en-CA" sz="2800" b="1" dirty="0" smtClean="0">
                <a:solidFill>
                  <a:srgbClr val="7030A0"/>
                </a:solidFill>
                <a:effectLst>
                  <a:outerShdw blurRad="38100" dist="38100" dir="2700000" algn="tl">
                    <a:schemeClr val="bg1">
                      <a:alpha val="43000"/>
                    </a:schemeClr>
                  </a:outerShdw>
                </a:effectLst>
              </a:rPr>
              <a:t>oppress the foreigner, the fatherless or the widow and do not shed innocent blood in this place, and if you do not follow other gods </a:t>
            </a:r>
            <a:r>
              <a:rPr lang="en-CA" sz="2800" b="1" dirty="0" smtClean="0">
                <a:effectLst>
                  <a:outerShdw blurRad="38100" dist="38100" dir="2700000" algn="tl">
                    <a:schemeClr val="bg1">
                      <a:alpha val="43000"/>
                    </a:schemeClr>
                  </a:outerShdw>
                </a:effectLst>
              </a:rPr>
              <a:t>to your own harm, 7 then I will let you live in this place, in the land I gave to your ancestors for ever and ever. 8 </a:t>
            </a:r>
            <a:r>
              <a:rPr lang="en-CA" sz="2800" b="1" dirty="0" smtClean="0">
                <a:solidFill>
                  <a:srgbClr val="7030A0"/>
                </a:solidFill>
                <a:effectLst>
                  <a:outerShdw blurRad="38100" dist="38100" dir="2700000" algn="tl">
                    <a:schemeClr val="bg1">
                      <a:alpha val="43000"/>
                    </a:schemeClr>
                  </a:outerShdw>
                </a:effectLst>
              </a:rPr>
              <a:t>But look, you are trusting in deceptive words that are worthless</a:t>
            </a:r>
            <a:r>
              <a:rPr lang="en-CA" sz="2800" b="1" dirty="0" smtClean="0">
                <a:effectLst>
                  <a:outerShdw blurRad="38100" dist="38100" dir="2700000" algn="tl">
                    <a:schemeClr val="bg1">
                      <a:alpha val="43000"/>
                    </a:schemeClr>
                  </a:outerShdw>
                </a:effectLst>
              </a:rPr>
              <a:t>.</a:t>
            </a:r>
          </a:p>
          <a:p>
            <a:r>
              <a:rPr lang="en-CA" sz="2800" b="1" dirty="0" smtClean="0">
                <a:effectLst>
                  <a:outerShdw blurRad="38100" dist="38100" dir="2700000" algn="tl">
                    <a:schemeClr val="bg1">
                      <a:alpha val="43000"/>
                    </a:schemeClr>
                  </a:outerShdw>
                </a:effectLst>
              </a:rPr>
              <a:t>9 ‘“Will you steal and murder, commit adultery and perjury, burn incense to Baal and follow other gods you have not known, 10 and then come and stand before me in this house, which bears my Name, and say, ‘</a:t>
            </a:r>
            <a:r>
              <a:rPr lang="en-CA" sz="2800" b="1" dirty="0" smtClean="0">
                <a:solidFill>
                  <a:srgbClr val="7030A0"/>
                </a:solidFill>
                <a:effectLst>
                  <a:outerShdw blurRad="38100" dist="38100" dir="2700000" algn="tl">
                    <a:schemeClr val="bg1">
                      <a:alpha val="43000"/>
                    </a:schemeClr>
                  </a:outerShdw>
                </a:effectLst>
              </a:rPr>
              <a:t>We are safe</a:t>
            </a:r>
            <a:r>
              <a:rPr lang="en-CA" sz="2800" b="1" dirty="0" smtClean="0">
                <a:effectLst>
                  <a:outerShdw blurRad="38100" dist="38100" dir="2700000" algn="tl">
                    <a:schemeClr val="bg1">
                      <a:alpha val="43000"/>
                    </a:schemeClr>
                  </a:outerShdw>
                </a:effectLst>
              </a:rPr>
              <a:t>’– safe</a:t>
            </a:r>
            <a:endParaRPr lang="en-CA" sz="28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338706535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123478"/>
            <a:ext cx="8964486" cy="3108543"/>
          </a:xfrm>
          <a:prstGeom prst="rect">
            <a:avLst/>
          </a:prstGeom>
          <a:solidFill>
            <a:srgbClr val="C4BD97">
              <a:alpha val="80000"/>
            </a:srgbClr>
          </a:solidFill>
        </p:spPr>
        <p:txBody>
          <a:bodyPr wrap="square" rtlCol="0">
            <a:spAutoFit/>
          </a:bodyPr>
          <a:lstStyle/>
          <a:p>
            <a:r>
              <a:rPr lang="en-CA" sz="2800" b="1" dirty="0" smtClean="0">
                <a:effectLst>
                  <a:outerShdw blurRad="38100" dist="38100" dir="2700000" algn="tl">
                    <a:schemeClr val="bg1">
                      <a:alpha val="43000"/>
                    </a:schemeClr>
                  </a:outerShdw>
                </a:effectLst>
              </a:rPr>
              <a:t>to do all these detestable things? 11 </a:t>
            </a:r>
            <a:r>
              <a:rPr lang="en-CA" sz="2800" b="1" dirty="0" smtClean="0">
                <a:solidFill>
                  <a:schemeClr val="accent4">
                    <a:lumMod val="75000"/>
                  </a:schemeClr>
                </a:solidFill>
                <a:effectLst>
                  <a:outerShdw blurRad="38100" dist="38100" dir="2700000" algn="tl">
                    <a:schemeClr val="bg1">
                      <a:alpha val="43000"/>
                    </a:schemeClr>
                  </a:outerShdw>
                </a:effectLst>
              </a:rPr>
              <a:t>Has this house, which bears my Name, become a den of robbers to you</a:t>
            </a:r>
            <a:r>
              <a:rPr lang="en-CA" sz="2800" b="1" dirty="0" smtClean="0">
                <a:effectLst>
                  <a:outerShdw blurRad="38100" dist="38100" dir="2700000" algn="tl">
                    <a:schemeClr val="bg1">
                      <a:alpha val="43000"/>
                    </a:schemeClr>
                  </a:outerShdw>
                </a:effectLst>
              </a:rPr>
              <a:t>? But I have been watching! declares the Lord. . .</a:t>
            </a:r>
          </a:p>
          <a:p>
            <a:r>
              <a:rPr lang="en-CA" sz="2800" b="1" dirty="0" smtClean="0">
                <a:effectLst>
                  <a:outerShdw blurRad="38100" dist="38100" dir="2700000" algn="tl">
                    <a:schemeClr val="bg1">
                      <a:alpha val="43000"/>
                    </a:schemeClr>
                  </a:outerShdw>
                </a:effectLst>
              </a:rPr>
              <a:t>20 ‘“Therefore this is what the Sovereign Lord says: my anger and my wrath will be poured out on this place – on man and beast, on the trees of the field and on the crops of your land – and it will burn and not be quenched. </a:t>
            </a:r>
            <a:endParaRPr lang="en-CA" sz="2800" b="1" dirty="0">
              <a:effectLst>
                <a:outerShdw blurRad="38100" dist="38100" dir="2700000" algn="tl">
                  <a:schemeClr val="bg1">
                    <a:alpha val="43000"/>
                  </a:schemeClr>
                </a:outerShdw>
              </a:effectLst>
            </a:endParaRPr>
          </a:p>
        </p:txBody>
      </p:sp>
      <p:sp>
        <p:nvSpPr>
          <p:cNvPr id="4" name="TextBox 3"/>
          <p:cNvSpPr txBox="1"/>
          <p:nvPr/>
        </p:nvSpPr>
        <p:spPr>
          <a:xfrm>
            <a:off x="76875" y="3232021"/>
            <a:ext cx="8964486" cy="492443"/>
          </a:xfrm>
          <a:prstGeom prst="rect">
            <a:avLst/>
          </a:prstGeom>
          <a:solidFill>
            <a:schemeClr val="bg2">
              <a:lumMod val="25000"/>
            </a:schemeClr>
          </a:solidFill>
        </p:spPr>
        <p:txBody>
          <a:bodyPr wrap="square" rtlCol="0">
            <a:spAutoFit/>
          </a:bodyPr>
          <a:lstStyle/>
          <a:p>
            <a:pPr marL="457200" indent="-457200">
              <a:buFont typeface="Arial" panose="020B0604020202020204" pitchFamily="34" charset="0"/>
              <a:buChar char="•"/>
            </a:pPr>
            <a:r>
              <a:rPr lang="en-CA" sz="2600" dirty="0" smtClean="0">
                <a:solidFill>
                  <a:schemeClr val="bg1"/>
                </a:solidFill>
              </a:rPr>
              <a:t>Idolatrous </a:t>
            </a:r>
            <a:r>
              <a:rPr lang="en-CA" sz="2600" dirty="0">
                <a:solidFill>
                  <a:schemeClr val="bg1"/>
                </a:solidFill>
              </a:rPr>
              <a:t>c</a:t>
            </a:r>
            <a:r>
              <a:rPr lang="en-CA" sz="2600" dirty="0" smtClean="0">
                <a:solidFill>
                  <a:schemeClr val="bg1"/>
                </a:solidFill>
              </a:rPr>
              <a:t>ongregants who acted unjustly and rapaciously </a:t>
            </a:r>
            <a:endParaRPr lang="en-CA" sz="2600" dirty="0">
              <a:solidFill>
                <a:schemeClr val="bg1"/>
              </a:solidFill>
            </a:endParaRPr>
          </a:p>
        </p:txBody>
      </p:sp>
      <p:sp>
        <p:nvSpPr>
          <p:cNvPr id="5" name="TextBox 4"/>
          <p:cNvSpPr txBox="1"/>
          <p:nvPr/>
        </p:nvSpPr>
        <p:spPr>
          <a:xfrm>
            <a:off x="76874" y="3724464"/>
            <a:ext cx="8964487" cy="492443"/>
          </a:xfrm>
          <a:prstGeom prst="rect">
            <a:avLst/>
          </a:prstGeom>
          <a:solidFill>
            <a:schemeClr val="bg2">
              <a:lumMod val="25000"/>
            </a:schemeClr>
          </a:solidFill>
        </p:spPr>
        <p:txBody>
          <a:bodyPr wrap="square" rtlCol="0">
            <a:spAutoFit/>
          </a:bodyPr>
          <a:lstStyle/>
          <a:p>
            <a:pPr marL="457200" indent="-457200">
              <a:buFont typeface="Arial" panose="020B0604020202020204" pitchFamily="34" charset="0"/>
              <a:buChar char="•"/>
            </a:pPr>
            <a:r>
              <a:rPr lang="en-CA" sz="2600" dirty="0">
                <a:solidFill>
                  <a:schemeClr val="bg1"/>
                </a:solidFill>
              </a:rPr>
              <a:t>Believed</a:t>
            </a:r>
            <a:r>
              <a:rPr lang="en-CA" sz="2600" dirty="0" smtClean="0">
                <a:solidFill>
                  <a:schemeClr val="bg1"/>
                </a:solidFill>
              </a:rPr>
              <a:t> the lie that they were okay and safe from judgment</a:t>
            </a:r>
            <a:endParaRPr lang="en-CA" sz="2600" dirty="0">
              <a:solidFill>
                <a:schemeClr val="bg1"/>
              </a:solidFill>
            </a:endParaRPr>
          </a:p>
        </p:txBody>
      </p:sp>
      <p:sp>
        <p:nvSpPr>
          <p:cNvPr id="6" name="TextBox 5"/>
          <p:cNvSpPr txBox="1"/>
          <p:nvPr/>
        </p:nvSpPr>
        <p:spPr>
          <a:xfrm>
            <a:off x="76873" y="4216907"/>
            <a:ext cx="8964488" cy="892552"/>
          </a:xfrm>
          <a:prstGeom prst="rect">
            <a:avLst/>
          </a:prstGeom>
          <a:solidFill>
            <a:schemeClr val="bg2">
              <a:lumMod val="25000"/>
            </a:schemeClr>
          </a:solidFill>
        </p:spPr>
        <p:txBody>
          <a:bodyPr wrap="square" rtlCol="0">
            <a:spAutoFit/>
          </a:bodyPr>
          <a:lstStyle/>
          <a:p>
            <a:pPr marL="457200" indent="-457200">
              <a:buFont typeface="Arial" panose="020B0604020202020204" pitchFamily="34" charset="0"/>
              <a:buChar char="•"/>
            </a:pPr>
            <a:r>
              <a:rPr lang="en-CA" sz="2600" dirty="0" smtClean="0">
                <a:solidFill>
                  <a:schemeClr val="bg1"/>
                </a:solidFill>
              </a:rPr>
              <a:t>Believed they were safe from God’s justice in the Temple which turned it into a den for robbers  </a:t>
            </a:r>
            <a:endParaRPr lang="en-CA" sz="2600" dirty="0">
              <a:solidFill>
                <a:schemeClr val="bg1"/>
              </a:solidFill>
            </a:endParaRPr>
          </a:p>
        </p:txBody>
      </p:sp>
    </p:spTree>
    <p:extLst>
      <p:ext uri="{BB962C8B-B14F-4D97-AF65-F5344CB8AC3E}">
        <p14:creationId xmlns:p14="http://schemas.microsoft.com/office/powerpoint/2010/main" val="2905863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205915"/>
            <a:ext cx="8964486" cy="523220"/>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Den of Robbers Jer. 7:1-20</a:t>
            </a:r>
            <a:endParaRPr lang="en-CA" sz="2800" b="1" dirty="0">
              <a:solidFill>
                <a:prstClr val="black"/>
              </a:solidFill>
              <a:effectLst>
                <a:outerShdw blurRad="38100" dist="38100" dir="2700000" algn="tl">
                  <a:prstClr val="white">
                    <a:alpha val="43000"/>
                  </a:prstClr>
                </a:outerShdw>
              </a:effectLst>
            </a:endParaRPr>
          </a:p>
        </p:txBody>
      </p:sp>
      <p:sp>
        <p:nvSpPr>
          <p:cNvPr id="4" name="TextBox 3"/>
          <p:cNvSpPr txBox="1"/>
          <p:nvPr/>
        </p:nvSpPr>
        <p:spPr>
          <a:xfrm>
            <a:off x="89757" y="1059582"/>
            <a:ext cx="8964486" cy="1384995"/>
          </a:xfrm>
          <a:prstGeom prst="rect">
            <a:avLst/>
          </a:prstGeom>
          <a:solidFill>
            <a:srgbClr val="C4BD97">
              <a:alpha val="69804"/>
            </a:srgbClr>
          </a:solidFill>
          <a:ln w="76200">
            <a:solidFill>
              <a:srgbClr val="FFC000"/>
            </a:solidFill>
          </a:ln>
        </p:spPr>
        <p:txBody>
          <a:bodyPr wrap="square" rtlCol="0">
            <a:spAutoFit/>
          </a:bodyPr>
          <a:lstStyle/>
          <a:p>
            <a:r>
              <a:rPr lang="en-CA" sz="2800" b="1" dirty="0">
                <a:solidFill>
                  <a:prstClr val="black"/>
                </a:solidFill>
                <a:effectLst>
                  <a:outerShdw blurRad="38100" dist="38100" dir="2700000" algn="tl">
                    <a:prstClr val="white">
                      <a:alpha val="43000"/>
                    </a:prstClr>
                  </a:outerShdw>
                </a:effectLst>
              </a:rPr>
              <a:t>Those who disobeyed God’s Word to become unjust and rapacious </a:t>
            </a:r>
            <a:r>
              <a:rPr lang="en-CA" sz="2800" b="1" dirty="0" smtClean="0">
                <a:solidFill>
                  <a:prstClr val="black"/>
                </a:solidFill>
                <a:effectLst>
                  <a:outerShdw blurRad="38100" dist="38100" dir="2700000" algn="tl">
                    <a:prstClr val="white">
                      <a:alpha val="43000"/>
                    </a:prstClr>
                  </a:outerShdw>
                </a:effectLst>
              </a:rPr>
              <a:t>were deceived into thinking they would be safe from God’s justice in God’s Temple/House. </a:t>
            </a:r>
            <a:endParaRPr lang="en-CA" sz="2800" b="1" dirty="0">
              <a:solidFill>
                <a:prstClr val="black"/>
              </a:solidFill>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241621612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205915"/>
            <a:ext cx="8964486" cy="523220"/>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Herod’s Temple as Den of Robbers</a:t>
            </a:r>
            <a:endParaRPr lang="en-CA" sz="2800" b="1" dirty="0">
              <a:solidFill>
                <a:prstClr val="black"/>
              </a:solidFill>
              <a:effectLst>
                <a:outerShdw blurRad="38100" dist="38100" dir="2700000" algn="tl">
                  <a:prstClr val="white">
                    <a:alpha val="43000"/>
                  </a:prstClr>
                </a:outerShdw>
              </a:effectLst>
            </a:endParaRPr>
          </a:p>
        </p:txBody>
      </p:sp>
      <p:sp>
        <p:nvSpPr>
          <p:cNvPr id="4" name="TextBox 3"/>
          <p:cNvSpPr txBox="1"/>
          <p:nvPr/>
        </p:nvSpPr>
        <p:spPr>
          <a:xfrm>
            <a:off x="76875" y="3579862"/>
            <a:ext cx="8964486" cy="1384995"/>
          </a:xfrm>
          <a:prstGeom prst="rect">
            <a:avLst/>
          </a:prstGeom>
          <a:solidFill>
            <a:schemeClr val="bg2">
              <a:lumMod val="25000"/>
            </a:schemeClr>
          </a:solidFill>
          <a:ln w="76200">
            <a:noFill/>
          </a:ln>
        </p:spPr>
        <p:txBody>
          <a:bodyPr wrap="square" rtlCol="0">
            <a:spAutoFit/>
          </a:bodyPr>
          <a:lstStyle/>
          <a:p>
            <a:pPr marL="457200" indent="-457200">
              <a:buFont typeface="Arial" panose="020B0604020202020204" pitchFamily="34" charset="0"/>
              <a:buChar char="•"/>
            </a:pPr>
            <a:r>
              <a:rPr lang="en-CA" sz="2800" b="1" dirty="0" smtClean="0">
                <a:solidFill>
                  <a:schemeClr val="bg1"/>
                </a:solidFill>
                <a:effectLst>
                  <a:outerShdw blurRad="38100" dist="38100" dir="2700000" algn="tl">
                    <a:prstClr val="white">
                      <a:alpha val="43000"/>
                    </a:prstClr>
                  </a:outerShdw>
                </a:effectLst>
              </a:rPr>
              <a:t>Sanhedrin made up of Chief priests, teachers of law and other leaders who governed the faith and the Temple precincts had turned the Temple into a den for robbers</a:t>
            </a:r>
            <a:endParaRPr lang="en-CA" sz="2800" b="1" dirty="0">
              <a:solidFill>
                <a:schemeClr val="bg1"/>
              </a:solidFill>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2133817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205915"/>
            <a:ext cx="8964486" cy="523220"/>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Herod’s Temple as Den of Robbers</a:t>
            </a:r>
            <a:endParaRPr lang="en-CA" sz="2800" b="1" dirty="0">
              <a:solidFill>
                <a:prstClr val="black"/>
              </a:solidFill>
              <a:effectLst>
                <a:outerShdw blurRad="38100" dist="38100" dir="2700000" algn="tl">
                  <a:prstClr val="white">
                    <a:alpha val="43000"/>
                  </a:prstClr>
                </a:outerShdw>
              </a:effectLst>
            </a:endParaRPr>
          </a:p>
        </p:txBody>
      </p:sp>
      <p:sp>
        <p:nvSpPr>
          <p:cNvPr id="4" name="TextBox 3"/>
          <p:cNvSpPr txBox="1"/>
          <p:nvPr/>
        </p:nvSpPr>
        <p:spPr>
          <a:xfrm>
            <a:off x="76875" y="3579862"/>
            <a:ext cx="8964486" cy="1384995"/>
          </a:xfrm>
          <a:prstGeom prst="rect">
            <a:avLst/>
          </a:prstGeom>
          <a:solidFill>
            <a:schemeClr val="bg2">
              <a:lumMod val="25000"/>
            </a:schemeClr>
          </a:solidFill>
          <a:ln w="76200">
            <a:noFill/>
          </a:ln>
        </p:spPr>
        <p:txBody>
          <a:bodyPr wrap="square" rtlCol="0">
            <a:spAutoFit/>
          </a:bodyPr>
          <a:lstStyle/>
          <a:p>
            <a:pPr marL="457200" indent="-457200">
              <a:buFont typeface="Arial" panose="020B0604020202020204" pitchFamily="34" charset="0"/>
              <a:buChar char="•"/>
            </a:pPr>
            <a:r>
              <a:rPr lang="en-CA" sz="2800" b="1" dirty="0" smtClean="0">
                <a:solidFill>
                  <a:schemeClr val="bg1"/>
                </a:solidFill>
                <a:effectLst>
                  <a:outerShdw blurRad="38100" dist="38100" dir="2700000" algn="tl">
                    <a:prstClr val="white">
                      <a:alpha val="43000"/>
                    </a:prstClr>
                  </a:outerShdw>
                </a:effectLst>
              </a:rPr>
              <a:t>Sanhedrin made up of Chief priests, teachers of law and other leaders who governed the faith and the Temple precincts had turned the Temple into a den or robbers</a:t>
            </a:r>
            <a:endParaRPr lang="en-CA" sz="2800" b="1" dirty="0">
              <a:solidFill>
                <a:schemeClr val="bg1"/>
              </a:solidFill>
              <a:effectLst>
                <a:outerShdw blurRad="38100" dist="38100" dir="2700000" algn="tl">
                  <a:prstClr val="white">
                    <a:alpha val="43000"/>
                  </a:prstClr>
                </a:outerShdw>
              </a:effectLst>
            </a:endParaRPr>
          </a:p>
        </p:txBody>
      </p:sp>
      <p:sp>
        <p:nvSpPr>
          <p:cNvPr id="3" name="TextBox 2"/>
          <p:cNvSpPr txBox="1"/>
          <p:nvPr/>
        </p:nvSpPr>
        <p:spPr>
          <a:xfrm>
            <a:off x="2415876" y="1779662"/>
            <a:ext cx="1656184" cy="1200329"/>
          </a:xfrm>
          <a:prstGeom prst="rect">
            <a:avLst/>
          </a:prstGeom>
          <a:solidFill>
            <a:srgbClr val="FF0000">
              <a:alpha val="50196"/>
            </a:srgbClr>
          </a:solidFill>
        </p:spPr>
        <p:txBody>
          <a:bodyPr wrap="square" rtlCol="0">
            <a:spAutoFit/>
          </a:bodyPr>
          <a:lstStyle/>
          <a:p>
            <a:endParaRPr lang="en-CA" dirty="0" smtClean="0"/>
          </a:p>
          <a:p>
            <a:endParaRPr lang="en-CA" dirty="0"/>
          </a:p>
          <a:p>
            <a:endParaRPr lang="en-CA" dirty="0" smtClean="0"/>
          </a:p>
          <a:p>
            <a:endParaRPr lang="en-CA" dirty="0"/>
          </a:p>
        </p:txBody>
      </p:sp>
      <p:sp>
        <p:nvSpPr>
          <p:cNvPr id="7" name="TextBox 6"/>
          <p:cNvSpPr txBox="1"/>
          <p:nvPr/>
        </p:nvSpPr>
        <p:spPr>
          <a:xfrm>
            <a:off x="4072060" y="2778267"/>
            <a:ext cx="2372148" cy="201724"/>
          </a:xfrm>
          <a:prstGeom prst="rect">
            <a:avLst/>
          </a:prstGeom>
          <a:solidFill>
            <a:srgbClr val="FF0000">
              <a:alpha val="50196"/>
            </a:srgbClr>
          </a:solidFill>
        </p:spPr>
        <p:txBody>
          <a:bodyPr wrap="square" rtlCol="0">
            <a:spAutoFit/>
          </a:bodyPr>
          <a:lstStyle/>
          <a:p>
            <a:endParaRPr lang="en-CA" sz="900" dirty="0" smtClean="0"/>
          </a:p>
        </p:txBody>
      </p:sp>
      <p:sp>
        <p:nvSpPr>
          <p:cNvPr id="8" name="TextBox 7"/>
          <p:cNvSpPr txBox="1"/>
          <p:nvPr/>
        </p:nvSpPr>
        <p:spPr>
          <a:xfrm>
            <a:off x="6444208" y="1779661"/>
            <a:ext cx="1656184" cy="1200329"/>
          </a:xfrm>
          <a:prstGeom prst="rect">
            <a:avLst/>
          </a:prstGeom>
          <a:solidFill>
            <a:srgbClr val="FF0000">
              <a:alpha val="50196"/>
            </a:srgbClr>
          </a:solidFill>
        </p:spPr>
        <p:txBody>
          <a:bodyPr wrap="square" rtlCol="0">
            <a:spAutoFit/>
          </a:bodyPr>
          <a:lstStyle/>
          <a:p>
            <a:endParaRPr lang="en-CA" dirty="0" smtClean="0"/>
          </a:p>
          <a:p>
            <a:endParaRPr lang="en-CA" dirty="0"/>
          </a:p>
          <a:p>
            <a:endParaRPr lang="en-CA" dirty="0" smtClean="0"/>
          </a:p>
          <a:p>
            <a:endParaRPr lang="en-CA" dirty="0"/>
          </a:p>
        </p:txBody>
      </p:sp>
    </p:spTree>
    <p:extLst>
      <p:ext uri="{BB962C8B-B14F-4D97-AF65-F5344CB8AC3E}">
        <p14:creationId xmlns:p14="http://schemas.microsoft.com/office/powerpoint/2010/main" val="115320461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205915"/>
            <a:ext cx="8964486" cy="523220"/>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Herod’s Temple as Den of Robbers</a:t>
            </a:r>
            <a:endParaRPr lang="en-CA" sz="2800" b="1" dirty="0">
              <a:solidFill>
                <a:prstClr val="black"/>
              </a:solidFill>
              <a:effectLst>
                <a:outerShdw blurRad="38100" dist="38100" dir="2700000" algn="tl">
                  <a:prstClr val="white">
                    <a:alpha val="43000"/>
                  </a:prstClr>
                </a:outerShdw>
              </a:effectLst>
            </a:endParaRPr>
          </a:p>
        </p:txBody>
      </p:sp>
      <p:sp>
        <p:nvSpPr>
          <p:cNvPr id="4" name="TextBox 3"/>
          <p:cNvSpPr txBox="1"/>
          <p:nvPr/>
        </p:nvSpPr>
        <p:spPr>
          <a:xfrm>
            <a:off x="76875" y="3579862"/>
            <a:ext cx="8964486" cy="1384995"/>
          </a:xfrm>
          <a:prstGeom prst="rect">
            <a:avLst/>
          </a:prstGeom>
          <a:solidFill>
            <a:schemeClr val="bg2">
              <a:lumMod val="25000"/>
            </a:schemeClr>
          </a:solidFill>
          <a:ln w="76200">
            <a:noFill/>
          </a:ln>
        </p:spPr>
        <p:txBody>
          <a:bodyPr wrap="square" rtlCol="0">
            <a:spAutoFit/>
          </a:bodyPr>
          <a:lstStyle/>
          <a:p>
            <a:pPr marL="457200" indent="-457200">
              <a:buFont typeface="Arial" panose="020B0604020202020204" pitchFamily="34" charset="0"/>
              <a:buChar char="•"/>
            </a:pPr>
            <a:r>
              <a:rPr lang="en-CA" sz="2800" b="1" dirty="0" smtClean="0">
                <a:solidFill>
                  <a:schemeClr val="bg1"/>
                </a:solidFill>
                <a:effectLst>
                  <a:outerShdw blurRad="38100" dist="38100" dir="2700000" algn="tl">
                    <a:prstClr val="white">
                      <a:alpha val="43000"/>
                    </a:prstClr>
                  </a:outerShdw>
                </a:effectLst>
              </a:rPr>
              <a:t>Sanhedrin made up of Chief priests, teachers of law and other leaders who governed the faith and the Temple precincts had turned the Temple into a den for robbers</a:t>
            </a:r>
            <a:endParaRPr lang="en-CA" sz="2800" b="1" dirty="0">
              <a:solidFill>
                <a:schemeClr val="bg1"/>
              </a:solidFill>
              <a:effectLst>
                <a:outerShdw blurRad="38100" dist="38100" dir="2700000" algn="tl">
                  <a:prstClr val="white">
                    <a:alpha val="43000"/>
                  </a:prstClr>
                </a:outerShdw>
              </a:effectLst>
            </a:endParaRPr>
          </a:p>
        </p:txBody>
      </p:sp>
      <p:sp>
        <p:nvSpPr>
          <p:cNvPr id="3" name="TextBox 2"/>
          <p:cNvSpPr txBox="1"/>
          <p:nvPr/>
        </p:nvSpPr>
        <p:spPr>
          <a:xfrm>
            <a:off x="2415876" y="1779662"/>
            <a:ext cx="1656184" cy="1200329"/>
          </a:xfrm>
          <a:prstGeom prst="rect">
            <a:avLst/>
          </a:prstGeom>
          <a:solidFill>
            <a:srgbClr val="FF0000">
              <a:alpha val="50196"/>
            </a:srgbClr>
          </a:solidFill>
        </p:spPr>
        <p:txBody>
          <a:bodyPr wrap="square" rtlCol="0">
            <a:spAutoFit/>
          </a:bodyPr>
          <a:lstStyle/>
          <a:p>
            <a:endParaRPr lang="en-CA" dirty="0" smtClean="0"/>
          </a:p>
          <a:p>
            <a:endParaRPr lang="en-CA" dirty="0"/>
          </a:p>
          <a:p>
            <a:endParaRPr lang="en-CA" dirty="0" smtClean="0"/>
          </a:p>
          <a:p>
            <a:endParaRPr lang="en-CA" dirty="0"/>
          </a:p>
        </p:txBody>
      </p:sp>
      <p:sp>
        <p:nvSpPr>
          <p:cNvPr id="7" name="TextBox 6"/>
          <p:cNvSpPr txBox="1"/>
          <p:nvPr/>
        </p:nvSpPr>
        <p:spPr>
          <a:xfrm>
            <a:off x="4072060" y="2778267"/>
            <a:ext cx="2372148" cy="201724"/>
          </a:xfrm>
          <a:prstGeom prst="rect">
            <a:avLst/>
          </a:prstGeom>
          <a:solidFill>
            <a:srgbClr val="FF0000">
              <a:alpha val="50196"/>
            </a:srgbClr>
          </a:solidFill>
        </p:spPr>
        <p:txBody>
          <a:bodyPr wrap="square" rtlCol="0">
            <a:spAutoFit/>
          </a:bodyPr>
          <a:lstStyle/>
          <a:p>
            <a:endParaRPr lang="en-CA" sz="900" dirty="0" smtClean="0"/>
          </a:p>
        </p:txBody>
      </p:sp>
      <p:sp>
        <p:nvSpPr>
          <p:cNvPr id="8" name="TextBox 7"/>
          <p:cNvSpPr txBox="1"/>
          <p:nvPr/>
        </p:nvSpPr>
        <p:spPr>
          <a:xfrm>
            <a:off x="6444208" y="1779661"/>
            <a:ext cx="1656184" cy="1200329"/>
          </a:xfrm>
          <a:prstGeom prst="rect">
            <a:avLst/>
          </a:prstGeom>
          <a:solidFill>
            <a:srgbClr val="FF0000">
              <a:alpha val="50196"/>
            </a:srgbClr>
          </a:solidFill>
        </p:spPr>
        <p:txBody>
          <a:bodyPr wrap="square" rtlCol="0">
            <a:spAutoFit/>
          </a:bodyPr>
          <a:lstStyle/>
          <a:p>
            <a:endParaRPr lang="en-CA" dirty="0" smtClean="0"/>
          </a:p>
          <a:p>
            <a:endParaRPr lang="en-CA" dirty="0"/>
          </a:p>
          <a:p>
            <a:endParaRPr lang="en-CA" dirty="0" smtClean="0"/>
          </a:p>
          <a:p>
            <a:endParaRPr lang="en-CA" dirty="0"/>
          </a:p>
        </p:txBody>
      </p:sp>
      <p:sp>
        <p:nvSpPr>
          <p:cNvPr id="9" name="TextBox 8"/>
          <p:cNvSpPr txBox="1"/>
          <p:nvPr/>
        </p:nvSpPr>
        <p:spPr>
          <a:xfrm>
            <a:off x="76875" y="3056642"/>
            <a:ext cx="8964486" cy="523220"/>
          </a:xfrm>
          <a:prstGeom prst="rect">
            <a:avLst/>
          </a:prstGeom>
          <a:solidFill>
            <a:schemeClr val="bg2">
              <a:lumMod val="25000"/>
            </a:schemeClr>
          </a:solidFill>
          <a:ln w="76200">
            <a:noFill/>
          </a:ln>
        </p:spPr>
        <p:txBody>
          <a:bodyPr wrap="square" rtlCol="0">
            <a:spAutoFit/>
          </a:bodyPr>
          <a:lstStyle/>
          <a:p>
            <a:pPr marL="457200" indent="-457200">
              <a:buFont typeface="Arial" panose="020B0604020202020204" pitchFamily="34" charset="0"/>
              <a:buChar char="•"/>
            </a:pPr>
            <a:r>
              <a:rPr lang="en-CA" sz="2800" b="1" dirty="0" smtClean="0">
                <a:solidFill>
                  <a:schemeClr val="bg1"/>
                </a:solidFill>
                <a:effectLst>
                  <a:outerShdw blurRad="38100" dist="38100" dir="2700000" algn="tl">
                    <a:prstClr val="white">
                      <a:alpha val="43000"/>
                    </a:prstClr>
                  </a:outerShdw>
                </a:effectLst>
              </a:rPr>
              <a:t>Robbed Gentiles of place to seek God</a:t>
            </a:r>
            <a:endParaRPr lang="en-CA" sz="2800" b="1" dirty="0">
              <a:solidFill>
                <a:schemeClr val="bg1"/>
              </a:solidFill>
              <a:effectLst>
                <a:outerShdw blurRad="38100" dist="38100" dir="2700000" algn="tl">
                  <a:prstClr val="white">
                    <a:alpha val="43000"/>
                  </a:prstClr>
                </a:outerShdw>
              </a:effectLst>
            </a:endParaRPr>
          </a:p>
        </p:txBody>
      </p:sp>
      <p:sp>
        <p:nvSpPr>
          <p:cNvPr id="11" name="TextBox 10"/>
          <p:cNvSpPr txBox="1"/>
          <p:nvPr/>
        </p:nvSpPr>
        <p:spPr>
          <a:xfrm>
            <a:off x="76875" y="2565709"/>
            <a:ext cx="8964486" cy="523220"/>
          </a:xfrm>
          <a:prstGeom prst="rect">
            <a:avLst/>
          </a:prstGeom>
          <a:solidFill>
            <a:schemeClr val="bg2">
              <a:lumMod val="25000"/>
            </a:schemeClr>
          </a:solidFill>
          <a:ln w="76200">
            <a:noFill/>
          </a:ln>
        </p:spPr>
        <p:txBody>
          <a:bodyPr wrap="square" rtlCol="0">
            <a:spAutoFit/>
          </a:bodyPr>
          <a:lstStyle/>
          <a:p>
            <a:pPr marL="457200" indent="-457200">
              <a:buFont typeface="Arial" panose="020B0604020202020204" pitchFamily="34" charset="0"/>
              <a:buChar char="•"/>
            </a:pPr>
            <a:r>
              <a:rPr lang="en-CA" sz="2800" b="1" dirty="0" smtClean="0">
                <a:solidFill>
                  <a:schemeClr val="bg1"/>
                </a:solidFill>
                <a:effectLst>
                  <a:outerShdw blurRad="38100" dist="38100" dir="2700000" algn="tl">
                    <a:prstClr val="white">
                      <a:alpha val="43000"/>
                    </a:prstClr>
                  </a:outerShdw>
                </a:effectLst>
              </a:rPr>
              <a:t>Robbed marginalized Jews of place with God’s people</a:t>
            </a:r>
            <a:endParaRPr lang="en-CA" sz="2800" b="1" dirty="0">
              <a:solidFill>
                <a:schemeClr val="bg1"/>
              </a:solidFill>
              <a:effectLst>
                <a:outerShdw blurRad="38100" dist="38100" dir="2700000" algn="tl">
                  <a:prstClr val="white">
                    <a:alpha val="43000"/>
                  </a:prstClr>
                </a:outerShdw>
              </a:effectLst>
            </a:endParaRPr>
          </a:p>
        </p:txBody>
      </p:sp>
      <p:sp>
        <p:nvSpPr>
          <p:cNvPr id="12" name="TextBox 11"/>
          <p:cNvSpPr txBox="1"/>
          <p:nvPr/>
        </p:nvSpPr>
        <p:spPr>
          <a:xfrm>
            <a:off x="89757" y="2042489"/>
            <a:ext cx="8964486" cy="523220"/>
          </a:xfrm>
          <a:prstGeom prst="rect">
            <a:avLst/>
          </a:prstGeom>
          <a:solidFill>
            <a:schemeClr val="bg2">
              <a:lumMod val="25000"/>
            </a:schemeClr>
          </a:solidFill>
          <a:ln w="76200">
            <a:noFill/>
          </a:ln>
        </p:spPr>
        <p:txBody>
          <a:bodyPr wrap="square" rtlCol="0">
            <a:spAutoFit/>
          </a:bodyPr>
          <a:lstStyle/>
          <a:p>
            <a:pPr marL="457200" indent="-457200">
              <a:buFont typeface="Arial" panose="020B0604020202020204" pitchFamily="34" charset="0"/>
              <a:buChar char="•"/>
            </a:pPr>
            <a:r>
              <a:rPr lang="en-CA" sz="2800" b="1" dirty="0" smtClean="0">
                <a:solidFill>
                  <a:schemeClr val="bg1"/>
                </a:solidFill>
                <a:effectLst>
                  <a:outerShdw blurRad="38100" dist="38100" dir="2700000" algn="tl">
                    <a:prstClr val="white">
                      <a:alpha val="43000"/>
                    </a:prstClr>
                  </a:outerShdw>
                </a:effectLst>
              </a:rPr>
              <a:t>Misinterpreted and misapplied God’s Word </a:t>
            </a:r>
            <a:endParaRPr lang="en-CA" sz="2800" b="1" dirty="0">
              <a:solidFill>
                <a:schemeClr val="bg1"/>
              </a:solidFill>
              <a:effectLst>
                <a:outerShdw blurRad="38100" dist="38100" dir="2700000" algn="tl">
                  <a:prstClr val="white">
                    <a:alpha val="43000"/>
                  </a:prstClr>
                </a:outerShdw>
              </a:effectLst>
            </a:endParaRPr>
          </a:p>
        </p:txBody>
      </p:sp>
      <p:sp>
        <p:nvSpPr>
          <p:cNvPr id="14" name="TextBox 13"/>
          <p:cNvSpPr txBox="1"/>
          <p:nvPr/>
        </p:nvSpPr>
        <p:spPr>
          <a:xfrm>
            <a:off x="76875" y="1088382"/>
            <a:ext cx="8964486" cy="954107"/>
          </a:xfrm>
          <a:prstGeom prst="rect">
            <a:avLst/>
          </a:prstGeom>
          <a:solidFill>
            <a:schemeClr val="bg2">
              <a:lumMod val="25000"/>
            </a:schemeClr>
          </a:solidFill>
          <a:ln w="76200">
            <a:noFill/>
          </a:ln>
        </p:spPr>
        <p:txBody>
          <a:bodyPr wrap="square" rtlCol="0">
            <a:spAutoFit/>
          </a:bodyPr>
          <a:lstStyle/>
          <a:p>
            <a:pPr marL="457200" indent="-457200">
              <a:buFont typeface="Arial" panose="020B0604020202020204" pitchFamily="34" charset="0"/>
              <a:buChar char="•"/>
            </a:pPr>
            <a:r>
              <a:rPr lang="en-CA" sz="2800" b="1" dirty="0" smtClean="0">
                <a:solidFill>
                  <a:schemeClr val="bg1"/>
                </a:solidFill>
                <a:effectLst>
                  <a:outerShdw blurRad="38100" dist="38100" dir="2700000" algn="tl">
                    <a:prstClr val="white">
                      <a:alpha val="43000"/>
                    </a:prstClr>
                  </a:outerShdw>
                </a:effectLst>
              </a:rPr>
              <a:t>Because House of Prayer repurposed into a Den for Robbers, Jerusalem missed the day God visited them</a:t>
            </a:r>
            <a:endParaRPr lang="en-CA" sz="2800" b="1" dirty="0">
              <a:solidFill>
                <a:schemeClr val="bg1"/>
              </a:solidFill>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1938181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83768" y="339502"/>
            <a:ext cx="4752528" cy="553998"/>
          </a:xfrm>
          <a:prstGeom prst="rect">
            <a:avLst/>
          </a:prstGeom>
          <a:solidFill>
            <a:schemeClr val="bg2">
              <a:lumMod val="50000"/>
            </a:schemeClr>
          </a:solidFill>
        </p:spPr>
        <p:txBody>
          <a:bodyPr wrap="square" rtlCol="0">
            <a:spAutoFit/>
          </a:bodyPr>
          <a:lstStyle/>
          <a:p>
            <a:pPr algn="ctr"/>
            <a:r>
              <a:rPr lang="en-CA" sz="3000" b="1" dirty="0" smtClean="0">
                <a:solidFill>
                  <a:schemeClr val="bg1"/>
                </a:solidFill>
                <a:effectLst>
                  <a:outerShdw blurRad="38100" dist="38100" dir="2700000" algn="tl">
                    <a:srgbClr val="000000">
                      <a:alpha val="43137"/>
                    </a:srgbClr>
                  </a:outerShdw>
                </a:effectLst>
              </a:rPr>
              <a:t>House of Prayer</a:t>
            </a:r>
            <a:endParaRPr lang="en-CA"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0611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5535" b="19660"/>
          <a:stretch/>
        </p:blipFill>
        <p:spPr bwMode="auto">
          <a:xfrm>
            <a:off x="-34958" y="1"/>
            <a:ext cx="9178957"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875" y="51470"/>
            <a:ext cx="8964486" cy="523220"/>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1.  Repurposed   </a:t>
            </a:r>
            <a:r>
              <a:rPr lang="en-CA" sz="2800" b="1" dirty="0">
                <a:solidFill>
                  <a:prstClr val="black"/>
                </a:solidFill>
                <a:effectLst>
                  <a:outerShdw blurRad="38100" dist="38100" dir="2700000" algn="tl">
                    <a:prstClr val="white">
                      <a:alpha val="43000"/>
                    </a:prstClr>
                  </a:outerShdw>
                </a:effectLst>
              </a:rPr>
              <a:t>Vs </a:t>
            </a:r>
            <a:r>
              <a:rPr lang="en-CA" sz="2800" b="1" dirty="0" smtClean="0">
                <a:solidFill>
                  <a:prstClr val="black"/>
                </a:solidFill>
                <a:effectLst>
                  <a:outerShdw blurRad="38100" dist="38100" dir="2700000" algn="tl">
                    <a:prstClr val="white">
                      <a:alpha val="43000"/>
                    </a:prstClr>
                  </a:outerShdw>
                </a:effectLst>
              </a:rPr>
              <a:t>41-46</a:t>
            </a:r>
            <a:endParaRPr lang="en-CA" sz="2800" b="1" dirty="0">
              <a:solidFill>
                <a:prstClr val="black"/>
              </a:solidFill>
              <a:effectLst>
                <a:outerShdw blurRad="38100" dist="38100" dir="2700000" algn="tl">
                  <a:prstClr val="white">
                    <a:alpha val="43000"/>
                  </a:prstClr>
                </a:outerShdw>
              </a:effectLst>
            </a:endParaRPr>
          </a:p>
        </p:txBody>
      </p:sp>
      <p:sp>
        <p:nvSpPr>
          <p:cNvPr id="6" name="TextBox 5"/>
          <p:cNvSpPr txBox="1"/>
          <p:nvPr/>
        </p:nvSpPr>
        <p:spPr>
          <a:xfrm>
            <a:off x="101580" y="627534"/>
            <a:ext cx="8964486" cy="1815882"/>
          </a:xfrm>
          <a:prstGeom prst="rect">
            <a:avLst/>
          </a:prstGeom>
          <a:solidFill>
            <a:srgbClr val="C4BD97">
              <a:alpha val="69804"/>
            </a:srgbClr>
          </a:solidFill>
          <a:ln w="76200">
            <a:solidFill>
              <a:srgbClr val="FFC000"/>
            </a:solidFill>
          </a:ln>
        </p:spPr>
        <p:txBody>
          <a:bodyPr wrap="square" rtlCol="0">
            <a:spAutoFit/>
          </a:bodyPr>
          <a:lstStyle/>
          <a:p>
            <a:r>
              <a:rPr lang="en-CA" sz="2800" b="1" dirty="0">
                <a:solidFill>
                  <a:prstClr val="black"/>
                </a:solidFill>
                <a:effectLst>
                  <a:outerShdw blurRad="38100" dist="38100" dir="2700000" algn="tl">
                    <a:prstClr val="white">
                      <a:alpha val="43000"/>
                    </a:prstClr>
                  </a:outerShdw>
                </a:effectLst>
              </a:rPr>
              <a:t>God’s House of revelatory prayer’s repurposing as a sanctuary from God’s justice by Jerusalem’s </a:t>
            </a:r>
            <a:r>
              <a:rPr lang="en-CA" sz="2800" b="1" dirty="0" smtClean="0">
                <a:solidFill>
                  <a:prstClr val="black"/>
                </a:solidFill>
                <a:effectLst>
                  <a:outerShdw blurRad="38100" dist="38100" dir="2700000" algn="tl">
                    <a:prstClr val="white">
                      <a:alpha val="43000"/>
                    </a:prstClr>
                  </a:outerShdw>
                </a:effectLst>
              </a:rPr>
              <a:t>leadership </a:t>
            </a:r>
            <a:r>
              <a:rPr lang="en-CA" sz="2800" b="1" dirty="0">
                <a:solidFill>
                  <a:prstClr val="black"/>
                </a:solidFill>
                <a:effectLst>
                  <a:outerShdw blurRad="38100" dist="38100" dir="2700000" algn="tl">
                    <a:prstClr val="white">
                      <a:alpha val="43000"/>
                    </a:prstClr>
                  </a:outerShdw>
                </a:effectLst>
              </a:rPr>
              <a:t>resulted in Jerusalem’s failure to </a:t>
            </a:r>
            <a:r>
              <a:rPr lang="en-CA" sz="2800" b="1" dirty="0" smtClean="0">
                <a:solidFill>
                  <a:prstClr val="black"/>
                </a:solidFill>
                <a:effectLst>
                  <a:outerShdw blurRad="38100" dist="38100" dir="2700000" algn="tl">
                    <a:prstClr val="white">
                      <a:alpha val="43000"/>
                    </a:prstClr>
                  </a:outerShdw>
                </a:effectLst>
              </a:rPr>
              <a:t>recognize Jesus’ coming </a:t>
            </a:r>
            <a:r>
              <a:rPr lang="en-CA" sz="2800" b="1" dirty="0">
                <a:solidFill>
                  <a:prstClr val="black"/>
                </a:solidFill>
                <a:effectLst>
                  <a:outerShdw blurRad="38100" dist="38100" dir="2700000" algn="tl">
                    <a:prstClr val="white">
                      <a:alpha val="43000"/>
                    </a:prstClr>
                  </a:outerShdw>
                </a:effectLst>
              </a:rPr>
              <a:t>as God to bring her peace. </a:t>
            </a:r>
          </a:p>
        </p:txBody>
      </p:sp>
      <p:sp>
        <p:nvSpPr>
          <p:cNvPr id="7" name="TextBox 6"/>
          <p:cNvSpPr txBox="1"/>
          <p:nvPr/>
        </p:nvSpPr>
        <p:spPr>
          <a:xfrm>
            <a:off x="101580" y="2571750"/>
            <a:ext cx="8964486" cy="523220"/>
          </a:xfrm>
          <a:prstGeom prst="rect">
            <a:avLst/>
          </a:prstGeom>
          <a:solidFill>
            <a:schemeClr val="bg2">
              <a:lumMod val="25000"/>
            </a:schemeClr>
          </a:solidFill>
        </p:spPr>
        <p:txBody>
          <a:bodyPr wrap="square" rtlCol="0">
            <a:spAutoFit/>
          </a:bodyPr>
          <a:lstStyle/>
          <a:p>
            <a:pPr marL="457200" indent="-457200">
              <a:buFont typeface="Arial" panose="020B0604020202020204" pitchFamily="34" charset="0"/>
              <a:buChar char="•"/>
            </a:pPr>
            <a:r>
              <a:rPr lang="en-CA" sz="2800" b="1" dirty="0" smtClean="0">
                <a:solidFill>
                  <a:schemeClr val="bg1"/>
                </a:solidFill>
                <a:effectLst>
                  <a:outerShdw blurRad="38100" dist="38100" dir="2700000" algn="tl">
                    <a:prstClr val="white">
                      <a:alpha val="43000"/>
                    </a:prstClr>
                  </a:outerShdw>
                </a:effectLst>
              </a:rPr>
              <a:t>Failure to prayerfully seek God’s will from God’s Word</a:t>
            </a:r>
            <a:endParaRPr lang="en-CA" sz="2800" b="1" dirty="0">
              <a:solidFill>
                <a:schemeClr val="bg1"/>
              </a:solidFill>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509553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205915"/>
            <a:ext cx="8964486" cy="523220"/>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Living Temple</a:t>
            </a:r>
            <a:endParaRPr lang="en-CA" sz="2800" b="1" dirty="0">
              <a:solidFill>
                <a:prstClr val="black"/>
              </a:solidFill>
              <a:effectLst>
                <a:outerShdw blurRad="38100" dist="38100" dir="2700000" algn="tl">
                  <a:prstClr val="white">
                    <a:alpha val="43000"/>
                  </a:prstClr>
                </a:outerShdw>
              </a:effectLst>
            </a:endParaRPr>
          </a:p>
        </p:txBody>
      </p:sp>
      <p:sp>
        <p:nvSpPr>
          <p:cNvPr id="4" name="TextBox 3"/>
          <p:cNvSpPr txBox="1"/>
          <p:nvPr/>
        </p:nvSpPr>
        <p:spPr>
          <a:xfrm>
            <a:off x="89757" y="905157"/>
            <a:ext cx="8964486" cy="3970318"/>
          </a:xfrm>
          <a:prstGeom prst="rect">
            <a:avLst/>
          </a:prstGeom>
          <a:solidFill>
            <a:srgbClr val="C4BD97"/>
          </a:solidFill>
          <a:ln w="76200">
            <a:noFill/>
          </a:ln>
        </p:spPr>
        <p:txBody>
          <a:bodyPr wrap="square" rtlCol="0">
            <a:spAutoFit/>
          </a:bodyPr>
          <a:lstStyle/>
          <a:p>
            <a:r>
              <a:rPr lang="en-CA" sz="2800" b="1" dirty="0">
                <a:solidFill>
                  <a:prstClr val="black"/>
                </a:solidFill>
                <a:effectLst>
                  <a:outerShdw blurRad="38100" dist="38100" dir="2700000" algn="tl">
                    <a:prstClr val="white">
                      <a:alpha val="43000"/>
                    </a:prstClr>
                  </a:outerShdw>
                </a:effectLst>
              </a:rPr>
              <a:t>Eph. 2:19-22</a:t>
            </a:r>
          </a:p>
          <a:p>
            <a:r>
              <a:rPr lang="en-CA" sz="2800" b="1" dirty="0">
                <a:solidFill>
                  <a:prstClr val="black"/>
                </a:solidFill>
                <a:effectLst>
                  <a:outerShdw blurRad="38100" dist="38100" dir="2700000" algn="tl">
                    <a:prstClr val="white">
                      <a:alpha val="43000"/>
                    </a:prstClr>
                  </a:outerShdw>
                </a:effectLst>
              </a:rPr>
              <a:t>Consequently, you are no longer foreigners and strangers, but fellow citizens with God’s people and also members of his household, </a:t>
            </a:r>
            <a:r>
              <a:rPr lang="en-CA" sz="2800" b="1" dirty="0" smtClean="0">
                <a:solidFill>
                  <a:prstClr val="black"/>
                </a:solidFill>
                <a:effectLst>
                  <a:outerShdw blurRad="38100" dist="38100" dir="2700000" algn="tl">
                    <a:prstClr val="white">
                      <a:alpha val="43000"/>
                    </a:prstClr>
                  </a:outerShdw>
                </a:effectLst>
              </a:rPr>
              <a:t>built </a:t>
            </a:r>
            <a:r>
              <a:rPr lang="en-CA" sz="2800" b="1" dirty="0">
                <a:solidFill>
                  <a:prstClr val="black"/>
                </a:solidFill>
                <a:effectLst>
                  <a:outerShdw blurRad="38100" dist="38100" dir="2700000" algn="tl">
                    <a:prstClr val="white">
                      <a:alpha val="43000"/>
                    </a:prstClr>
                  </a:outerShdw>
                </a:effectLst>
              </a:rPr>
              <a:t>on the foundation of the apostles and prophets, with Christ Jesus himself as the chief cornerstone. </a:t>
            </a:r>
            <a:r>
              <a:rPr lang="en-CA" sz="2800" b="1" dirty="0" smtClean="0">
                <a:solidFill>
                  <a:prstClr val="black"/>
                </a:solidFill>
                <a:effectLst>
                  <a:outerShdw blurRad="38100" dist="38100" dir="2700000" algn="tl">
                    <a:prstClr val="white">
                      <a:alpha val="43000"/>
                    </a:prstClr>
                  </a:outerShdw>
                </a:effectLst>
              </a:rPr>
              <a:t>In </a:t>
            </a:r>
            <a:r>
              <a:rPr lang="en-CA" sz="2800" b="1" dirty="0">
                <a:solidFill>
                  <a:prstClr val="black"/>
                </a:solidFill>
                <a:effectLst>
                  <a:outerShdw blurRad="38100" dist="38100" dir="2700000" algn="tl">
                    <a:prstClr val="white">
                      <a:alpha val="43000"/>
                    </a:prstClr>
                  </a:outerShdw>
                </a:effectLst>
              </a:rPr>
              <a:t>him the whole building is joined together and rises to become a </a:t>
            </a:r>
            <a:r>
              <a:rPr lang="en-CA" sz="2800" b="1" dirty="0">
                <a:solidFill>
                  <a:srgbClr val="7030A0"/>
                </a:solidFill>
                <a:effectLst>
                  <a:outerShdw blurRad="38100" dist="38100" dir="2700000" algn="tl">
                    <a:prstClr val="white">
                      <a:alpha val="43000"/>
                    </a:prstClr>
                  </a:outerShdw>
                </a:effectLst>
              </a:rPr>
              <a:t>holy temple in the Lord</a:t>
            </a:r>
            <a:r>
              <a:rPr lang="en-CA" sz="2800" b="1" dirty="0">
                <a:solidFill>
                  <a:prstClr val="black"/>
                </a:solidFill>
                <a:effectLst>
                  <a:outerShdw blurRad="38100" dist="38100" dir="2700000" algn="tl">
                    <a:prstClr val="white">
                      <a:alpha val="43000"/>
                    </a:prstClr>
                  </a:outerShdw>
                </a:effectLst>
              </a:rPr>
              <a:t>. </a:t>
            </a:r>
            <a:r>
              <a:rPr lang="en-CA" sz="2800" b="1" dirty="0" smtClean="0">
                <a:solidFill>
                  <a:prstClr val="black"/>
                </a:solidFill>
                <a:effectLst>
                  <a:outerShdw blurRad="38100" dist="38100" dir="2700000" algn="tl">
                    <a:prstClr val="white">
                      <a:alpha val="43000"/>
                    </a:prstClr>
                  </a:outerShdw>
                </a:effectLst>
              </a:rPr>
              <a:t>And </a:t>
            </a:r>
            <a:r>
              <a:rPr lang="en-CA" sz="2800" b="1" dirty="0">
                <a:solidFill>
                  <a:prstClr val="black"/>
                </a:solidFill>
                <a:effectLst>
                  <a:outerShdw blurRad="38100" dist="38100" dir="2700000" algn="tl">
                    <a:prstClr val="white">
                      <a:alpha val="43000"/>
                    </a:prstClr>
                  </a:outerShdw>
                </a:effectLst>
              </a:rPr>
              <a:t>in him you too are being built together to become a dwelling in which God lives by his Spirit</a:t>
            </a:r>
            <a:r>
              <a:rPr lang="en-CA" sz="2800" b="1" dirty="0" smtClean="0">
                <a:solidFill>
                  <a:prstClr val="black"/>
                </a:solidFill>
                <a:effectLst>
                  <a:outerShdw blurRad="38100" dist="38100" dir="2700000" algn="tl">
                    <a:prstClr val="white">
                      <a:alpha val="43000"/>
                    </a:prstClr>
                  </a:outerShdw>
                </a:effectLst>
              </a:rPr>
              <a:t>.</a:t>
            </a:r>
            <a:endParaRPr lang="en-CA" sz="2800" b="1" dirty="0">
              <a:solidFill>
                <a:prstClr val="black"/>
              </a:solidFill>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369975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2" cstate="print"/>
          <a:srcRect t="24984"/>
          <a:stretch/>
        </p:blipFill>
        <p:spPr>
          <a:xfrm>
            <a:off x="-2434" y="-1"/>
            <a:ext cx="9144000" cy="5144599"/>
          </a:xfrm>
          <a:prstGeom prst="rect">
            <a:avLst/>
          </a:prstGeom>
        </p:spPr>
      </p:pic>
      <p:sp>
        <p:nvSpPr>
          <p:cNvPr id="3" name="TextBox 2"/>
          <p:cNvSpPr txBox="1"/>
          <p:nvPr/>
        </p:nvSpPr>
        <p:spPr>
          <a:xfrm>
            <a:off x="2339752" y="908911"/>
            <a:ext cx="4752528" cy="553998"/>
          </a:xfrm>
          <a:prstGeom prst="rect">
            <a:avLst/>
          </a:prstGeom>
          <a:solidFill>
            <a:schemeClr val="bg2">
              <a:lumMod val="50000"/>
            </a:schemeClr>
          </a:solidFill>
        </p:spPr>
        <p:txBody>
          <a:bodyPr wrap="square" rtlCol="0">
            <a:spAutoFit/>
          </a:bodyPr>
          <a:lstStyle/>
          <a:p>
            <a:pPr algn="ctr"/>
            <a:r>
              <a:rPr lang="en-CA" sz="3000" b="1" dirty="0" smtClean="0">
                <a:solidFill>
                  <a:schemeClr val="bg1"/>
                </a:solidFill>
                <a:effectLst>
                  <a:outerShdw blurRad="38100" dist="38100" dir="2700000" algn="tl">
                    <a:srgbClr val="000000">
                      <a:alpha val="43137"/>
                    </a:srgbClr>
                  </a:outerShdw>
                </a:effectLst>
              </a:rPr>
              <a:t>House of Prayer</a:t>
            </a:r>
            <a:endParaRPr lang="en-CA"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7572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t="24984"/>
          <a:stretch/>
        </p:blipFill>
        <p:spPr>
          <a:xfrm>
            <a:off x="-2434" y="-1"/>
            <a:ext cx="9144000" cy="5144599"/>
          </a:xfrm>
          <a:prstGeom prst="rect">
            <a:avLst/>
          </a:prstGeom>
        </p:spPr>
      </p:pic>
      <p:sp>
        <p:nvSpPr>
          <p:cNvPr id="4" name="Isosceles Triangle 3"/>
          <p:cNvSpPr/>
          <p:nvPr/>
        </p:nvSpPr>
        <p:spPr>
          <a:xfrm>
            <a:off x="1547664" y="339502"/>
            <a:ext cx="5976664" cy="4536504"/>
          </a:xfrm>
          <a:prstGeom prst="triangle">
            <a:avLst/>
          </a:prstGeom>
          <a:solidFill>
            <a:srgbClr val="4F81BD">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rot="18115259">
            <a:off x="2023000" y="2388546"/>
            <a:ext cx="2592288" cy="523220"/>
          </a:xfrm>
          <a:prstGeom prst="rect">
            <a:avLst/>
          </a:prstGeom>
          <a:noFill/>
        </p:spPr>
        <p:txBody>
          <a:bodyPr wrap="square" rtlCol="0">
            <a:spAutoFit/>
          </a:bodyPr>
          <a:lstStyle/>
          <a:p>
            <a:pPr algn="ctr"/>
            <a:r>
              <a:rPr lang="en-CA" sz="2800" b="1" dirty="0" smtClean="0">
                <a:solidFill>
                  <a:schemeClr val="bg1"/>
                </a:solidFill>
              </a:rPr>
              <a:t>Prayer</a:t>
            </a:r>
            <a:endParaRPr lang="en-CA" sz="2800" b="1" dirty="0">
              <a:solidFill>
                <a:schemeClr val="bg1"/>
              </a:solidFill>
            </a:endParaRPr>
          </a:p>
        </p:txBody>
      </p:sp>
      <p:sp>
        <p:nvSpPr>
          <p:cNvPr id="7" name="TextBox 6"/>
          <p:cNvSpPr txBox="1"/>
          <p:nvPr/>
        </p:nvSpPr>
        <p:spPr>
          <a:xfrm rot="3292456">
            <a:off x="4451616" y="2310139"/>
            <a:ext cx="2592288" cy="523220"/>
          </a:xfrm>
          <a:prstGeom prst="rect">
            <a:avLst/>
          </a:prstGeom>
          <a:noFill/>
        </p:spPr>
        <p:txBody>
          <a:bodyPr wrap="square" rtlCol="0">
            <a:spAutoFit/>
          </a:bodyPr>
          <a:lstStyle/>
          <a:p>
            <a:pPr algn="ctr"/>
            <a:r>
              <a:rPr lang="en-CA" sz="2800" b="1" dirty="0" smtClean="0">
                <a:solidFill>
                  <a:schemeClr val="bg1"/>
                </a:solidFill>
              </a:rPr>
              <a:t>Revelation</a:t>
            </a:r>
            <a:endParaRPr lang="en-CA" sz="2800" b="1" dirty="0">
              <a:solidFill>
                <a:schemeClr val="bg1"/>
              </a:solidFill>
            </a:endParaRPr>
          </a:p>
        </p:txBody>
      </p:sp>
      <p:sp>
        <p:nvSpPr>
          <p:cNvPr id="8" name="TextBox 7"/>
          <p:cNvSpPr txBox="1"/>
          <p:nvPr/>
        </p:nvSpPr>
        <p:spPr>
          <a:xfrm>
            <a:off x="3262974" y="4352786"/>
            <a:ext cx="2592288" cy="523220"/>
          </a:xfrm>
          <a:prstGeom prst="rect">
            <a:avLst/>
          </a:prstGeom>
          <a:noFill/>
        </p:spPr>
        <p:txBody>
          <a:bodyPr wrap="square" rtlCol="0">
            <a:spAutoFit/>
          </a:bodyPr>
          <a:lstStyle/>
          <a:p>
            <a:pPr algn="ctr"/>
            <a:r>
              <a:rPr lang="en-CA" sz="2800" b="1" dirty="0" smtClean="0">
                <a:solidFill>
                  <a:schemeClr val="bg1"/>
                </a:solidFill>
              </a:rPr>
              <a:t>Obedience </a:t>
            </a:r>
            <a:endParaRPr lang="en-CA" sz="2800" b="1" dirty="0">
              <a:solidFill>
                <a:schemeClr val="bg1"/>
              </a:solidFill>
            </a:endParaRPr>
          </a:p>
        </p:txBody>
      </p:sp>
      <p:sp>
        <p:nvSpPr>
          <p:cNvPr id="2" name="TextBox 1"/>
          <p:cNvSpPr txBox="1"/>
          <p:nvPr/>
        </p:nvSpPr>
        <p:spPr>
          <a:xfrm>
            <a:off x="5508104" y="339502"/>
            <a:ext cx="3384376" cy="461665"/>
          </a:xfrm>
          <a:prstGeom prst="rect">
            <a:avLst/>
          </a:prstGeom>
          <a:solidFill>
            <a:srgbClr val="4F81BD"/>
          </a:solidFill>
        </p:spPr>
        <p:txBody>
          <a:bodyPr wrap="square" rtlCol="0">
            <a:spAutoFit/>
          </a:bodyPr>
          <a:lstStyle/>
          <a:p>
            <a:pPr marL="342900" indent="-342900">
              <a:buFont typeface="Arial" panose="020B0604020202020204" pitchFamily="34" charset="0"/>
              <a:buChar char="•"/>
            </a:pPr>
            <a:r>
              <a:rPr lang="en-CA" sz="2400" b="1" dirty="0" smtClean="0">
                <a:solidFill>
                  <a:schemeClr val="bg1"/>
                </a:solidFill>
              </a:rPr>
              <a:t>Seekers find God</a:t>
            </a:r>
            <a:endParaRPr lang="en-CA" sz="2400" b="1" dirty="0">
              <a:solidFill>
                <a:schemeClr val="bg1"/>
              </a:solidFill>
            </a:endParaRPr>
          </a:p>
        </p:txBody>
      </p:sp>
      <p:sp>
        <p:nvSpPr>
          <p:cNvPr id="10" name="TextBox 9"/>
          <p:cNvSpPr txBox="1"/>
          <p:nvPr/>
        </p:nvSpPr>
        <p:spPr>
          <a:xfrm>
            <a:off x="5508104" y="774722"/>
            <a:ext cx="3384376" cy="461665"/>
          </a:xfrm>
          <a:prstGeom prst="rect">
            <a:avLst/>
          </a:prstGeom>
          <a:solidFill>
            <a:srgbClr val="4F81BD"/>
          </a:solidFill>
        </p:spPr>
        <p:txBody>
          <a:bodyPr wrap="square" rtlCol="0">
            <a:spAutoFit/>
          </a:bodyPr>
          <a:lstStyle/>
          <a:p>
            <a:pPr marL="342900" indent="-342900">
              <a:buFont typeface="Arial" panose="020B0604020202020204" pitchFamily="34" charset="0"/>
              <a:buChar char="•"/>
            </a:pPr>
            <a:r>
              <a:rPr lang="en-CA" sz="2400" b="1" dirty="0" smtClean="0">
                <a:solidFill>
                  <a:schemeClr val="bg1"/>
                </a:solidFill>
              </a:rPr>
              <a:t>Inclusive </a:t>
            </a:r>
            <a:endParaRPr lang="en-CA" sz="2400" b="1" dirty="0">
              <a:solidFill>
                <a:schemeClr val="bg1"/>
              </a:solidFill>
            </a:endParaRPr>
          </a:p>
        </p:txBody>
      </p:sp>
      <p:sp>
        <p:nvSpPr>
          <p:cNvPr id="11" name="TextBox 10"/>
          <p:cNvSpPr txBox="1"/>
          <p:nvPr/>
        </p:nvSpPr>
        <p:spPr>
          <a:xfrm>
            <a:off x="5508104" y="1236387"/>
            <a:ext cx="3384376" cy="461665"/>
          </a:xfrm>
          <a:prstGeom prst="rect">
            <a:avLst/>
          </a:prstGeom>
          <a:solidFill>
            <a:srgbClr val="4F81BD"/>
          </a:solidFill>
        </p:spPr>
        <p:txBody>
          <a:bodyPr wrap="square" rtlCol="0">
            <a:spAutoFit/>
          </a:bodyPr>
          <a:lstStyle/>
          <a:p>
            <a:pPr marL="342900" indent="-342900">
              <a:buFont typeface="Arial" panose="020B0604020202020204" pitchFamily="34" charset="0"/>
              <a:buChar char="•"/>
            </a:pPr>
            <a:r>
              <a:rPr lang="en-CA" sz="2400" b="1" dirty="0" smtClean="0">
                <a:solidFill>
                  <a:schemeClr val="bg1"/>
                </a:solidFill>
              </a:rPr>
              <a:t>Transformation</a:t>
            </a:r>
            <a:endParaRPr lang="en-CA" sz="2400" b="1" dirty="0">
              <a:solidFill>
                <a:schemeClr val="bg1"/>
              </a:solidFill>
            </a:endParaRPr>
          </a:p>
        </p:txBody>
      </p:sp>
    </p:spTree>
    <p:extLst>
      <p:ext uri="{BB962C8B-B14F-4D97-AF65-F5344CB8AC3E}">
        <p14:creationId xmlns:p14="http://schemas.microsoft.com/office/powerpoint/2010/main" val="1239413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t="24984"/>
          <a:stretch/>
        </p:blipFill>
        <p:spPr>
          <a:xfrm>
            <a:off x="-2434" y="-1"/>
            <a:ext cx="9144000" cy="5144599"/>
          </a:xfrm>
          <a:prstGeom prst="rect">
            <a:avLst/>
          </a:prstGeom>
        </p:spPr>
      </p:pic>
      <p:sp>
        <p:nvSpPr>
          <p:cNvPr id="3" name="TextBox 2"/>
          <p:cNvSpPr txBox="1"/>
          <p:nvPr/>
        </p:nvSpPr>
        <p:spPr>
          <a:xfrm>
            <a:off x="2374586" y="4227934"/>
            <a:ext cx="4752528" cy="553998"/>
          </a:xfrm>
          <a:prstGeom prst="rect">
            <a:avLst/>
          </a:prstGeom>
          <a:solidFill>
            <a:schemeClr val="bg2">
              <a:lumMod val="50000"/>
            </a:schemeClr>
          </a:solidFill>
        </p:spPr>
        <p:txBody>
          <a:bodyPr wrap="square" rtlCol="0">
            <a:spAutoFit/>
          </a:bodyPr>
          <a:lstStyle/>
          <a:p>
            <a:pPr algn="ctr"/>
            <a:r>
              <a:rPr lang="en-CA" sz="3000" b="1" dirty="0" smtClean="0">
                <a:solidFill>
                  <a:schemeClr val="bg1"/>
                </a:solidFill>
                <a:effectLst>
                  <a:outerShdw blurRad="38100" dist="38100" dir="2700000" algn="tl">
                    <a:srgbClr val="000000">
                      <a:alpha val="43137"/>
                    </a:srgbClr>
                  </a:outerShdw>
                </a:effectLst>
              </a:rPr>
              <a:t>Den of Robbers</a:t>
            </a:r>
            <a:endParaRPr lang="en-CA"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0880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t="24984"/>
          <a:stretch/>
        </p:blipFill>
        <p:spPr>
          <a:xfrm>
            <a:off x="-2434" y="-1"/>
            <a:ext cx="9144000" cy="5144599"/>
          </a:xfrm>
          <a:prstGeom prst="rect">
            <a:avLst/>
          </a:prstGeom>
        </p:spPr>
      </p:pic>
      <p:sp>
        <p:nvSpPr>
          <p:cNvPr id="3" name="TextBox 2"/>
          <p:cNvSpPr txBox="1"/>
          <p:nvPr/>
        </p:nvSpPr>
        <p:spPr>
          <a:xfrm>
            <a:off x="172053" y="1131590"/>
            <a:ext cx="8640960" cy="1938992"/>
          </a:xfrm>
          <a:prstGeom prst="rect">
            <a:avLst/>
          </a:prstGeom>
          <a:solidFill>
            <a:schemeClr val="bg2">
              <a:lumMod val="25000"/>
            </a:schemeClr>
          </a:solidFill>
          <a:ln w="76200">
            <a:solidFill>
              <a:srgbClr val="00B050"/>
            </a:solidFill>
          </a:ln>
        </p:spPr>
        <p:txBody>
          <a:bodyPr wrap="square" rtlCol="0">
            <a:spAutoFit/>
          </a:bodyPr>
          <a:lstStyle/>
          <a:p>
            <a:r>
              <a:rPr lang="en-CA" sz="3000" b="1" dirty="0">
                <a:solidFill>
                  <a:schemeClr val="bg1"/>
                </a:solidFill>
                <a:effectLst>
                  <a:outerShdw blurRad="38100" dist="38100" dir="2700000" algn="tl">
                    <a:srgbClr val="000000">
                      <a:alpha val="43137"/>
                    </a:srgbClr>
                  </a:outerShdw>
                </a:effectLst>
              </a:rPr>
              <a:t>When churches’ leadership deemphasize or set aside prayerful handling of God’s Word during worship </a:t>
            </a:r>
            <a:r>
              <a:rPr lang="en-CA" sz="3000" b="1" dirty="0" smtClean="0">
                <a:solidFill>
                  <a:schemeClr val="bg1"/>
                </a:solidFill>
                <a:effectLst>
                  <a:outerShdw blurRad="38100" dist="38100" dir="2700000" algn="tl">
                    <a:srgbClr val="000000">
                      <a:alpha val="43137"/>
                    </a:srgbClr>
                  </a:outerShdw>
                </a:effectLst>
              </a:rPr>
              <a:t>services, churches are </a:t>
            </a:r>
            <a:r>
              <a:rPr lang="en-CA" sz="3000" b="1" dirty="0">
                <a:solidFill>
                  <a:schemeClr val="bg1"/>
                </a:solidFill>
                <a:effectLst>
                  <a:outerShdw blurRad="38100" dist="38100" dir="2700000" algn="tl">
                    <a:srgbClr val="000000">
                      <a:alpha val="43137"/>
                    </a:srgbClr>
                  </a:outerShdw>
                </a:effectLst>
              </a:rPr>
              <a:t>repurposed to become dens of </a:t>
            </a:r>
            <a:r>
              <a:rPr lang="en-CA" sz="3000" b="1" dirty="0" smtClean="0">
                <a:solidFill>
                  <a:schemeClr val="bg1"/>
                </a:solidFill>
                <a:effectLst>
                  <a:outerShdw blurRad="38100" dist="38100" dir="2700000" algn="tl">
                    <a:srgbClr val="000000">
                      <a:alpha val="43137"/>
                    </a:srgbClr>
                  </a:outerShdw>
                </a:effectLst>
              </a:rPr>
              <a:t>robbers. </a:t>
            </a:r>
            <a:endParaRPr lang="en-CA" sz="3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6875" y="51470"/>
            <a:ext cx="8964486" cy="954107"/>
          </a:xfrm>
          <a:prstGeom prst="rect">
            <a:avLst/>
          </a:prstGeom>
          <a:solidFill>
            <a:srgbClr val="C4BD97">
              <a:alpha val="69804"/>
            </a:srgbClr>
          </a:solidFill>
        </p:spPr>
        <p:txBody>
          <a:bodyPr wrap="square" rtlCol="0">
            <a:spAutoFit/>
          </a:bodyPr>
          <a:lstStyle/>
          <a:p>
            <a:pPr algn="ctr"/>
            <a:r>
              <a:rPr lang="en-CA" sz="2800" b="1" dirty="0" smtClean="0">
                <a:solidFill>
                  <a:prstClr val="black"/>
                </a:solidFill>
                <a:effectLst>
                  <a:outerShdw blurRad="38100" dist="38100" dir="2700000" algn="tl">
                    <a:prstClr val="white">
                      <a:alpha val="43000"/>
                    </a:prstClr>
                  </a:outerShdw>
                </a:effectLst>
              </a:rPr>
              <a:t>House of Prayer</a:t>
            </a:r>
          </a:p>
          <a:p>
            <a:r>
              <a:rPr lang="en-CA" sz="2800" b="1" dirty="0" smtClean="0">
                <a:solidFill>
                  <a:prstClr val="black"/>
                </a:solidFill>
                <a:effectLst>
                  <a:outerShdw blurRad="38100" dist="38100" dir="2700000" algn="tl">
                    <a:prstClr val="white">
                      <a:alpha val="43000"/>
                    </a:prstClr>
                  </a:outerShdw>
                </a:effectLst>
              </a:rPr>
              <a:t>1.  Repurposed   </a:t>
            </a:r>
            <a:r>
              <a:rPr lang="en-CA" sz="2800" b="1" dirty="0">
                <a:solidFill>
                  <a:prstClr val="black"/>
                </a:solidFill>
                <a:effectLst>
                  <a:outerShdw blurRad="38100" dist="38100" dir="2700000" algn="tl">
                    <a:prstClr val="white">
                      <a:alpha val="43000"/>
                    </a:prstClr>
                  </a:outerShdw>
                </a:effectLst>
              </a:rPr>
              <a:t>Vs </a:t>
            </a:r>
            <a:r>
              <a:rPr lang="en-CA" sz="2800" b="1" dirty="0" smtClean="0">
                <a:solidFill>
                  <a:prstClr val="black"/>
                </a:solidFill>
                <a:effectLst>
                  <a:outerShdw blurRad="38100" dist="38100" dir="2700000" algn="tl">
                    <a:prstClr val="white">
                      <a:alpha val="43000"/>
                    </a:prstClr>
                  </a:outerShdw>
                </a:effectLst>
              </a:rPr>
              <a:t>41-46</a:t>
            </a:r>
            <a:endParaRPr lang="en-CA" sz="2800" b="1" dirty="0">
              <a:solidFill>
                <a:prstClr val="black"/>
              </a:solidFill>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330352905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t="24984"/>
          <a:stretch/>
        </p:blipFill>
        <p:spPr>
          <a:xfrm>
            <a:off x="-2434" y="-1"/>
            <a:ext cx="9144000" cy="5144599"/>
          </a:xfrm>
          <a:prstGeom prst="rect">
            <a:avLst/>
          </a:prstGeom>
        </p:spPr>
      </p:pic>
      <p:sp>
        <p:nvSpPr>
          <p:cNvPr id="4" name="TextBox 3"/>
          <p:cNvSpPr txBox="1"/>
          <p:nvPr/>
        </p:nvSpPr>
        <p:spPr>
          <a:xfrm>
            <a:off x="177080" y="483518"/>
            <a:ext cx="8787408" cy="1384995"/>
          </a:xfrm>
          <a:prstGeom prst="rect">
            <a:avLst/>
          </a:prstGeom>
          <a:solidFill>
            <a:srgbClr val="C4BD97">
              <a:alpha val="80000"/>
            </a:srgbClr>
          </a:solidFill>
        </p:spPr>
        <p:txBody>
          <a:bodyPr wrap="square" rtlCol="0">
            <a:spAutoFit/>
          </a:bodyPr>
          <a:lstStyle/>
          <a:p>
            <a:r>
              <a:rPr lang="en-CA" sz="2800" b="1" dirty="0">
                <a:solidFill>
                  <a:prstClr val="black"/>
                </a:solidFill>
                <a:effectLst>
                  <a:outerShdw blurRad="38100" dist="38100" dir="2700000" algn="tl">
                    <a:prstClr val="white">
                      <a:alpha val="43000"/>
                    </a:prstClr>
                  </a:outerShdw>
                </a:effectLst>
              </a:rPr>
              <a:t>What would you expect to happen where the teaching of the prayerfully handled Word of God is set aside during a church’s Sunday services? </a:t>
            </a:r>
          </a:p>
        </p:txBody>
      </p:sp>
    </p:spTree>
    <p:extLst>
      <p:ext uri="{BB962C8B-B14F-4D97-AF65-F5344CB8AC3E}">
        <p14:creationId xmlns:p14="http://schemas.microsoft.com/office/powerpoint/2010/main" val="19311836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2" cstate="print"/>
          <a:srcRect t="24984"/>
          <a:stretch/>
        </p:blipFill>
        <p:spPr>
          <a:xfrm>
            <a:off x="-2434" y="-1"/>
            <a:ext cx="9144000" cy="5144599"/>
          </a:xfrm>
          <a:prstGeom prst="rect">
            <a:avLst/>
          </a:prstGeom>
        </p:spPr>
      </p:pic>
      <p:sp>
        <p:nvSpPr>
          <p:cNvPr id="4" name="TextBox 3"/>
          <p:cNvSpPr txBox="1"/>
          <p:nvPr/>
        </p:nvSpPr>
        <p:spPr>
          <a:xfrm>
            <a:off x="177080" y="483518"/>
            <a:ext cx="8787408" cy="4401205"/>
          </a:xfrm>
          <a:prstGeom prst="rect">
            <a:avLst/>
          </a:prstGeom>
          <a:solidFill>
            <a:srgbClr val="C4BD97">
              <a:alpha val="80000"/>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2 Timothy 3:14-17  </a:t>
            </a:r>
          </a:p>
          <a:p>
            <a:r>
              <a:rPr lang="en-CA" sz="2800" b="1" dirty="0" smtClean="0">
                <a:solidFill>
                  <a:prstClr val="black"/>
                </a:solidFill>
                <a:effectLst>
                  <a:outerShdw blurRad="38100" dist="38100" dir="2700000" algn="tl">
                    <a:prstClr val="white">
                      <a:alpha val="43000"/>
                    </a:prstClr>
                  </a:outerShdw>
                </a:effectLst>
              </a:rPr>
              <a:t>But </a:t>
            </a:r>
            <a:r>
              <a:rPr lang="en-CA" sz="2800" b="1" dirty="0">
                <a:solidFill>
                  <a:prstClr val="black"/>
                </a:solidFill>
                <a:effectLst>
                  <a:outerShdw blurRad="38100" dist="38100" dir="2700000" algn="tl">
                    <a:prstClr val="white">
                      <a:alpha val="43000"/>
                    </a:prstClr>
                  </a:outerShdw>
                </a:effectLst>
              </a:rPr>
              <a:t>as for you, continue in what you have learned and have become convinced of, because you know those from whom you learned it, </a:t>
            </a:r>
            <a:r>
              <a:rPr lang="en-CA" sz="2800" b="1" dirty="0" smtClean="0">
                <a:solidFill>
                  <a:prstClr val="black"/>
                </a:solidFill>
                <a:effectLst>
                  <a:outerShdw blurRad="38100" dist="38100" dir="2700000" algn="tl">
                    <a:prstClr val="white">
                      <a:alpha val="43000"/>
                    </a:prstClr>
                  </a:outerShdw>
                </a:effectLst>
              </a:rPr>
              <a:t>and </a:t>
            </a:r>
            <a:r>
              <a:rPr lang="en-CA" sz="2800" b="1" dirty="0">
                <a:solidFill>
                  <a:prstClr val="black"/>
                </a:solidFill>
                <a:effectLst>
                  <a:outerShdw blurRad="38100" dist="38100" dir="2700000" algn="tl">
                    <a:prstClr val="white">
                      <a:alpha val="43000"/>
                    </a:prstClr>
                  </a:outerShdw>
                </a:effectLst>
              </a:rPr>
              <a:t>how from infancy you have known the Holy Scriptures, which are able to make you </a:t>
            </a:r>
            <a:r>
              <a:rPr lang="en-CA" sz="2800" b="1" dirty="0">
                <a:solidFill>
                  <a:srgbClr val="7030A0"/>
                </a:solidFill>
                <a:effectLst>
                  <a:outerShdw blurRad="38100" dist="38100" dir="2700000" algn="tl">
                    <a:prstClr val="white">
                      <a:alpha val="43000"/>
                    </a:prstClr>
                  </a:outerShdw>
                </a:effectLst>
              </a:rPr>
              <a:t>wise for salvation through faith in Christ Jesus</a:t>
            </a:r>
            <a:r>
              <a:rPr lang="en-CA" sz="2800" b="1" dirty="0">
                <a:solidFill>
                  <a:prstClr val="black"/>
                </a:solidFill>
                <a:effectLst>
                  <a:outerShdw blurRad="38100" dist="38100" dir="2700000" algn="tl">
                    <a:prstClr val="white">
                      <a:alpha val="43000"/>
                    </a:prstClr>
                  </a:outerShdw>
                </a:effectLst>
              </a:rPr>
              <a:t>. </a:t>
            </a:r>
            <a:r>
              <a:rPr lang="en-CA" sz="2800" b="1" dirty="0" smtClean="0">
                <a:solidFill>
                  <a:prstClr val="black"/>
                </a:solidFill>
                <a:effectLst>
                  <a:outerShdw blurRad="38100" dist="38100" dir="2700000" algn="tl">
                    <a:prstClr val="white">
                      <a:alpha val="43000"/>
                    </a:prstClr>
                  </a:outerShdw>
                </a:effectLst>
              </a:rPr>
              <a:t>All </a:t>
            </a:r>
            <a:r>
              <a:rPr lang="en-CA" sz="2800" b="1" dirty="0">
                <a:solidFill>
                  <a:prstClr val="black"/>
                </a:solidFill>
                <a:effectLst>
                  <a:outerShdw blurRad="38100" dist="38100" dir="2700000" algn="tl">
                    <a:prstClr val="white">
                      <a:alpha val="43000"/>
                    </a:prstClr>
                  </a:outerShdw>
                </a:effectLst>
              </a:rPr>
              <a:t>Scripture is God-breathed and is useful for </a:t>
            </a:r>
            <a:r>
              <a:rPr lang="en-CA" sz="2800" b="1" dirty="0">
                <a:solidFill>
                  <a:srgbClr val="7030A0"/>
                </a:solidFill>
                <a:effectLst>
                  <a:outerShdw blurRad="38100" dist="38100" dir="2700000" algn="tl">
                    <a:prstClr val="white">
                      <a:alpha val="43000"/>
                    </a:prstClr>
                  </a:outerShdw>
                </a:effectLst>
              </a:rPr>
              <a:t>teaching, rebuking, correcting and training in righteousness</a:t>
            </a:r>
            <a:r>
              <a:rPr lang="en-CA" sz="2800" b="1" dirty="0">
                <a:solidFill>
                  <a:prstClr val="black"/>
                </a:solidFill>
                <a:effectLst>
                  <a:outerShdw blurRad="38100" dist="38100" dir="2700000" algn="tl">
                    <a:prstClr val="white">
                      <a:alpha val="43000"/>
                    </a:prstClr>
                  </a:outerShdw>
                </a:effectLst>
              </a:rPr>
              <a:t>, </a:t>
            </a:r>
            <a:r>
              <a:rPr lang="en-CA" sz="2800" b="1" dirty="0" smtClean="0">
                <a:solidFill>
                  <a:prstClr val="black"/>
                </a:solidFill>
                <a:effectLst>
                  <a:outerShdw blurRad="38100" dist="38100" dir="2700000" algn="tl">
                    <a:prstClr val="white">
                      <a:alpha val="43000"/>
                    </a:prstClr>
                  </a:outerShdw>
                </a:effectLst>
              </a:rPr>
              <a:t> </a:t>
            </a:r>
            <a:r>
              <a:rPr lang="en-CA" sz="2800" b="1" dirty="0">
                <a:solidFill>
                  <a:prstClr val="black"/>
                </a:solidFill>
                <a:effectLst>
                  <a:outerShdw blurRad="38100" dist="38100" dir="2700000" algn="tl">
                    <a:prstClr val="white">
                      <a:alpha val="43000"/>
                    </a:prstClr>
                  </a:outerShdw>
                </a:effectLst>
              </a:rPr>
              <a:t>so that the servant of God may be thoroughly </a:t>
            </a:r>
            <a:r>
              <a:rPr lang="en-CA" sz="2800" b="1" dirty="0">
                <a:solidFill>
                  <a:srgbClr val="7030A0"/>
                </a:solidFill>
                <a:effectLst>
                  <a:outerShdw blurRad="38100" dist="38100" dir="2700000" algn="tl">
                    <a:prstClr val="white">
                      <a:alpha val="43000"/>
                    </a:prstClr>
                  </a:outerShdw>
                </a:effectLst>
              </a:rPr>
              <a:t>equipped for every </a:t>
            </a:r>
            <a:r>
              <a:rPr lang="en-CA" sz="2800" b="1" dirty="0" smtClean="0">
                <a:solidFill>
                  <a:srgbClr val="7030A0"/>
                </a:solidFill>
                <a:effectLst>
                  <a:outerShdw blurRad="38100" dist="38100" dir="2700000" algn="tl">
                    <a:prstClr val="white">
                      <a:alpha val="43000"/>
                    </a:prstClr>
                  </a:outerShdw>
                </a:effectLst>
              </a:rPr>
              <a:t>good work</a:t>
            </a:r>
            <a:r>
              <a:rPr lang="en-CA" sz="2800" b="1" dirty="0" smtClean="0">
                <a:effectLst>
                  <a:outerShdw blurRad="38100" dist="38100" dir="2700000" algn="tl">
                    <a:prstClr val="white">
                      <a:alpha val="43000"/>
                    </a:prstClr>
                  </a:outerShdw>
                </a:effectLst>
              </a:rPr>
              <a:t>.</a:t>
            </a:r>
            <a:endParaRPr lang="en-CA" sz="2800" b="1" dirty="0">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394398499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t="24984"/>
          <a:stretch/>
        </p:blipFill>
        <p:spPr>
          <a:xfrm>
            <a:off x="-2434" y="-1"/>
            <a:ext cx="9144000" cy="5144599"/>
          </a:xfrm>
          <a:prstGeom prst="rect">
            <a:avLst/>
          </a:prstGeom>
        </p:spPr>
      </p:pic>
      <p:sp>
        <p:nvSpPr>
          <p:cNvPr id="4" name="TextBox 3"/>
          <p:cNvSpPr txBox="1"/>
          <p:nvPr/>
        </p:nvSpPr>
        <p:spPr>
          <a:xfrm>
            <a:off x="177080" y="483518"/>
            <a:ext cx="8787408" cy="954107"/>
          </a:xfrm>
          <a:prstGeom prst="rect">
            <a:avLst/>
          </a:prstGeom>
          <a:solidFill>
            <a:srgbClr val="C4BD97">
              <a:alpha val="80000"/>
            </a:srgbClr>
          </a:solidFill>
        </p:spPr>
        <p:txBody>
          <a:bodyPr wrap="square" rtlCol="0">
            <a:spAutoFit/>
          </a:bodyPr>
          <a:lstStyle/>
          <a:p>
            <a:r>
              <a:rPr lang="en-CA" sz="2800" b="1" dirty="0">
                <a:solidFill>
                  <a:prstClr val="black"/>
                </a:solidFill>
                <a:effectLst>
                  <a:outerShdw blurRad="38100" dist="38100" dir="2700000" algn="tl">
                    <a:prstClr val="white">
                      <a:alpha val="43000"/>
                    </a:prstClr>
                  </a:outerShdw>
                </a:effectLst>
              </a:rPr>
              <a:t>How can Elliott avoid being repurposed as a house of prayer into a den of thieves? </a:t>
            </a:r>
          </a:p>
        </p:txBody>
      </p:sp>
    </p:spTree>
    <p:extLst>
      <p:ext uri="{BB962C8B-B14F-4D97-AF65-F5344CB8AC3E}">
        <p14:creationId xmlns:p14="http://schemas.microsoft.com/office/powerpoint/2010/main" val="38142863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5876" y="1779662"/>
            <a:ext cx="1656184" cy="1200329"/>
          </a:xfrm>
          <a:prstGeom prst="rect">
            <a:avLst/>
          </a:prstGeom>
          <a:solidFill>
            <a:srgbClr val="FF0000">
              <a:alpha val="50196"/>
            </a:srgbClr>
          </a:solidFill>
        </p:spPr>
        <p:txBody>
          <a:bodyPr wrap="square" rtlCol="0">
            <a:spAutoFit/>
          </a:bodyPr>
          <a:lstStyle/>
          <a:p>
            <a:endParaRPr lang="en-CA" dirty="0" smtClean="0">
              <a:solidFill>
                <a:prstClr val="black"/>
              </a:solidFill>
            </a:endParaRPr>
          </a:p>
          <a:p>
            <a:endParaRPr lang="en-CA" dirty="0">
              <a:solidFill>
                <a:prstClr val="black"/>
              </a:solidFill>
            </a:endParaRPr>
          </a:p>
          <a:p>
            <a:endParaRPr lang="en-CA" dirty="0" smtClean="0">
              <a:solidFill>
                <a:prstClr val="black"/>
              </a:solidFill>
            </a:endParaRPr>
          </a:p>
          <a:p>
            <a:endParaRPr lang="en-CA" dirty="0">
              <a:solidFill>
                <a:prstClr val="black"/>
              </a:solidFill>
            </a:endParaRPr>
          </a:p>
        </p:txBody>
      </p:sp>
      <p:sp>
        <p:nvSpPr>
          <p:cNvPr id="7" name="TextBox 6"/>
          <p:cNvSpPr txBox="1"/>
          <p:nvPr/>
        </p:nvSpPr>
        <p:spPr>
          <a:xfrm>
            <a:off x="4072060" y="2778267"/>
            <a:ext cx="2372148" cy="201724"/>
          </a:xfrm>
          <a:prstGeom prst="rect">
            <a:avLst/>
          </a:prstGeom>
          <a:solidFill>
            <a:srgbClr val="FF0000">
              <a:alpha val="50196"/>
            </a:srgbClr>
          </a:solidFill>
        </p:spPr>
        <p:txBody>
          <a:bodyPr wrap="square" rtlCol="0">
            <a:spAutoFit/>
          </a:bodyPr>
          <a:lstStyle/>
          <a:p>
            <a:endParaRPr lang="en-CA" sz="900" dirty="0" smtClean="0">
              <a:solidFill>
                <a:prstClr val="black"/>
              </a:solidFill>
            </a:endParaRPr>
          </a:p>
        </p:txBody>
      </p:sp>
      <p:sp>
        <p:nvSpPr>
          <p:cNvPr id="8" name="TextBox 7"/>
          <p:cNvSpPr txBox="1"/>
          <p:nvPr/>
        </p:nvSpPr>
        <p:spPr>
          <a:xfrm>
            <a:off x="6444208" y="1779661"/>
            <a:ext cx="1656184" cy="1200329"/>
          </a:xfrm>
          <a:prstGeom prst="rect">
            <a:avLst/>
          </a:prstGeom>
          <a:solidFill>
            <a:srgbClr val="FF0000">
              <a:alpha val="50196"/>
            </a:srgbClr>
          </a:solidFill>
        </p:spPr>
        <p:txBody>
          <a:bodyPr wrap="square" rtlCol="0">
            <a:spAutoFit/>
          </a:bodyPr>
          <a:lstStyle/>
          <a:p>
            <a:endParaRPr lang="en-CA" dirty="0" smtClean="0">
              <a:solidFill>
                <a:prstClr val="black"/>
              </a:solidFill>
            </a:endParaRPr>
          </a:p>
          <a:p>
            <a:endParaRPr lang="en-CA" dirty="0">
              <a:solidFill>
                <a:prstClr val="black"/>
              </a:solidFill>
            </a:endParaRPr>
          </a:p>
          <a:p>
            <a:endParaRPr lang="en-CA" dirty="0" smtClean="0">
              <a:solidFill>
                <a:prstClr val="black"/>
              </a:solidFill>
            </a:endParaRPr>
          </a:p>
          <a:p>
            <a:endParaRPr lang="en-CA" dirty="0">
              <a:solidFill>
                <a:prstClr val="black"/>
              </a:solidFill>
            </a:endParaRPr>
          </a:p>
        </p:txBody>
      </p:sp>
    </p:spTree>
    <p:extLst>
      <p:ext uri="{BB962C8B-B14F-4D97-AF65-F5344CB8AC3E}">
        <p14:creationId xmlns:p14="http://schemas.microsoft.com/office/powerpoint/2010/main" val="139737165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83768" y="339502"/>
            <a:ext cx="4752528" cy="553998"/>
          </a:xfrm>
          <a:prstGeom prst="rect">
            <a:avLst/>
          </a:prstGeom>
          <a:solidFill>
            <a:schemeClr val="bg2">
              <a:lumMod val="50000"/>
            </a:schemeClr>
          </a:solidFill>
        </p:spPr>
        <p:txBody>
          <a:bodyPr wrap="square" rtlCol="0">
            <a:spAutoFit/>
          </a:bodyPr>
          <a:lstStyle/>
          <a:p>
            <a:pPr algn="ctr"/>
            <a:r>
              <a:rPr lang="en-CA" sz="3000" b="1" dirty="0" smtClean="0">
                <a:solidFill>
                  <a:schemeClr val="bg1"/>
                </a:solidFill>
                <a:effectLst>
                  <a:outerShdw blurRad="38100" dist="38100" dir="2700000" algn="tl">
                    <a:srgbClr val="000000">
                      <a:alpha val="43137"/>
                    </a:srgbClr>
                  </a:outerShdw>
                </a:effectLst>
              </a:rPr>
              <a:t>Den of Robbers</a:t>
            </a:r>
            <a:endParaRPr lang="en-CA"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474781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123478"/>
            <a:ext cx="8856984" cy="3046988"/>
          </a:xfrm>
          <a:prstGeom prst="rect">
            <a:avLst/>
          </a:prstGeom>
          <a:solidFill>
            <a:srgbClr val="C4BD97">
              <a:alpha val="69804"/>
            </a:srgbClr>
          </a:solidFill>
        </p:spPr>
        <p:txBody>
          <a:bodyPr wrap="square" rtlCol="0">
            <a:spAutoFit/>
          </a:bodyPr>
          <a:lstStyle/>
          <a:p>
            <a:r>
              <a:rPr lang="en-CA" sz="2400" b="1" dirty="0" smtClean="0">
                <a:effectLst>
                  <a:outerShdw blurRad="38100" dist="38100" dir="2700000" algn="tl">
                    <a:schemeClr val="bg1">
                      <a:alpha val="43000"/>
                    </a:schemeClr>
                  </a:outerShdw>
                </a:effectLst>
              </a:rPr>
              <a:t>45 When Jesus entered the temple courts, </a:t>
            </a:r>
            <a:r>
              <a:rPr lang="en-CA" sz="2400" b="1" dirty="0" smtClean="0">
                <a:solidFill>
                  <a:srgbClr val="7030A0"/>
                </a:solidFill>
                <a:effectLst>
                  <a:outerShdw blurRad="38100" dist="38100" dir="2700000" algn="tl">
                    <a:schemeClr val="bg1">
                      <a:alpha val="43000"/>
                    </a:schemeClr>
                  </a:outerShdw>
                </a:effectLst>
              </a:rPr>
              <a:t>he began to drive out those who were selling</a:t>
            </a:r>
            <a:r>
              <a:rPr lang="en-CA" sz="2400" b="1" dirty="0" smtClean="0">
                <a:effectLst>
                  <a:outerShdw blurRad="38100" dist="38100" dir="2700000" algn="tl">
                    <a:schemeClr val="bg1">
                      <a:alpha val="43000"/>
                    </a:schemeClr>
                  </a:outerShdw>
                </a:effectLst>
              </a:rPr>
              <a:t>. 46 ‘It is written,’ he said to them, </a:t>
            </a:r>
            <a:r>
              <a:rPr lang="en-CA" sz="2400" b="1" dirty="0">
                <a:effectLst>
                  <a:outerShdw blurRad="38100" dist="38100" dir="2700000" algn="tl">
                    <a:schemeClr val="bg1">
                      <a:alpha val="43000"/>
                    </a:schemeClr>
                  </a:outerShdw>
                </a:effectLst>
              </a:rPr>
              <a:t>‘“My house will be a house of prayer”; but you have made it “a den of robbers”.’</a:t>
            </a:r>
          </a:p>
          <a:p>
            <a:r>
              <a:rPr lang="en-CA" sz="2400" b="1" dirty="0" smtClean="0">
                <a:effectLst>
                  <a:outerShdw blurRad="38100" dist="38100" dir="2700000" algn="tl">
                    <a:schemeClr val="bg1">
                      <a:alpha val="43000"/>
                    </a:schemeClr>
                  </a:outerShdw>
                </a:effectLst>
              </a:rPr>
              <a:t>47 </a:t>
            </a:r>
            <a:r>
              <a:rPr lang="en-CA" sz="2400" b="1" dirty="0" smtClean="0">
                <a:solidFill>
                  <a:srgbClr val="7030A0"/>
                </a:solidFill>
                <a:effectLst>
                  <a:outerShdw blurRad="38100" dist="38100" dir="2700000" algn="tl">
                    <a:schemeClr val="bg1">
                      <a:alpha val="43000"/>
                    </a:schemeClr>
                  </a:outerShdw>
                </a:effectLst>
              </a:rPr>
              <a:t>Every day he was teaching at the temple</a:t>
            </a:r>
            <a:r>
              <a:rPr lang="en-CA" sz="2400" b="1" dirty="0" smtClean="0">
                <a:effectLst>
                  <a:outerShdw blurRad="38100" dist="38100" dir="2700000" algn="tl">
                    <a:schemeClr val="bg1">
                      <a:alpha val="43000"/>
                    </a:schemeClr>
                  </a:outerShdw>
                </a:effectLst>
              </a:rPr>
              <a:t>. But the chief priests, the teachers of the law and the leaders among the people were trying to kill him. 48 Yet they could not find any way to do it, because all the people hung on his words.</a:t>
            </a:r>
            <a:endParaRPr lang="en-CA" sz="2400" b="1" dirty="0">
              <a:effectLst>
                <a:outerShdw blurRad="38100" dist="38100" dir="2700000" algn="tl">
                  <a:schemeClr val="bg1">
                    <a:alpha val="43000"/>
                  </a:schemeClr>
                </a:outerShdw>
              </a:effectLst>
            </a:endParaRPr>
          </a:p>
        </p:txBody>
      </p:sp>
      <p:sp>
        <p:nvSpPr>
          <p:cNvPr id="4" name="TextBox 3"/>
          <p:cNvSpPr txBox="1"/>
          <p:nvPr/>
        </p:nvSpPr>
        <p:spPr>
          <a:xfrm>
            <a:off x="179512" y="3219822"/>
            <a:ext cx="8856984" cy="461665"/>
          </a:xfrm>
          <a:prstGeom prst="rect">
            <a:avLst/>
          </a:prstGeom>
          <a:solidFill>
            <a:srgbClr val="C4BD97">
              <a:alpha val="69804"/>
            </a:srgbClr>
          </a:solidFill>
        </p:spPr>
        <p:txBody>
          <a:bodyPr wrap="square" rtlCol="0">
            <a:spAutoFit/>
          </a:bodyPr>
          <a:lstStyle/>
          <a:p>
            <a:pPr marL="342900" indent="-342900">
              <a:buFont typeface="Arial" panose="020B0604020202020204" pitchFamily="34" charset="0"/>
              <a:buChar char="•"/>
            </a:pPr>
            <a:r>
              <a:rPr lang="en-CA" sz="2400" b="1" dirty="0" smtClean="0">
                <a:effectLst>
                  <a:outerShdw blurRad="38100" dist="38100" dir="2700000" algn="tl">
                    <a:schemeClr val="bg1">
                      <a:alpha val="43000"/>
                    </a:schemeClr>
                  </a:outerShdw>
                </a:effectLst>
              </a:rPr>
              <a:t> </a:t>
            </a:r>
            <a:r>
              <a:rPr lang="en-CA" sz="2400" b="1" dirty="0">
                <a:effectLst>
                  <a:outerShdw blurRad="38100" dist="38100" dir="2700000" algn="tl">
                    <a:schemeClr val="bg1">
                      <a:alpha val="43000"/>
                    </a:schemeClr>
                  </a:outerShdw>
                </a:effectLst>
              </a:rPr>
              <a:t>C</a:t>
            </a:r>
            <a:r>
              <a:rPr lang="en-CA" sz="2400" b="1" dirty="0" smtClean="0">
                <a:effectLst>
                  <a:outerShdw blurRad="38100" dist="38100" dir="2700000" algn="tl">
                    <a:schemeClr val="bg1">
                      <a:alpha val="43000"/>
                    </a:schemeClr>
                  </a:outerShdw>
                </a:effectLst>
              </a:rPr>
              <a:t>leanse out the market to make room for his teaching</a:t>
            </a:r>
            <a:endParaRPr lang="en-CA" sz="2400" b="1" dirty="0">
              <a:effectLst>
                <a:outerShdw blurRad="38100" dist="38100" dir="2700000" algn="tl">
                  <a:schemeClr val="bg1">
                    <a:alpha val="43000"/>
                  </a:schemeClr>
                </a:outerShdw>
              </a:effectLst>
            </a:endParaRPr>
          </a:p>
        </p:txBody>
      </p:sp>
      <p:sp>
        <p:nvSpPr>
          <p:cNvPr id="5" name="TextBox 4"/>
          <p:cNvSpPr txBox="1"/>
          <p:nvPr/>
        </p:nvSpPr>
        <p:spPr>
          <a:xfrm>
            <a:off x="195533" y="3681487"/>
            <a:ext cx="8856984" cy="461665"/>
          </a:xfrm>
          <a:prstGeom prst="rect">
            <a:avLst/>
          </a:prstGeom>
          <a:solidFill>
            <a:srgbClr val="C4BD97">
              <a:alpha val="69804"/>
            </a:srgbClr>
          </a:solidFill>
        </p:spPr>
        <p:txBody>
          <a:bodyPr wrap="square" rtlCol="0">
            <a:spAutoFit/>
          </a:bodyPr>
          <a:lstStyle/>
          <a:p>
            <a:pPr marL="342900" indent="-342900">
              <a:buFont typeface="Arial" panose="020B0604020202020204" pitchFamily="34" charset="0"/>
              <a:buChar char="•"/>
            </a:pPr>
            <a:r>
              <a:rPr lang="en-CA" sz="2400" b="1" dirty="0" smtClean="0">
                <a:effectLst>
                  <a:outerShdw blurRad="38100" dist="38100" dir="2700000" algn="tl">
                    <a:schemeClr val="bg1">
                      <a:alpha val="43000"/>
                    </a:schemeClr>
                  </a:outerShdw>
                </a:effectLst>
              </a:rPr>
              <a:t> Luke 4:16-21 and the Good News </a:t>
            </a:r>
            <a:endParaRPr lang="en-CA" sz="2400" b="1" dirty="0">
              <a:effectLst>
                <a:outerShdw blurRad="38100" dist="38100" dir="2700000" algn="tl">
                  <a:schemeClr val="bg1">
                    <a:alpha val="43000"/>
                  </a:schemeClr>
                </a:outerShdw>
              </a:effectLst>
            </a:endParaRPr>
          </a:p>
        </p:txBody>
      </p:sp>
      <p:sp>
        <p:nvSpPr>
          <p:cNvPr id="8" name="TextBox 7"/>
          <p:cNvSpPr txBox="1"/>
          <p:nvPr/>
        </p:nvSpPr>
        <p:spPr>
          <a:xfrm>
            <a:off x="213452" y="4143152"/>
            <a:ext cx="8856984" cy="461665"/>
          </a:xfrm>
          <a:prstGeom prst="rect">
            <a:avLst/>
          </a:prstGeom>
          <a:solidFill>
            <a:srgbClr val="C4BD97">
              <a:alpha val="69804"/>
            </a:srgbClr>
          </a:solidFill>
        </p:spPr>
        <p:txBody>
          <a:bodyPr wrap="square" rtlCol="0">
            <a:spAutoFit/>
          </a:bodyPr>
          <a:lstStyle/>
          <a:p>
            <a:pPr marL="342900" indent="-342900">
              <a:buFont typeface="Arial" panose="020B0604020202020204" pitchFamily="34" charset="0"/>
              <a:buChar char="•"/>
            </a:pPr>
            <a:r>
              <a:rPr lang="en-CA" sz="2400" b="1" dirty="0" smtClean="0">
                <a:effectLst>
                  <a:outerShdw blurRad="38100" dist="38100" dir="2700000" algn="tl">
                    <a:schemeClr val="bg1">
                      <a:alpha val="43000"/>
                    </a:schemeClr>
                  </a:outerShdw>
                </a:effectLst>
              </a:rPr>
              <a:t> Correction of the Scribes’ misinterpretation and misapplications</a:t>
            </a:r>
            <a:endParaRPr lang="en-CA" sz="24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8109846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123478"/>
            <a:ext cx="8856984" cy="3046988"/>
          </a:xfrm>
          <a:prstGeom prst="rect">
            <a:avLst/>
          </a:prstGeom>
          <a:solidFill>
            <a:srgbClr val="C4BD97">
              <a:alpha val="69804"/>
            </a:srgbClr>
          </a:solidFill>
        </p:spPr>
        <p:txBody>
          <a:bodyPr wrap="square" rtlCol="0">
            <a:spAutoFit/>
          </a:bodyPr>
          <a:lstStyle/>
          <a:p>
            <a:r>
              <a:rPr lang="en-CA" sz="2400" b="1" dirty="0" smtClean="0">
                <a:effectLst>
                  <a:outerShdw blurRad="38100" dist="38100" dir="2700000" algn="tl">
                    <a:schemeClr val="bg1">
                      <a:alpha val="43000"/>
                    </a:schemeClr>
                  </a:outerShdw>
                </a:effectLst>
              </a:rPr>
              <a:t>45 When Jesus entered the temple courts, he began to drive out those who were selling. 46 ‘It is written,’ he said to them, </a:t>
            </a:r>
            <a:r>
              <a:rPr lang="en-CA" sz="2400" b="1" dirty="0">
                <a:effectLst>
                  <a:outerShdw blurRad="38100" dist="38100" dir="2700000" algn="tl">
                    <a:schemeClr val="bg1">
                      <a:alpha val="43000"/>
                    </a:schemeClr>
                  </a:outerShdw>
                </a:effectLst>
              </a:rPr>
              <a:t>‘“My house will be a house of prayer”; but you have made it “a den of robbers”.’</a:t>
            </a:r>
          </a:p>
          <a:p>
            <a:r>
              <a:rPr lang="en-CA" sz="2400" b="1" dirty="0" smtClean="0">
                <a:effectLst>
                  <a:outerShdw blurRad="38100" dist="38100" dir="2700000" algn="tl">
                    <a:schemeClr val="bg1">
                      <a:alpha val="43000"/>
                    </a:schemeClr>
                  </a:outerShdw>
                </a:effectLst>
              </a:rPr>
              <a:t>47 Every day he was teaching at the temple. But the chief priests, the teachers of the law and the leaders among the people were trying to kill him. 48 Yet they could not find any way to do it, because all the people </a:t>
            </a:r>
            <a:r>
              <a:rPr lang="en-CA" sz="2400" b="1" dirty="0" smtClean="0">
                <a:solidFill>
                  <a:srgbClr val="7030A0"/>
                </a:solidFill>
                <a:effectLst>
                  <a:outerShdw blurRad="38100" dist="38100" dir="2700000" algn="tl">
                    <a:schemeClr val="bg1">
                      <a:alpha val="43000"/>
                    </a:schemeClr>
                  </a:outerShdw>
                </a:effectLst>
              </a:rPr>
              <a:t>hung on his words</a:t>
            </a:r>
            <a:r>
              <a:rPr lang="en-CA" sz="2400" b="1" dirty="0" smtClean="0">
                <a:effectLst>
                  <a:outerShdw blurRad="38100" dist="38100" dir="2700000" algn="tl">
                    <a:schemeClr val="bg1">
                      <a:alpha val="43000"/>
                    </a:schemeClr>
                  </a:outerShdw>
                </a:effectLst>
              </a:rPr>
              <a:t>.</a:t>
            </a:r>
            <a:endParaRPr lang="en-CA" sz="2400" b="1" dirty="0">
              <a:effectLst>
                <a:outerShdw blurRad="38100" dist="38100" dir="2700000" algn="tl">
                  <a:schemeClr val="bg1">
                    <a:alpha val="43000"/>
                  </a:schemeClr>
                </a:outerShdw>
              </a:effectLst>
            </a:endParaRPr>
          </a:p>
        </p:txBody>
      </p:sp>
      <p:sp>
        <p:nvSpPr>
          <p:cNvPr id="4" name="TextBox 3"/>
          <p:cNvSpPr txBox="1"/>
          <p:nvPr/>
        </p:nvSpPr>
        <p:spPr>
          <a:xfrm>
            <a:off x="179512" y="3219822"/>
            <a:ext cx="8856984" cy="461665"/>
          </a:xfrm>
          <a:prstGeom prst="rect">
            <a:avLst/>
          </a:prstGeom>
          <a:solidFill>
            <a:srgbClr val="C4BD97">
              <a:alpha val="69804"/>
            </a:srgbClr>
          </a:solidFill>
        </p:spPr>
        <p:txBody>
          <a:bodyPr wrap="square" rtlCol="0">
            <a:spAutoFit/>
          </a:bodyPr>
          <a:lstStyle/>
          <a:p>
            <a:pPr marL="342900" indent="-342900">
              <a:buFont typeface="Arial" panose="020B0604020202020204" pitchFamily="34" charset="0"/>
              <a:buChar char="•"/>
            </a:pPr>
            <a:r>
              <a:rPr lang="en-CA" sz="2400" b="1" dirty="0" smtClean="0">
                <a:effectLst>
                  <a:outerShdw blurRad="38100" dist="38100" dir="2700000" algn="tl">
                    <a:schemeClr val="bg1">
                      <a:alpha val="43000"/>
                    </a:schemeClr>
                  </a:outerShdw>
                </a:effectLst>
              </a:rPr>
              <a:t> Cleanse out the market to make room for his teaching</a:t>
            </a:r>
            <a:endParaRPr lang="en-CA" sz="2400" b="1" dirty="0">
              <a:effectLst>
                <a:outerShdw blurRad="38100" dist="38100" dir="2700000" algn="tl">
                  <a:schemeClr val="bg1">
                    <a:alpha val="43000"/>
                  </a:schemeClr>
                </a:outerShdw>
              </a:effectLst>
            </a:endParaRPr>
          </a:p>
        </p:txBody>
      </p:sp>
      <p:sp>
        <p:nvSpPr>
          <p:cNvPr id="5" name="TextBox 4"/>
          <p:cNvSpPr txBox="1"/>
          <p:nvPr/>
        </p:nvSpPr>
        <p:spPr>
          <a:xfrm>
            <a:off x="195533" y="3681487"/>
            <a:ext cx="8856984" cy="461665"/>
          </a:xfrm>
          <a:prstGeom prst="rect">
            <a:avLst/>
          </a:prstGeom>
          <a:solidFill>
            <a:srgbClr val="C4BD97">
              <a:alpha val="69804"/>
            </a:srgbClr>
          </a:solidFill>
        </p:spPr>
        <p:txBody>
          <a:bodyPr wrap="square" rtlCol="0">
            <a:spAutoFit/>
          </a:bodyPr>
          <a:lstStyle/>
          <a:p>
            <a:pPr marL="342900" indent="-342900">
              <a:buFont typeface="Arial" panose="020B0604020202020204" pitchFamily="34" charset="0"/>
              <a:buChar char="•"/>
            </a:pPr>
            <a:r>
              <a:rPr lang="en-CA" sz="2400" b="1" dirty="0" smtClean="0">
                <a:effectLst>
                  <a:outerShdw blurRad="38100" dist="38100" dir="2700000" algn="tl">
                    <a:schemeClr val="bg1">
                      <a:alpha val="43000"/>
                    </a:schemeClr>
                  </a:outerShdw>
                </a:effectLst>
              </a:rPr>
              <a:t> Luke 4:16-21 and the Good News </a:t>
            </a:r>
            <a:endParaRPr lang="en-CA" sz="2400" b="1" dirty="0">
              <a:effectLst>
                <a:outerShdw blurRad="38100" dist="38100" dir="2700000" algn="tl">
                  <a:schemeClr val="bg1">
                    <a:alpha val="43000"/>
                  </a:schemeClr>
                </a:outerShdw>
              </a:effectLst>
            </a:endParaRPr>
          </a:p>
        </p:txBody>
      </p:sp>
      <p:sp>
        <p:nvSpPr>
          <p:cNvPr id="8" name="TextBox 7"/>
          <p:cNvSpPr txBox="1"/>
          <p:nvPr/>
        </p:nvSpPr>
        <p:spPr>
          <a:xfrm>
            <a:off x="213452" y="4143152"/>
            <a:ext cx="8856984" cy="461665"/>
          </a:xfrm>
          <a:prstGeom prst="rect">
            <a:avLst/>
          </a:prstGeom>
          <a:solidFill>
            <a:srgbClr val="C4BD97">
              <a:alpha val="69804"/>
            </a:srgbClr>
          </a:solidFill>
        </p:spPr>
        <p:txBody>
          <a:bodyPr wrap="square" rtlCol="0">
            <a:spAutoFit/>
          </a:bodyPr>
          <a:lstStyle/>
          <a:p>
            <a:pPr marL="342900" indent="-342900">
              <a:buFont typeface="Arial" panose="020B0604020202020204" pitchFamily="34" charset="0"/>
              <a:buChar char="•"/>
            </a:pPr>
            <a:r>
              <a:rPr lang="en-CA" sz="2400" b="1" dirty="0" smtClean="0">
                <a:effectLst>
                  <a:outerShdw blurRad="38100" dist="38100" dir="2700000" algn="tl">
                    <a:schemeClr val="bg1">
                      <a:alpha val="43000"/>
                    </a:schemeClr>
                  </a:outerShdw>
                </a:effectLst>
              </a:rPr>
              <a:t> Correction of the Scribes’ misinterpretation and misapplications</a:t>
            </a:r>
            <a:endParaRPr lang="en-CA" sz="2400" b="1" dirty="0">
              <a:effectLst>
                <a:outerShdw blurRad="38100" dist="38100" dir="2700000" algn="tl">
                  <a:schemeClr val="bg1">
                    <a:alpha val="43000"/>
                  </a:schemeClr>
                </a:outerShdw>
              </a:effectLst>
            </a:endParaRPr>
          </a:p>
        </p:txBody>
      </p:sp>
      <p:sp>
        <p:nvSpPr>
          <p:cNvPr id="9" name="TextBox 8"/>
          <p:cNvSpPr txBox="1"/>
          <p:nvPr/>
        </p:nvSpPr>
        <p:spPr>
          <a:xfrm>
            <a:off x="213563" y="4604817"/>
            <a:ext cx="8856984" cy="461665"/>
          </a:xfrm>
          <a:prstGeom prst="rect">
            <a:avLst/>
          </a:prstGeom>
          <a:solidFill>
            <a:srgbClr val="C4BD97">
              <a:alpha val="69804"/>
            </a:srgbClr>
          </a:solidFill>
        </p:spPr>
        <p:txBody>
          <a:bodyPr wrap="square" rtlCol="0">
            <a:spAutoFit/>
          </a:bodyPr>
          <a:lstStyle/>
          <a:p>
            <a:pPr marL="342900" indent="-342900">
              <a:buFont typeface="Arial" panose="020B0604020202020204" pitchFamily="34" charset="0"/>
              <a:buChar char="•"/>
            </a:pPr>
            <a:r>
              <a:rPr lang="en-CA" sz="2400" b="1" dirty="0" smtClean="0">
                <a:effectLst>
                  <a:outerShdw blurRad="38100" dist="38100" dir="2700000" algn="tl">
                    <a:schemeClr val="bg1">
                      <a:alpha val="43000"/>
                    </a:schemeClr>
                  </a:outerShdw>
                </a:effectLst>
              </a:rPr>
              <a:t> Congregants coming to seek God’s face, to know and do his will</a:t>
            </a:r>
            <a:endParaRPr lang="en-CA" sz="24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1689852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Lst>
          </a:blip>
          <a:srcRect t="24984"/>
          <a:stretch/>
        </p:blipFill>
        <p:spPr>
          <a:xfrm>
            <a:off x="-2434" y="-1"/>
            <a:ext cx="9144000" cy="5144599"/>
          </a:xfrm>
          <a:prstGeom prst="rect">
            <a:avLst/>
          </a:prstGeom>
        </p:spPr>
      </p:pic>
      <p:sp>
        <p:nvSpPr>
          <p:cNvPr id="3" name="TextBox 2"/>
          <p:cNvSpPr txBox="1"/>
          <p:nvPr/>
        </p:nvSpPr>
        <p:spPr>
          <a:xfrm>
            <a:off x="76875" y="1491630"/>
            <a:ext cx="8964486" cy="1692771"/>
          </a:xfrm>
          <a:prstGeom prst="rect">
            <a:avLst/>
          </a:prstGeom>
          <a:solidFill>
            <a:schemeClr val="bg2">
              <a:lumMod val="25000"/>
            </a:schemeClr>
          </a:solidFill>
          <a:ln w="76200">
            <a:solidFill>
              <a:srgbClr val="FFC000"/>
            </a:solidFill>
          </a:ln>
        </p:spPr>
        <p:txBody>
          <a:bodyPr wrap="square" rtlCol="0">
            <a:spAutoFit/>
          </a:bodyPr>
          <a:lstStyle/>
          <a:p>
            <a:r>
              <a:rPr lang="en-CA" sz="2600" b="1" dirty="0">
                <a:solidFill>
                  <a:prstClr val="white"/>
                </a:solidFill>
                <a:effectLst>
                  <a:outerShdw blurRad="38100" dist="38100" dir="2700000" algn="tl">
                    <a:srgbClr val="000000">
                      <a:alpha val="43137"/>
                    </a:srgbClr>
                  </a:outerShdw>
                </a:effectLst>
              </a:rPr>
              <a:t>Jesus reclaimed the Temple court from the leadership’s misuse so he could accurately teach God’s Word to reveal God’s saving purposes to those who came prayerfully seeking God’s revelation. </a:t>
            </a:r>
          </a:p>
        </p:txBody>
      </p:sp>
      <p:sp>
        <p:nvSpPr>
          <p:cNvPr id="4" name="TextBox 3"/>
          <p:cNvSpPr txBox="1"/>
          <p:nvPr/>
        </p:nvSpPr>
        <p:spPr>
          <a:xfrm>
            <a:off x="76875" y="51470"/>
            <a:ext cx="8964486" cy="1292662"/>
          </a:xfrm>
          <a:prstGeom prst="rect">
            <a:avLst/>
          </a:prstGeom>
          <a:solidFill>
            <a:srgbClr val="C4BD97">
              <a:alpha val="69804"/>
            </a:srgbClr>
          </a:solidFill>
        </p:spPr>
        <p:txBody>
          <a:bodyPr wrap="square" rtlCol="0">
            <a:spAutoFit/>
          </a:bodyPr>
          <a:lstStyle/>
          <a:p>
            <a:pPr algn="ctr"/>
            <a:r>
              <a:rPr lang="en-CA" sz="2600" b="1" dirty="0" smtClean="0">
                <a:solidFill>
                  <a:prstClr val="black"/>
                </a:solidFill>
                <a:effectLst>
                  <a:outerShdw blurRad="38100" dist="38100" dir="2700000" algn="tl">
                    <a:prstClr val="white">
                      <a:alpha val="43000"/>
                    </a:prstClr>
                  </a:outerShdw>
                </a:effectLst>
              </a:rPr>
              <a:t>House of Prayer</a:t>
            </a:r>
          </a:p>
          <a:p>
            <a:r>
              <a:rPr lang="en-CA" sz="2600" b="1" dirty="0" smtClean="0">
                <a:solidFill>
                  <a:prstClr val="black"/>
                </a:solidFill>
                <a:effectLst>
                  <a:outerShdw blurRad="38100" dist="38100" dir="2700000" algn="tl">
                    <a:prstClr val="white">
                      <a:alpha val="43000"/>
                    </a:prstClr>
                  </a:outerShdw>
                </a:effectLst>
              </a:rPr>
              <a:t>1.  Repurposed  Vs 41-46</a:t>
            </a:r>
          </a:p>
          <a:p>
            <a:r>
              <a:rPr lang="en-CA" sz="2600" b="1" dirty="0" smtClean="0">
                <a:solidFill>
                  <a:prstClr val="black"/>
                </a:solidFill>
                <a:effectLst>
                  <a:outerShdw blurRad="38100" dist="38100" dir="2700000" algn="tl">
                    <a:prstClr val="white">
                      <a:alpha val="43000"/>
                    </a:prstClr>
                  </a:outerShdw>
                </a:effectLst>
              </a:rPr>
              <a:t>2.  Reclaimed  Vs 45-48</a:t>
            </a:r>
            <a:endParaRPr lang="en-CA" sz="2600" b="1" dirty="0">
              <a:solidFill>
                <a:prstClr val="black"/>
              </a:solidFill>
              <a:effectLst>
                <a:outerShdw blurRad="38100" dist="38100" dir="2700000" algn="tl">
                  <a:prstClr val="white">
                    <a:alpha val="43000"/>
                  </a:prstClr>
                </a:outerShdw>
              </a:effectLst>
            </a:endParaRPr>
          </a:p>
        </p:txBody>
      </p:sp>
      <p:sp>
        <p:nvSpPr>
          <p:cNvPr id="6" name="TextBox 5"/>
          <p:cNvSpPr txBox="1"/>
          <p:nvPr/>
        </p:nvSpPr>
        <p:spPr>
          <a:xfrm>
            <a:off x="76875" y="3291830"/>
            <a:ext cx="8964486" cy="892552"/>
          </a:xfrm>
          <a:prstGeom prst="rect">
            <a:avLst/>
          </a:prstGeom>
          <a:solidFill>
            <a:schemeClr val="bg2">
              <a:lumMod val="25000"/>
            </a:schemeClr>
          </a:solidFill>
          <a:ln w="76200">
            <a:noFill/>
          </a:ln>
        </p:spPr>
        <p:txBody>
          <a:bodyPr wrap="square" rtlCol="0">
            <a:spAutoFit/>
          </a:bodyPr>
          <a:lstStyle/>
          <a:p>
            <a:pPr marL="457200" indent="-457200">
              <a:buFont typeface="Arial" panose="020B0604020202020204" pitchFamily="34" charset="0"/>
              <a:buChar char="•"/>
            </a:pPr>
            <a:r>
              <a:rPr lang="en-CA" sz="2600" b="1" dirty="0" smtClean="0">
                <a:solidFill>
                  <a:prstClr val="white"/>
                </a:solidFill>
                <a:effectLst>
                  <a:outerShdw blurRad="38100" dist="38100" dir="2700000" algn="tl">
                    <a:srgbClr val="000000">
                      <a:alpha val="43137"/>
                    </a:srgbClr>
                  </a:outerShdw>
                </a:effectLst>
              </a:rPr>
              <a:t>Necessity of congregants’ personal reclaiming of house of prayer</a:t>
            </a:r>
            <a:endParaRPr lang="en-CA" sz="2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667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Lst>
          </a:blip>
          <a:srcRect t="24984"/>
          <a:stretch/>
        </p:blipFill>
        <p:spPr>
          <a:xfrm>
            <a:off x="-2434" y="-1"/>
            <a:ext cx="9144000" cy="5144599"/>
          </a:xfrm>
          <a:prstGeom prst="rect">
            <a:avLst/>
          </a:prstGeom>
        </p:spPr>
      </p:pic>
      <p:sp>
        <p:nvSpPr>
          <p:cNvPr id="4" name="TextBox 3"/>
          <p:cNvSpPr txBox="1"/>
          <p:nvPr/>
        </p:nvSpPr>
        <p:spPr>
          <a:xfrm>
            <a:off x="76875" y="51470"/>
            <a:ext cx="8964486" cy="1292662"/>
          </a:xfrm>
          <a:prstGeom prst="rect">
            <a:avLst/>
          </a:prstGeom>
          <a:solidFill>
            <a:srgbClr val="C4BD97">
              <a:alpha val="69804"/>
            </a:srgbClr>
          </a:solidFill>
        </p:spPr>
        <p:txBody>
          <a:bodyPr wrap="square" rtlCol="0">
            <a:spAutoFit/>
          </a:bodyPr>
          <a:lstStyle/>
          <a:p>
            <a:pPr algn="ctr"/>
            <a:r>
              <a:rPr lang="en-CA" sz="2600" b="1" dirty="0" smtClean="0">
                <a:solidFill>
                  <a:prstClr val="black"/>
                </a:solidFill>
                <a:effectLst>
                  <a:outerShdw blurRad="38100" dist="38100" dir="2700000" algn="tl">
                    <a:prstClr val="white">
                      <a:alpha val="43000"/>
                    </a:prstClr>
                  </a:outerShdw>
                </a:effectLst>
              </a:rPr>
              <a:t>House of Prayer</a:t>
            </a:r>
          </a:p>
          <a:p>
            <a:r>
              <a:rPr lang="en-CA" sz="2600" b="1" dirty="0" smtClean="0">
                <a:solidFill>
                  <a:prstClr val="black"/>
                </a:solidFill>
                <a:effectLst>
                  <a:outerShdw blurRad="38100" dist="38100" dir="2700000" algn="tl">
                    <a:prstClr val="white">
                      <a:alpha val="43000"/>
                    </a:prstClr>
                  </a:outerShdw>
                </a:effectLst>
              </a:rPr>
              <a:t>1.  Repurposed  Vs 41-46</a:t>
            </a:r>
          </a:p>
          <a:p>
            <a:r>
              <a:rPr lang="en-CA" sz="2600" b="1" dirty="0" smtClean="0">
                <a:solidFill>
                  <a:prstClr val="black"/>
                </a:solidFill>
                <a:effectLst>
                  <a:outerShdw blurRad="38100" dist="38100" dir="2700000" algn="tl">
                    <a:prstClr val="white">
                      <a:alpha val="43000"/>
                    </a:prstClr>
                  </a:outerShdw>
                </a:effectLst>
              </a:rPr>
              <a:t>2.  Reclaimed Vs 45-48</a:t>
            </a:r>
            <a:endParaRPr lang="en-CA" sz="2600" b="1" dirty="0">
              <a:solidFill>
                <a:prstClr val="black"/>
              </a:solidFill>
              <a:effectLst>
                <a:outerShdw blurRad="38100" dist="38100" dir="2700000" algn="tl">
                  <a:prstClr val="white">
                    <a:alpha val="43000"/>
                  </a:prstClr>
                </a:outerShdw>
              </a:effectLst>
            </a:endParaRPr>
          </a:p>
        </p:txBody>
      </p:sp>
      <p:sp>
        <p:nvSpPr>
          <p:cNvPr id="6" name="TextBox 5"/>
          <p:cNvSpPr txBox="1"/>
          <p:nvPr/>
        </p:nvSpPr>
        <p:spPr>
          <a:xfrm>
            <a:off x="76875" y="1491630"/>
            <a:ext cx="8964486" cy="1384995"/>
          </a:xfrm>
          <a:prstGeom prst="rect">
            <a:avLst/>
          </a:prstGeom>
          <a:solidFill>
            <a:schemeClr val="bg2">
              <a:lumMod val="25000"/>
            </a:schemeClr>
          </a:solidFill>
          <a:ln w="76200">
            <a:solidFill>
              <a:srgbClr val="00B050"/>
            </a:solidFill>
          </a:ln>
        </p:spPr>
        <p:txBody>
          <a:bodyPr wrap="square" rtlCol="0">
            <a:spAutoFit/>
          </a:bodyPr>
          <a:lstStyle/>
          <a:p>
            <a:r>
              <a:rPr lang="en-CA" sz="2800" b="1" dirty="0">
                <a:solidFill>
                  <a:prstClr val="white"/>
                </a:solidFill>
                <a:effectLst>
                  <a:outerShdw blurRad="38100" dist="38100" dir="2700000" algn="tl">
                    <a:srgbClr val="000000">
                      <a:alpha val="43137"/>
                    </a:srgbClr>
                  </a:outerShdw>
                </a:effectLst>
              </a:rPr>
              <a:t>Those who personally reclaim Sunday worship for seeking God’s will so they can obey </a:t>
            </a:r>
            <a:r>
              <a:rPr lang="en-CA" sz="2800" b="1" dirty="0" smtClean="0">
                <a:solidFill>
                  <a:prstClr val="white"/>
                </a:solidFill>
                <a:effectLst>
                  <a:outerShdw blurRad="38100" dist="38100" dir="2700000" algn="tl">
                    <a:srgbClr val="000000">
                      <a:alpha val="43137"/>
                    </a:srgbClr>
                  </a:outerShdw>
                </a:effectLst>
              </a:rPr>
              <a:t>him, will find </a:t>
            </a:r>
            <a:r>
              <a:rPr lang="en-CA" sz="2800" b="1" dirty="0">
                <a:solidFill>
                  <a:prstClr val="white"/>
                </a:solidFill>
                <a:effectLst>
                  <a:outerShdw blurRad="38100" dist="38100" dir="2700000" algn="tl">
                    <a:srgbClr val="000000">
                      <a:alpha val="43137"/>
                    </a:srgbClr>
                  </a:outerShdw>
                </a:effectLst>
              </a:rPr>
              <a:t>what they seek when God’s prayerfully discerned Word is taught. </a:t>
            </a:r>
          </a:p>
        </p:txBody>
      </p:sp>
      <p:sp>
        <p:nvSpPr>
          <p:cNvPr id="7" name="TextBox 6"/>
          <p:cNvSpPr txBox="1"/>
          <p:nvPr/>
        </p:nvSpPr>
        <p:spPr>
          <a:xfrm>
            <a:off x="89757" y="3147814"/>
            <a:ext cx="8964486" cy="892552"/>
          </a:xfrm>
          <a:prstGeom prst="rect">
            <a:avLst/>
          </a:prstGeom>
          <a:solidFill>
            <a:srgbClr val="C4BD97">
              <a:alpha val="69804"/>
            </a:srgbClr>
          </a:solidFill>
        </p:spPr>
        <p:txBody>
          <a:bodyPr wrap="square" rtlCol="0">
            <a:spAutoFit/>
          </a:bodyPr>
          <a:lstStyle/>
          <a:p>
            <a:pPr marL="457200" indent="-457200">
              <a:buFont typeface="Arial" panose="020B0604020202020204" pitchFamily="34" charset="0"/>
              <a:buChar char="•"/>
            </a:pPr>
            <a:r>
              <a:rPr lang="en-CA" sz="2600" b="1" dirty="0" smtClean="0">
                <a:solidFill>
                  <a:prstClr val="black"/>
                </a:solidFill>
                <a:effectLst>
                  <a:outerShdw blurRad="38100" dist="38100" dir="2700000" algn="tl">
                    <a:prstClr val="white">
                      <a:alpha val="43000"/>
                    </a:prstClr>
                  </a:outerShdw>
                </a:effectLst>
              </a:rPr>
              <a:t>It does not matter how well God’s prayerfully discerned Word is taught if we are not ready to hear it</a:t>
            </a:r>
            <a:endParaRPr lang="en-CA" sz="2600" b="1" dirty="0">
              <a:solidFill>
                <a:prstClr val="black"/>
              </a:solidFill>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1679743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Lst>
          </a:blip>
          <a:srcRect t="24984"/>
          <a:stretch/>
        </p:blipFill>
        <p:spPr>
          <a:xfrm>
            <a:off x="-2434" y="-1"/>
            <a:ext cx="9144000" cy="5144599"/>
          </a:xfrm>
          <a:prstGeom prst="rect">
            <a:avLst/>
          </a:prstGeom>
        </p:spPr>
      </p:pic>
      <p:sp>
        <p:nvSpPr>
          <p:cNvPr id="4" name="TextBox 3"/>
          <p:cNvSpPr txBox="1"/>
          <p:nvPr/>
        </p:nvSpPr>
        <p:spPr>
          <a:xfrm>
            <a:off x="90226" y="51470"/>
            <a:ext cx="8964486" cy="1200329"/>
          </a:xfrm>
          <a:prstGeom prst="rect">
            <a:avLst/>
          </a:prstGeom>
          <a:solidFill>
            <a:srgbClr val="C4BD97">
              <a:alpha val="69804"/>
            </a:srgbClr>
          </a:solidFill>
        </p:spPr>
        <p:txBody>
          <a:bodyPr wrap="square" rtlCol="0">
            <a:spAutoFit/>
          </a:bodyPr>
          <a:lstStyle/>
          <a:p>
            <a:r>
              <a:rPr lang="en-CA" sz="2400" b="1" dirty="0">
                <a:solidFill>
                  <a:prstClr val="black"/>
                </a:solidFill>
                <a:effectLst>
                  <a:outerShdw blurRad="38100" dist="38100" dir="2700000" algn="tl">
                    <a:prstClr val="white">
                      <a:alpha val="43000"/>
                    </a:prstClr>
                  </a:outerShdw>
                </a:effectLst>
              </a:rPr>
              <a:t>What are some things we can do to personally reclaim Sunday worship so that when God’s </a:t>
            </a:r>
            <a:r>
              <a:rPr lang="en-CA" sz="2400" b="1" dirty="0" smtClean="0">
                <a:solidFill>
                  <a:prstClr val="black"/>
                </a:solidFill>
                <a:effectLst>
                  <a:outerShdw blurRad="38100" dist="38100" dir="2700000" algn="tl">
                    <a:prstClr val="white">
                      <a:alpha val="43000"/>
                    </a:prstClr>
                  </a:outerShdw>
                </a:effectLst>
              </a:rPr>
              <a:t>prayerfully discerned </a:t>
            </a:r>
            <a:r>
              <a:rPr lang="en-CA" sz="2400" b="1" dirty="0">
                <a:solidFill>
                  <a:prstClr val="black"/>
                </a:solidFill>
                <a:effectLst>
                  <a:outerShdw blurRad="38100" dist="38100" dir="2700000" algn="tl">
                    <a:prstClr val="white">
                      <a:alpha val="43000"/>
                    </a:prstClr>
                  </a:outerShdw>
                </a:effectLst>
              </a:rPr>
              <a:t>Word is </a:t>
            </a:r>
            <a:r>
              <a:rPr lang="en-CA" sz="2400" b="1" dirty="0" smtClean="0">
                <a:solidFill>
                  <a:prstClr val="black"/>
                </a:solidFill>
                <a:effectLst>
                  <a:outerShdw blurRad="38100" dist="38100" dir="2700000" algn="tl">
                    <a:prstClr val="white">
                      <a:alpha val="43000"/>
                    </a:prstClr>
                  </a:outerShdw>
                </a:effectLst>
              </a:rPr>
              <a:t>taught, </a:t>
            </a:r>
            <a:r>
              <a:rPr lang="en-CA" sz="2400" b="1" dirty="0">
                <a:solidFill>
                  <a:prstClr val="black"/>
                </a:solidFill>
                <a:effectLst>
                  <a:outerShdw blurRad="38100" dist="38100" dir="2700000" algn="tl">
                    <a:prstClr val="white">
                      <a:alpha val="43000"/>
                    </a:prstClr>
                  </a:outerShdw>
                </a:effectLst>
              </a:rPr>
              <a:t>we may actually hear his voice speaking to us? </a:t>
            </a:r>
          </a:p>
        </p:txBody>
      </p:sp>
      <p:sp>
        <p:nvSpPr>
          <p:cNvPr id="8" name="TextBox 7"/>
          <p:cNvSpPr txBox="1"/>
          <p:nvPr/>
        </p:nvSpPr>
        <p:spPr>
          <a:xfrm>
            <a:off x="90226" y="1491630"/>
            <a:ext cx="8964486" cy="3416320"/>
          </a:xfrm>
          <a:prstGeom prst="rect">
            <a:avLst/>
          </a:prstGeom>
          <a:solidFill>
            <a:srgbClr val="C4BD97">
              <a:alpha val="69804"/>
            </a:srgbClr>
          </a:solidFill>
        </p:spPr>
        <p:txBody>
          <a:bodyPr wrap="square" rtlCol="0">
            <a:spAutoFit/>
          </a:bodyPr>
          <a:lstStyle/>
          <a:p>
            <a:r>
              <a:rPr lang="en-CA" sz="2400" b="1" dirty="0" smtClean="0">
                <a:solidFill>
                  <a:prstClr val="black"/>
                </a:solidFill>
                <a:effectLst>
                  <a:outerShdw blurRad="38100" dist="38100" dir="2700000" algn="tl">
                    <a:prstClr val="white">
                      <a:alpha val="43000"/>
                    </a:prstClr>
                  </a:outerShdw>
                </a:effectLst>
              </a:rPr>
              <a:t>•  Change in attitude and motivation</a:t>
            </a:r>
          </a:p>
          <a:p>
            <a:r>
              <a:rPr lang="en-CA" sz="2400" b="1" dirty="0" smtClean="0">
                <a:solidFill>
                  <a:prstClr val="black"/>
                </a:solidFill>
                <a:effectLst>
                  <a:outerShdw blurRad="38100" dist="38100" dir="2700000" algn="tl">
                    <a:prstClr val="white">
                      <a:alpha val="43000"/>
                    </a:prstClr>
                  </a:outerShdw>
                </a:effectLst>
              </a:rPr>
              <a:t>•  Prayer </a:t>
            </a:r>
            <a:r>
              <a:rPr lang="en-CA" sz="2400" b="1" dirty="0">
                <a:solidFill>
                  <a:prstClr val="black"/>
                </a:solidFill>
                <a:effectLst>
                  <a:outerShdw blurRad="38100" dist="38100" dir="2700000" algn="tl">
                    <a:prstClr val="white">
                      <a:alpha val="43000"/>
                    </a:prstClr>
                  </a:outerShdw>
                </a:effectLst>
              </a:rPr>
              <a:t>in advance for our own hearts that they would be </a:t>
            </a:r>
            <a:r>
              <a:rPr lang="en-CA" sz="2400" b="1" dirty="0" smtClean="0">
                <a:solidFill>
                  <a:prstClr val="black"/>
                </a:solidFill>
                <a:effectLst>
                  <a:outerShdw blurRad="38100" dist="38100" dir="2700000" algn="tl">
                    <a:prstClr val="white">
                      <a:alpha val="43000"/>
                    </a:prstClr>
                  </a:outerShdw>
                </a:effectLst>
              </a:rPr>
              <a:t>receptive </a:t>
            </a:r>
            <a:r>
              <a:rPr lang="en-CA" sz="2400" b="1" dirty="0">
                <a:solidFill>
                  <a:prstClr val="black"/>
                </a:solidFill>
                <a:effectLst>
                  <a:outerShdw blurRad="38100" dist="38100" dir="2700000" algn="tl">
                    <a:prstClr val="white">
                      <a:alpha val="43000"/>
                    </a:prstClr>
                  </a:outerShdw>
                </a:effectLst>
              </a:rPr>
              <a:t>to being led to salvation, to being taught, </a:t>
            </a:r>
            <a:r>
              <a:rPr lang="en-CA" sz="2400" b="1" dirty="0" smtClean="0">
                <a:solidFill>
                  <a:prstClr val="black"/>
                </a:solidFill>
                <a:effectLst>
                  <a:outerShdw blurRad="38100" dist="38100" dir="2700000" algn="tl">
                    <a:prstClr val="white">
                      <a:alpha val="43000"/>
                    </a:prstClr>
                  </a:outerShdw>
                </a:effectLst>
              </a:rPr>
              <a:t>rebuked, </a:t>
            </a:r>
            <a:r>
              <a:rPr lang="en-CA" sz="2400" b="1" dirty="0">
                <a:solidFill>
                  <a:prstClr val="black"/>
                </a:solidFill>
                <a:effectLst>
                  <a:outerShdw blurRad="38100" dist="38100" dir="2700000" algn="tl">
                    <a:prstClr val="white">
                      <a:alpha val="43000"/>
                    </a:prstClr>
                  </a:outerShdw>
                </a:effectLst>
              </a:rPr>
              <a:t>trained in righteousness, ready to serve</a:t>
            </a:r>
          </a:p>
          <a:p>
            <a:r>
              <a:rPr lang="en-CA" sz="2400" b="1" dirty="0" smtClean="0">
                <a:solidFill>
                  <a:prstClr val="black"/>
                </a:solidFill>
                <a:effectLst>
                  <a:outerShdw blurRad="38100" dist="38100" dir="2700000" algn="tl">
                    <a:prstClr val="white">
                      <a:alpha val="43000"/>
                    </a:prstClr>
                  </a:outerShdw>
                </a:effectLst>
              </a:rPr>
              <a:t>•  Prayer </a:t>
            </a:r>
            <a:r>
              <a:rPr lang="en-CA" sz="2400" b="1" dirty="0">
                <a:solidFill>
                  <a:prstClr val="black"/>
                </a:solidFill>
                <a:effectLst>
                  <a:outerShdw blurRad="38100" dist="38100" dir="2700000" algn="tl">
                    <a:prstClr val="white">
                      <a:alpha val="43000"/>
                    </a:prstClr>
                  </a:outerShdw>
                </a:effectLst>
              </a:rPr>
              <a:t>for those who will teach so that it is the very </a:t>
            </a:r>
            <a:r>
              <a:rPr lang="en-CA" sz="2400" b="1" dirty="0" smtClean="0">
                <a:solidFill>
                  <a:prstClr val="black"/>
                </a:solidFill>
                <a:effectLst>
                  <a:outerShdw blurRad="38100" dist="38100" dir="2700000" algn="tl">
                    <a:prstClr val="white">
                      <a:alpha val="43000"/>
                    </a:prstClr>
                  </a:outerShdw>
                </a:effectLst>
              </a:rPr>
              <a:t>Word </a:t>
            </a:r>
            <a:r>
              <a:rPr lang="en-CA" sz="2400" b="1" dirty="0">
                <a:solidFill>
                  <a:prstClr val="black"/>
                </a:solidFill>
                <a:effectLst>
                  <a:outerShdw blurRad="38100" dist="38100" dir="2700000" algn="tl">
                    <a:prstClr val="white">
                      <a:alpha val="43000"/>
                    </a:prstClr>
                  </a:outerShdw>
                </a:effectLst>
              </a:rPr>
              <a:t>of God</a:t>
            </a:r>
          </a:p>
          <a:p>
            <a:r>
              <a:rPr lang="en-CA" sz="2400" b="1" dirty="0" smtClean="0">
                <a:solidFill>
                  <a:prstClr val="black"/>
                </a:solidFill>
                <a:effectLst>
                  <a:outerShdw blurRad="38100" dist="38100" dir="2700000" algn="tl">
                    <a:prstClr val="white">
                      <a:alpha val="43000"/>
                    </a:prstClr>
                  </a:outerShdw>
                </a:effectLst>
              </a:rPr>
              <a:t>•  Quiet preparation the </a:t>
            </a:r>
            <a:r>
              <a:rPr lang="en-CA" sz="2400" b="1" dirty="0">
                <a:solidFill>
                  <a:prstClr val="black"/>
                </a:solidFill>
                <a:effectLst>
                  <a:outerShdw blurRad="38100" dist="38100" dir="2700000" algn="tl">
                    <a:prstClr val="white">
                      <a:alpha val="43000"/>
                    </a:prstClr>
                  </a:outerShdw>
                </a:effectLst>
              </a:rPr>
              <a:t>night before/morning of</a:t>
            </a:r>
          </a:p>
          <a:p>
            <a:pPr marL="800100" lvl="1" indent="-342900">
              <a:buFont typeface="Wingdings" panose="05000000000000000000" pitchFamily="2" charset="2"/>
              <a:buChar char="Ø"/>
            </a:pPr>
            <a:r>
              <a:rPr lang="en-CA" sz="2400" b="1" dirty="0" smtClean="0">
                <a:solidFill>
                  <a:prstClr val="black"/>
                </a:solidFill>
                <a:effectLst>
                  <a:outerShdw blurRad="38100" dist="38100" dir="2700000" algn="tl">
                    <a:prstClr val="white">
                      <a:alpha val="43000"/>
                    </a:prstClr>
                  </a:outerShdw>
                </a:effectLst>
              </a:rPr>
              <a:t>Quiet </a:t>
            </a:r>
            <a:r>
              <a:rPr lang="en-CA" sz="2400" b="1" dirty="0">
                <a:solidFill>
                  <a:prstClr val="black"/>
                </a:solidFill>
                <a:effectLst>
                  <a:outerShdw blurRad="38100" dist="38100" dir="2700000" algn="tl">
                    <a:prstClr val="white">
                      <a:alpha val="43000"/>
                    </a:prstClr>
                  </a:outerShdw>
                </a:effectLst>
              </a:rPr>
              <a:t>devotional </a:t>
            </a:r>
            <a:r>
              <a:rPr lang="en-CA" sz="2400" b="1" dirty="0" smtClean="0">
                <a:solidFill>
                  <a:prstClr val="black"/>
                </a:solidFill>
                <a:effectLst>
                  <a:outerShdw blurRad="38100" dist="38100" dir="2700000" algn="tl">
                    <a:prstClr val="white">
                      <a:alpha val="43000"/>
                    </a:prstClr>
                  </a:outerShdw>
                </a:effectLst>
              </a:rPr>
              <a:t>time</a:t>
            </a:r>
          </a:p>
          <a:p>
            <a:pPr marL="800100" lvl="1" indent="-342900">
              <a:buFont typeface="Wingdings" panose="05000000000000000000" pitchFamily="2" charset="2"/>
              <a:buChar char="Ø"/>
            </a:pPr>
            <a:r>
              <a:rPr lang="en-CA" sz="2400" b="1" dirty="0" smtClean="0">
                <a:solidFill>
                  <a:prstClr val="black"/>
                </a:solidFill>
                <a:effectLst>
                  <a:outerShdw blurRad="38100" dist="38100" dir="2700000" algn="tl">
                    <a:prstClr val="white">
                      <a:alpha val="43000"/>
                    </a:prstClr>
                  </a:outerShdw>
                </a:effectLst>
              </a:rPr>
              <a:t>Praise Music</a:t>
            </a:r>
          </a:p>
          <a:p>
            <a:pPr marL="800100" lvl="1" indent="-342900">
              <a:buFont typeface="Wingdings" panose="05000000000000000000" pitchFamily="2" charset="2"/>
              <a:buChar char="Ø"/>
            </a:pPr>
            <a:r>
              <a:rPr lang="en-CA" sz="2400" b="1" dirty="0" smtClean="0">
                <a:solidFill>
                  <a:prstClr val="black"/>
                </a:solidFill>
                <a:effectLst>
                  <a:outerShdw blurRad="38100" dist="38100" dir="2700000" algn="tl">
                    <a:prstClr val="white">
                      <a:alpha val="43000"/>
                    </a:prstClr>
                  </a:outerShdw>
                </a:effectLst>
              </a:rPr>
              <a:t>Everything </a:t>
            </a:r>
            <a:r>
              <a:rPr lang="en-CA" sz="2400" b="1" dirty="0">
                <a:solidFill>
                  <a:prstClr val="black"/>
                </a:solidFill>
                <a:effectLst>
                  <a:outerShdw blurRad="38100" dist="38100" dir="2700000" algn="tl">
                    <a:prstClr val="white">
                      <a:alpha val="43000"/>
                    </a:prstClr>
                  </a:outerShdw>
                </a:effectLst>
              </a:rPr>
              <a:t>prepared night before so it isn’t such a rush</a:t>
            </a:r>
          </a:p>
        </p:txBody>
      </p:sp>
    </p:spTree>
    <p:extLst>
      <p:ext uri="{BB962C8B-B14F-4D97-AF65-F5344CB8AC3E}">
        <p14:creationId xmlns:p14="http://schemas.microsoft.com/office/powerpoint/2010/main" val="1928423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15876" y="1779662"/>
            <a:ext cx="1656184" cy="1200329"/>
          </a:xfrm>
          <a:prstGeom prst="rect">
            <a:avLst/>
          </a:prstGeom>
          <a:solidFill>
            <a:srgbClr val="FF0000">
              <a:alpha val="50196"/>
            </a:srgbClr>
          </a:solidFill>
        </p:spPr>
        <p:txBody>
          <a:bodyPr wrap="square" rtlCol="0">
            <a:spAutoFit/>
          </a:bodyPr>
          <a:lstStyle/>
          <a:p>
            <a:endParaRPr lang="en-CA" dirty="0" smtClean="0">
              <a:solidFill>
                <a:prstClr val="black"/>
              </a:solidFill>
            </a:endParaRPr>
          </a:p>
          <a:p>
            <a:endParaRPr lang="en-CA" dirty="0">
              <a:solidFill>
                <a:prstClr val="black"/>
              </a:solidFill>
            </a:endParaRPr>
          </a:p>
          <a:p>
            <a:endParaRPr lang="en-CA" dirty="0" smtClean="0">
              <a:solidFill>
                <a:prstClr val="black"/>
              </a:solidFill>
            </a:endParaRPr>
          </a:p>
          <a:p>
            <a:endParaRPr lang="en-CA" dirty="0">
              <a:solidFill>
                <a:prstClr val="black"/>
              </a:solidFill>
            </a:endParaRPr>
          </a:p>
        </p:txBody>
      </p:sp>
      <p:sp>
        <p:nvSpPr>
          <p:cNvPr id="7" name="TextBox 6"/>
          <p:cNvSpPr txBox="1"/>
          <p:nvPr/>
        </p:nvSpPr>
        <p:spPr>
          <a:xfrm>
            <a:off x="4072060" y="2778267"/>
            <a:ext cx="2372148" cy="201724"/>
          </a:xfrm>
          <a:prstGeom prst="rect">
            <a:avLst/>
          </a:prstGeom>
          <a:solidFill>
            <a:srgbClr val="FF0000">
              <a:alpha val="50196"/>
            </a:srgbClr>
          </a:solidFill>
        </p:spPr>
        <p:txBody>
          <a:bodyPr wrap="square" rtlCol="0">
            <a:spAutoFit/>
          </a:bodyPr>
          <a:lstStyle/>
          <a:p>
            <a:endParaRPr lang="en-CA" sz="900" dirty="0" smtClean="0">
              <a:solidFill>
                <a:prstClr val="black"/>
              </a:solidFill>
            </a:endParaRPr>
          </a:p>
        </p:txBody>
      </p:sp>
      <p:sp>
        <p:nvSpPr>
          <p:cNvPr id="8" name="TextBox 7"/>
          <p:cNvSpPr txBox="1"/>
          <p:nvPr/>
        </p:nvSpPr>
        <p:spPr>
          <a:xfrm>
            <a:off x="6444208" y="1779661"/>
            <a:ext cx="1656184" cy="1200329"/>
          </a:xfrm>
          <a:prstGeom prst="rect">
            <a:avLst/>
          </a:prstGeom>
          <a:solidFill>
            <a:srgbClr val="FF0000">
              <a:alpha val="50196"/>
            </a:srgbClr>
          </a:solidFill>
        </p:spPr>
        <p:txBody>
          <a:bodyPr wrap="square" rtlCol="0">
            <a:spAutoFit/>
          </a:bodyPr>
          <a:lstStyle/>
          <a:p>
            <a:endParaRPr lang="en-CA" dirty="0" smtClean="0">
              <a:solidFill>
                <a:prstClr val="black"/>
              </a:solidFill>
            </a:endParaRPr>
          </a:p>
          <a:p>
            <a:endParaRPr lang="en-CA" dirty="0">
              <a:solidFill>
                <a:prstClr val="black"/>
              </a:solidFill>
            </a:endParaRPr>
          </a:p>
          <a:p>
            <a:endParaRPr lang="en-CA" dirty="0" smtClean="0">
              <a:solidFill>
                <a:prstClr val="black"/>
              </a:solidFill>
            </a:endParaRPr>
          </a:p>
          <a:p>
            <a:endParaRPr lang="en-CA" dirty="0">
              <a:solidFill>
                <a:prstClr val="black"/>
              </a:solidFill>
            </a:endParaRPr>
          </a:p>
        </p:txBody>
      </p:sp>
    </p:spTree>
    <p:extLst>
      <p:ext uri="{BB962C8B-B14F-4D97-AF65-F5344CB8AC3E}">
        <p14:creationId xmlns:p14="http://schemas.microsoft.com/office/powerpoint/2010/main" val="131095845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123478"/>
            <a:ext cx="8856984" cy="1815882"/>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But the chief priests, the teachers of the law and the leaders among the people were </a:t>
            </a:r>
            <a:r>
              <a:rPr lang="en-CA" sz="2800" b="1" dirty="0" smtClean="0">
                <a:solidFill>
                  <a:srgbClr val="7030A0"/>
                </a:solidFill>
                <a:effectLst>
                  <a:outerShdw blurRad="38100" dist="38100" dir="2700000" algn="tl">
                    <a:prstClr val="white">
                      <a:alpha val="43000"/>
                    </a:prstClr>
                  </a:outerShdw>
                </a:effectLst>
              </a:rPr>
              <a:t>trying to kill him</a:t>
            </a:r>
            <a:r>
              <a:rPr lang="en-CA" sz="2800" b="1" dirty="0" smtClean="0">
                <a:solidFill>
                  <a:prstClr val="black"/>
                </a:solidFill>
                <a:effectLst>
                  <a:outerShdw blurRad="38100" dist="38100" dir="2700000" algn="tl">
                    <a:prstClr val="white">
                      <a:alpha val="43000"/>
                    </a:prstClr>
                  </a:outerShdw>
                </a:effectLst>
              </a:rPr>
              <a:t>. 48 Yet they could not find any way to do it, because all the people </a:t>
            </a:r>
            <a:r>
              <a:rPr lang="en-CA" sz="2800" b="1" dirty="0" smtClean="0">
                <a:solidFill>
                  <a:srgbClr val="7030A0"/>
                </a:solidFill>
                <a:effectLst>
                  <a:outerShdw blurRad="38100" dist="38100" dir="2700000" algn="tl">
                    <a:prstClr val="white">
                      <a:alpha val="43000"/>
                    </a:prstClr>
                  </a:outerShdw>
                </a:effectLst>
              </a:rPr>
              <a:t>hung on his words</a:t>
            </a:r>
            <a:r>
              <a:rPr lang="en-CA" sz="2800" b="1" dirty="0" smtClean="0">
                <a:solidFill>
                  <a:prstClr val="black"/>
                </a:solidFill>
                <a:effectLst>
                  <a:outerShdw blurRad="38100" dist="38100" dir="2700000" algn="tl">
                    <a:prstClr val="white">
                      <a:alpha val="43000"/>
                    </a:prstClr>
                  </a:outerShdw>
                </a:effectLst>
              </a:rPr>
              <a:t>.</a:t>
            </a:r>
            <a:endParaRPr lang="en-CA" sz="2800" b="1" dirty="0">
              <a:solidFill>
                <a:prstClr val="black"/>
              </a:solidFill>
              <a:effectLst>
                <a:outerShdw blurRad="38100" dist="38100" dir="2700000" algn="tl">
                  <a:prstClr val="white">
                    <a:alpha val="43000"/>
                  </a:prstClr>
                </a:outerShdw>
              </a:effectLst>
            </a:endParaRPr>
          </a:p>
        </p:txBody>
      </p:sp>
      <p:sp>
        <p:nvSpPr>
          <p:cNvPr id="4" name="TextBox 3"/>
          <p:cNvSpPr txBox="1"/>
          <p:nvPr/>
        </p:nvSpPr>
        <p:spPr>
          <a:xfrm>
            <a:off x="213452" y="2211709"/>
            <a:ext cx="8856984" cy="523220"/>
          </a:xfrm>
          <a:prstGeom prst="rect">
            <a:avLst/>
          </a:prstGeom>
          <a:solidFill>
            <a:srgbClr val="C4BD97">
              <a:alpha val="69804"/>
            </a:srgbClr>
          </a:solidFill>
        </p:spPr>
        <p:txBody>
          <a:bodyPr wrap="square" rtlCol="0">
            <a:spAutoFit/>
          </a:bodyPr>
          <a:lstStyle/>
          <a:p>
            <a:pPr marL="342900" indent="-342900">
              <a:buFont typeface="Arial" panose="020B0604020202020204" pitchFamily="34" charset="0"/>
              <a:buChar char="•"/>
            </a:pPr>
            <a:r>
              <a:rPr lang="en-CA" sz="2800" b="1" dirty="0" smtClean="0">
                <a:solidFill>
                  <a:prstClr val="black"/>
                </a:solidFill>
                <a:effectLst>
                  <a:outerShdw blurRad="38100" dist="38100" dir="2700000" algn="tl">
                    <a:prstClr val="white">
                      <a:alpha val="43000"/>
                    </a:prstClr>
                  </a:outerShdw>
                </a:effectLst>
              </a:rPr>
              <a:t>Leadership hated Jesus’ teaching</a:t>
            </a:r>
            <a:endParaRPr lang="en-CA" sz="2800" b="1" dirty="0">
              <a:solidFill>
                <a:prstClr val="black"/>
              </a:solidFill>
              <a:effectLst>
                <a:outerShdw blurRad="38100" dist="38100" dir="2700000" algn="tl">
                  <a:prstClr val="white">
                    <a:alpha val="43000"/>
                  </a:prstClr>
                </a:outerShdw>
              </a:effectLst>
            </a:endParaRPr>
          </a:p>
        </p:txBody>
      </p:sp>
      <p:sp>
        <p:nvSpPr>
          <p:cNvPr id="5" name="TextBox 4"/>
          <p:cNvSpPr txBox="1"/>
          <p:nvPr/>
        </p:nvSpPr>
        <p:spPr>
          <a:xfrm>
            <a:off x="217445" y="3003798"/>
            <a:ext cx="8856984" cy="954107"/>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Why would the leadership hate what Jesus was revealing about God and his saving purposes? </a:t>
            </a:r>
            <a:endParaRPr lang="en-CA" sz="2800" b="1" dirty="0">
              <a:solidFill>
                <a:prstClr val="black"/>
              </a:solidFill>
              <a:effectLst>
                <a:outerShdw blurRad="38100" dist="38100" dir="2700000" algn="tl">
                  <a:prstClr val="white">
                    <a:alpha val="43000"/>
                  </a:prstClr>
                </a:outerShdw>
              </a:effectLst>
            </a:endParaRPr>
          </a:p>
        </p:txBody>
      </p:sp>
      <p:sp>
        <p:nvSpPr>
          <p:cNvPr id="7" name="TextBox 6"/>
          <p:cNvSpPr txBox="1"/>
          <p:nvPr/>
        </p:nvSpPr>
        <p:spPr>
          <a:xfrm>
            <a:off x="230698" y="4110305"/>
            <a:ext cx="8856984" cy="523220"/>
          </a:xfrm>
          <a:prstGeom prst="rect">
            <a:avLst/>
          </a:prstGeom>
          <a:solidFill>
            <a:srgbClr val="C4BD97">
              <a:alpha val="69804"/>
            </a:srgbClr>
          </a:solidFill>
        </p:spPr>
        <p:txBody>
          <a:bodyPr wrap="square" rtlCol="0">
            <a:spAutoFit/>
          </a:bodyPr>
          <a:lstStyle/>
          <a:p>
            <a:pPr marL="457200" indent="-457200">
              <a:buFont typeface="Arial" panose="020B0604020202020204" pitchFamily="34" charset="0"/>
              <a:buChar char="•"/>
            </a:pPr>
            <a:r>
              <a:rPr lang="en-CA" sz="2800" b="1" dirty="0" smtClean="0">
                <a:solidFill>
                  <a:prstClr val="black"/>
                </a:solidFill>
                <a:effectLst>
                  <a:outerShdw blurRad="38100" dist="38100" dir="2700000" algn="tl">
                    <a:prstClr val="white">
                      <a:alpha val="43000"/>
                    </a:prstClr>
                  </a:outerShdw>
                </a:effectLst>
              </a:rPr>
              <a:t>Congregants’ hearts open and hungry for teaching</a:t>
            </a:r>
            <a:endParaRPr lang="en-CA" sz="2800" b="1" dirty="0">
              <a:solidFill>
                <a:prstClr val="black"/>
              </a:solidFill>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1468529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Lst>
          </a:blip>
          <a:srcRect t="24984"/>
          <a:stretch/>
        </p:blipFill>
        <p:spPr>
          <a:xfrm>
            <a:off x="-2434" y="-1"/>
            <a:ext cx="9144000" cy="5144599"/>
          </a:xfrm>
          <a:prstGeom prst="rect">
            <a:avLst/>
          </a:prstGeom>
        </p:spPr>
      </p:pic>
      <p:sp>
        <p:nvSpPr>
          <p:cNvPr id="4" name="TextBox 3"/>
          <p:cNvSpPr txBox="1"/>
          <p:nvPr/>
        </p:nvSpPr>
        <p:spPr>
          <a:xfrm>
            <a:off x="76875" y="51470"/>
            <a:ext cx="8964486" cy="1692771"/>
          </a:xfrm>
          <a:prstGeom prst="rect">
            <a:avLst/>
          </a:prstGeom>
          <a:solidFill>
            <a:srgbClr val="C4BD97">
              <a:alpha val="69804"/>
            </a:srgbClr>
          </a:solidFill>
        </p:spPr>
        <p:txBody>
          <a:bodyPr wrap="square" rtlCol="0">
            <a:spAutoFit/>
          </a:bodyPr>
          <a:lstStyle/>
          <a:p>
            <a:pPr algn="ctr"/>
            <a:r>
              <a:rPr lang="en-CA" sz="2600" b="1" dirty="0" smtClean="0">
                <a:solidFill>
                  <a:prstClr val="black"/>
                </a:solidFill>
                <a:effectLst>
                  <a:outerShdw blurRad="38100" dist="38100" dir="2700000" algn="tl">
                    <a:prstClr val="white">
                      <a:alpha val="43000"/>
                    </a:prstClr>
                  </a:outerShdw>
                </a:effectLst>
              </a:rPr>
              <a:t>House of Prayer</a:t>
            </a:r>
          </a:p>
          <a:p>
            <a:r>
              <a:rPr lang="en-CA" sz="2600" b="1" dirty="0" smtClean="0">
                <a:solidFill>
                  <a:prstClr val="black"/>
                </a:solidFill>
                <a:effectLst>
                  <a:outerShdw blurRad="38100" dist="38100" dir="2700000" algn="tl">
                    <a:prstClr val="white">
                      <a:alpha val="43000"/>
                    </a:prstClr>
                  </a:outerShdw>
                </a:effectLst>
              </a:rPr>
              <a:t>1.  Repurposed   </a:t>
            </a:r>
            <a:r>
              <a:rPr lang="en-CA" sz="2600" b="1" dirty="0">
                <a:solidFill>
                  <a:prstClr val="black"/>
                </a:solidFill>
                <a:effectLst>
                  <a:outerShdw blurRad="38100" dist="38100" dir="2700000" algn="tl">
                    <a:prstClr val="white">
                      <a:alpha val="43000"/>
                    </a:prstClr>
                  </a:outerShdw>
                </a:effectLst>
              </a:rPr>
              <a:t>Vs </a:t>
            </a:r>
            <a:r>
              <a:rPr lang="en-CA" sz="2600" b="1" dirty="0" smtClean="0">
                <a:solidFill>
                  <a:prstClr val="black"/>
                </a:solidFill>
                <a:effectLst>
                  <a:outerShdw blurRad="38100" dist="38100" dir="2700000" algn="tl">
                    <a:prstClr val="white">
                      <a:alpha val="43000"/>
                    </a:prstClr>
                  </a:outerShdw>
                </a:effectLst>
              </a:rPr>
              <a:t>41-46</a:t>
            </a:r>
          </a:p>
          <a:p>
            <a:r>
              <a:rPr lang="en-CA" sz="2600" b="1" dirty="0" smtClean="0">
                <a:solidFill>
                  <a:prstClr val="black"/>
                </a:solidFill>
                <a:effectLst>
                  <a:outerShdw blurRad="38100" dist="38100" dir="2700000" algn="tl">
                    <a:prstClr val="white">
                      <a:alpha val="43000"/>
                    </a:prstClr>
                  </a:outerShdw>
                </a:effectLst>
              </a:rPr>
              <a:t>2.  Reclaimed      Vs 45-48</a:t>
            </a:r>
          </a:p>
          <a:p>
            <a:r>
              <a:rPr lang="en-CA" sz="2600" b="1" dirty="0" smtClean="0">
                <a:solidFill>
                  <a:prstClr val="black"/>
                </a:solidFill>
                <a:effectLst>
                  <a:outerShdw blurRad="38100" dist="38100" dir="2700000" algn="tl">
                    <a:prstClr val="white">
                      <a:alpha val="43000"/>
                    </a:prstClr>
                  </a:outerShdw>
                </a:effectLst>
              </a:rPr>
              <a:t>3.  Reception       Vs 47b-48 </a:t>
            </a:r>
            <a:endParaRPr lang="en-CA" sz="2600" b="1" dirty="0">
              <a:solidFill>
                <a:prstClr val="black"/>
              </a:solidFill>
              <a:effectLst>
                <a:outerShdw blurRad="38100" dist="38100" dir="2700000" algn="tl">
                  <a:prstClr val="white">
                    <a:alpha val="43000"/>
                  </a:prstClr>
                </a:outerShdw>
              </a:effectLst>
            </a:endParaRPr>
          </a:p>
        </p:txBody>
      </p:sp>
      <p:sp>
        <p:nvSpPr>
          <p:cNvPr id="6" name="TextBox 5"/>
          <p:cNvSpPr txBox="1"/>
          <p:nvPr/>
        </p:nvSpPr>
        <p:spPr>
          <a:xfrm>
            <a:off x="89757" y="1851670"/>
            <a:ext cx="8964486" cy="1292662"/>
          </a:xfrm>
          <a:prstGeom prst="rect">
            <a:avLst/>
          </a:prstGeom>
          <a:solidFill>
            <a:schemeClr val="bg2">
              <a:lumMod val="25000"/>
            </a:schemeClr>
          </a:solidFill>
          <a:ln w="76200">
            <a:solidFill>
              <a:srgbClr val="FFC000"/>
            </a:solidFill>
          </a:ln>
        </p:spPr>
        <p:txBody>
          <a:bodyPr wrap="square" rtlCol="0">
            <a:spAutoFit/>
          </a:bodyPr>
          <a:lstStyle/>
          <a:p>
            <a:r>
              <a:rPr lang="en-CA" sz="2600" b="1" dirty="0">
                <a:solidFill>
                  <a:prstClr val="white"/>
                </a:solidFill>
                <a:effectLst>
                  <a:outerShdw blurRad="38100" dist="38100" dir="2700000" algn="tl">
                    <a:srgbClr val="000000">
                      <a:alpha val="43137"/>
                    </a:srgbClr>
                  </a:outerShdw>
                </a:effectLst>
              </a:rPr>
              <a:t>Jesus’ teaching of God’s Word to reveal his saving purposes divided listeners into resistant enemies who hated him for exposing their evil and those </a:t>
            </a:r>
            <a:r>
              <a:rPr lang="en-CA" sz="2600" b="1" dirty="0" smtClean="0">
                <a:solidFill>
                  <a:prstClr val="white"/>
                </a:solidFill>
                <a:effectLst>
                  <a:outerShdw blurRad="38100" dist="38100" dir="2700000" algn="tl">
                    <a:srgbClr val="000000">
                      <a:alpha val="43137"/>
                    </a:srgbClr>
                  </a:outerShdw>
                </a:effectLst>
              </a:rPr>
              <a:t>hungry </a:t>
            </a:r>
            <a:r>
              <a:rPr lang="en-CA" sz="2600" b="1" dirty="0">
                <a:solidFill>
                  <a:prstClr val="white"/>
                </a:solidFill>
                <a:effectLst>
                  <a:outerShdw blurRad="38100" dist="38100" dir="2700000" algn="tl">
                    <a:srgbClr val="000000">
                      <a:alpha val="43137"/>
                    </a:srgbClr>
                  </a:outerShdw>
                </a:effectLst>
              </a:rPr>
              <a:t>for his every </a:t>
            </a:r>
            <a:r>
              <a:rPr lang="en-CA" sz="2600" b="1" dirty="0" smtClean="0">
                <a:solidFill>
                  <a:prstClr val="white"/>
                </a:solidFill>
                <a:effectLst>
                  <a:outerShdw blurRad="38100" dist="38100" dir="2700000" algn="tl">
                    <a:srgbClr val="000000">
                      <a:alpha val="43137"/>
                    </a:srgbClr>
                  </a:outerShdw>
                </a:effectLst>
              </a:rPr>
              <a:t>Word</a:t>
            </a:r>
            <a:r>
              <a:rPr lang="en-CA" sz="2600" b="1" dirty="0">
                <a:solidFill>
                  <a:prstClr val="white"/>
                </a:solidFill>
                <a:effectLst>
                  <a:outerShdw blurRad="38100" dist="38100" dir="2700000" algn="tl">
                    <a:srgbClr val="000000">
                      <a:alpha val="43137"/>
                    </a:srgbClr>
                  </a:outerShdw>
                </a:effectLst>
              </a:rPr>
              <a:t>. </a:t>
            </a:r>
          </a:p>
        </p:txBody>
      </p:sp>
      <p:sp>
        <p:nvSpPr>
          <p:cNvPr id="8" name="TextBox 7"/>
          <p:cNvSpPr txBox="1"/>
          <p:nvPr/>
        </p:nvSpPr>
        <p:spPr>
          <a:xfrm>
            <a:off x="89757" y="3298382"/>
            <a:ext cx="8964486" cy="1292662"/>
          </a:xfrm>
          <a:prstGeom prst="rect">
            <a:avLst/>
          </a:prstGeom>
          <a:solidFill>
            <a:schemeClr val="bg2">
              <a:lumMod val="25000"/>
            </a:schemeClr>
          </a:solidFill>
          <a:ln w="76200">
            <a:solidFill>
              <a:srgbClr val="00B050"/>
            </a:solidFill>
          </a:ln>
        </p:spPr>
        <p:txBody>
          <a:bodyPr wrap="square" rtlCol="0">
            <a:spAutoFit/>
          </a:bodyPr>
          <a:lstStyle/>
          <a:p>
            <a:r>
              <a:rPr lang="en-CA" sz="2600" b="1" dirty="0">
                <a:solidFill>
                  <a:prstClr val="white"/>
                </a:solidFill>
                <a:effectLst>
                  <a:outerShdw blurRad="38100" dist="38100" dir="2700000" algn="tl">
                    <a:srgbClr val="000000">
                      <a:alpha val="43137"/>
                    </a:srgbClr>
                  </a:outerShdw>
                </a:effectLst>
              </a:rPr>
              <a:t>God’s prayerfully discerned and taught Word divides its listeners into different categories according to the congregants’ preparedness to receive what is taught</a:t>
            </a:r>
            <a:r>
              <a:rPr lang="en-CA" sz="2600" b="1" dirty="0" smtClean="0">
                <a:solidFill>
                  <a:prstClr val="white"/>
                </a:solidFill>
                <a:effectLst>
                  <a:outerShdw blurRad="38100" dist="38100" dir="2700000" algn="tl">
                    <a:srgbClr val="000000">
                      <a:alpha val="43137"/>
                    </a:srgbClr>
                  </a:outerShdw>
                </a:effectLst>
              </a:rPr>
              <a:t>. </a:t>
            </a:r>
            <a:endParaRPr lang="en-CA" sz="26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77287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Lst>
          </a:blip>
          <a:srcRect t="24984"/>
          <a:stretch/>
        </p:blipFill>
        <p:spPr>
          <a:xfrm>
            <a:off x="-2434" y="-1"/>
            <a:ext cx="9144000" cy="5144599"/>
          </a:xfrm>
          <a:prstGeom prst="rect">
            <a:avLst/>
          </a:prstGeom>
        </p:spPr>
      </p:pic>
      <p:sp>
        <p:nvSpPr>
          <p:cNvPr id="4" name="TextBox 3"/>
          <p:cNvSpPr txBox="1"/>
          <p:nvPr/>
        </p:nvSpPr>
        <p:spPr>
          <a:xfrm>
            <a:off x="76875" y="411510"/>
            <a:ext cx="8964486" cy="1384995"/>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What possible </a:t>
            </a:r>
            <a:r>
              <a:rPr lang="en-CA" sz="2800" b="1" dirty="0">
                <a:solidFill>
                  <a:prstClr val="black"/>
                </a:solidFill>
                <a:effectLst>
                  <a:outerShdw blurRad="38100" dist="38100" dir="2700000" algn="tl">
                    <a:prstClr val="white">
                      <a:alpha val="43000"/>
                    </a:prstClr>
                  </a:outerShdw>
                </a:effectLst>
              </a:rPr>
              <a:t>categories can listeners of God’s revelation fall into depending on their preparedness to receive God’s prayerfully discerned and taught Word?</a:t>
            </a:r>
          </a:p>
        </p:txBody>
      </p:sp>
      <p:sp>
        <p:nvSpPr>
          <p:cNvPr id="6" name="TextBox 5"/>
          <p:cNvSpPr txBox="1"/>
          <p:nvPr/>
        </p:nvSpPr>
        <p:spPr>
          <a:xfrm>
            <a:off x="104360" y="2580623"/>
            <a:ext cx="8964486" cy="523220"/>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Which one describes you? </a:t>
            </a:r>
            <a:endParaRPr lang="en-CA" sz="2800" b="1" dirty="0">
              <a:solidFill>
                <a:prstClr val="black"/>
              </a:solidFill>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113710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18 pic.jpg"/>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Lst>
          </a:blip>
          <a:srcRect t="24984"/>
          <a:stretch/>
        </p:blipFill>
        <p:spPr>
          <a:xfrm>
            <a:off x="-2434" y="-1"/>
            <a:ext cx="9144000" cy="5144599"/>
          </a:xfrm>
          <a:prstGeom prst="rect">
            <a:avLst/>
          </a:prstGeom>
        </p:spPr>
      </p:pic>
      <p:sp>
        <p:nvSpPr>
          <p:cNvPr id="4" name="TextBox 3"/>
          <p:cNvSpPr txBox="1"/>
          <p:nvPr/>
        </p:nvSpPr>
        <p:spPr>
          <a:xfrm>
            <a:off x="323527" y="195486"/>
            <a:ext cx="8496945" cy="2092881"/>
          </a:xfrm>
          <a:prstGeom prst="rect">
            <a:avLst/>
          </a:prstGeom>
          <a:solidFill>
            <a:srgbClr val="C4BD97">
              <a:alpha val="69804"/>
            </a:srgbClr>
          </a:solidFill>
        </p:spPr>
        <p:txBody>
          <a:bodyPr wrap="square" rtlCol="0">
            <a:spAutoFit/>
          </a:bodyPr>
          <a:lstStyle/>
          <a:p>
            <a:r>
              <a:rPr lang="en-CA" sz="2600" b="1" dirty="0">
                <a:solidFill>
                  <a:prstClr val="black"/>
                </a:solidFill>
                <a:effectLst>
                  <a:outerShdw blurRad="38100" dist="38100" dir="2700000" algn="tl">
                    <a:prstClr val="white">
                      <a:alpha val="43000"/>
                    </a:prstClr>
                  </a:outerShdw>
                </a:effectLst>
              </a:rPr>
              <a:t>Summary: </a:t>
            </a:r>
            <a:endParaRPr lang="en-CA" sz="2600" b="1" dirty="0" smtClean="0">
              <a:solidFill>
                <a:prstClr val="black"/>
              </a:solidFill>
              <a:effectLst>
                <a:outerShdw blurRad="38100" dist="38100" dir="2700000" algn="tl">
                  <a:prstClr val="white">
                    <a:alpha val="43000"/>
                  </a:prstClr>
                </a:outerShdw>
              </a:effectLst>
            </a:endParaRPr>
          </a:p>
          <a:p>
            <a:r>
              <a:rPr lang="en-CA" sz="2600" b="1" dirty="0" smtClean="0">
                <a:solidFill>
                  <a:prstClr val="black"/>
                </a:solidFill>
                <a:effectLst>
                  <a:outerShdw blurRad="38100" dist="38100" dir="2700000" algn="tl">
                    <a:prstClr val="white">
                      <a:alpha val="43000"/>
                    </a:prstClr>
                  </a:outerShdw>
                </a:effectLst>
              </a:rPr>
              <a:t>The </a:t>
            </a:r>
            <a:r>
              <a:rPr lang="en-CA" sz="2600" b="1" dirty="0">
                <a:solidFill>
                  <a:prstClr val="black"/>
                </a:solidFill>
                <a:effectLst>
                  <a:outerShdw blurRad="38100" dist="38100" dir="2700000" algn="tl">
                    <a:prstClr val="white">
                      <a:alpha val="43000"/>
                    </a:prstClr>
                  </a:outerShdw>
                </a:effectLst>
              </a:rPr>
              <a:t>prayerfully discerned and taught Word and its reception by prayerfully prepared worshippers is essential for Elliott becoming </a:t>
            </a:r>
            <a:r>
              <a:rPr lang="en-CA" sz="2600" b="1" dirty="0" smtClean="0">
                <a:solidFill>
                  <a:prstClr val="black"/>
                </a:solidFill>
                <a:effectLst>
                  <a:outerShdw blurRad="38100" dist="38100" dir="2700000" algn="tl">
                    <a:prstClr val="white">
                      <a:alpha val="43000"/>
                    </a:prstClr>
                  </a:outerShdw>
                </a:effectLst>
              </a:rPr>
              <a:t>the </a:t>
            </a:r>
            <a:r>
              <a:rPr lang="en-CA" sz="2600" b="1" dirty="0">
                <a:solidFill>
                  <a:prstClr val="black"/>
                </a:solidFill>
                <a:effectLst>
                  <a:outerShdw blurRad="38100" dist="38100" dir="2700000" algn="tl">
                    <a:prstClr val="white">
                      <a:alpha val="43000"/>
                    </a:prstClr>
                  </a:outerShdw>
                </a:effectLst>
              </a:rPr>
              <a:t>inclusive church of mature multiplying disciples God intends it to be. </a:t>
            </a:r>
          </a:p>
        </p:txBody>
      </p:sp>
      <p:sp>
        <p:nvSpPr>
          <p:cNvPr id="6" name="TextBox 5"/>
          <p:cNvSpPr txBox="1"/>
          <p:nvPr/>
        </p:nvSpPr>
        <p:spPr>
          <a:xfrm>
            <a:off x="323527" y="2499742"/>
            <a:ext cx="8496945" cy="1261884"/>
          </a:xfrm>
          <a:prstGeom prst="rect">
            <a:avLst/>
          </a:prstGeom>
          <a:solidFill>
            <a:srgbClr val="C4BD97">
              <a:alpha val="69804"/>
            </a:srgbClr>
          </a:solidFill>
        </p:spPr>
        <p:txBody>
          <a:bodyPr wrap="square" rtlCol="0">
            <a:spAutoFit/>
          </a:bodyPr>
          <a:lstStyle/>
          <a:p>
            <a:r>
              <a:rPr lang="en-CA" sz="2800" b="1" dirty="0" smtClean="0">
                <a:solidFill>
                  <a:prstClr val="black"/>
                </a:solidFill>
                <a:effectLst>
                  <a:outerShdw blurRad="38100" dist="38100" dir="2700000" algn="tl">
                    <a:prstClr val="white">
                      <a:alpha val="43000"/>
                    </a:prstClr>
                  </a:outerShdw>
                </a:effectLst>
              </a:rPr>
              <a:t>•  </a:t>
            </a:r>
            <a:r>
              <a:rPr lang="en-CA" sz="2400" b="1" dirty="0" smtClean="0">
                <a:solidFill>
                  <a:prstClr val="black"/>
                </a:solidFill>
                <a:effectLst>
                  <a:outerShdw blurRad="38100" dist="38100" dir="2700000" algn="tl">
                    <a:prstClr val="white">
                      <a:alpha val="43000"/>
                    </a:prstClr>
                  </a:outerShdw>
                </a:effectLst>
              </a:rPr>
              <a:t>Stray </a:t>
            </a:r>
            <a:r>
              <a:rPr lang="en-CA" sz="2400" b="1" dirty="0">
                <a:solidFill>
                  <a:prstClr val="black"/>
                </a:solidFill>
                <a:effectLst>
                  <a:outerShdw blurRad="38100" dist="38100" dir="2700000" algn="tl">
                    <a:prstClr val="white">
                      <a:alpha val="43000"/>
                    </a:prstClr>
                  </a:outerShdw>
                </a:effectLst>
              </a:rPr>
              <a:t>from making teaching of the prayerfully discerned Word of God a focal point of our gatherings and we become a den of robbers destined </a:t>
            </a:r>
            <a:r>
              <a:rPr lang="en-CA" sz="2400" b="1">
                <a:solidFill>
                  <a:prstClr val="black"/>
                </a:solidFill>
                <a:effectLst>
                  <a:outerShdw blurRad="38100" dist="38100" dir="2700000" algn="tl">
                    <a:prstClr val="white">
                      <a:alpha val="43000"/>
                    </a:prstClr>
                  </a:outerShdw>
                </a:effectLst>
              </a:rPr>
              <a:t>for </a:t>
            </a:r>
            <a:r>
              <a:rPr lang="en-CA" sz="2400" b="1" smtClean="0">
                <a:solidFill>
                  <a:prstClr val="black"/>
                </a:solidFill>
                <a:effectLst>
                  <a:outerShdw blurRad="38100" dist="38100" dir="2700000" algn="tl">
                    <a:prstClr val="white">
                      <a:alpha val="43000"/>
                    </a:prstClr>
                  </a:outerShdw>
                </a:effectLst>
              </a:rPr>
              <a:t>destruction </a:t>
            </a:r>
            <a:endParaRPr lang="en-CA" sz="2400" b="1" dirty="0">
              <a:solidFill>
                <a:prstClr val="black"/>
              </a:solidFill>
              <a:effectLst>
                <a:outerShdw blurRad="38100" dist="38100" dir="2700000" algn="tl">
                  <a:prstClr val="white">
                    <a:alpha val="43000"/>
                  </a:prstClr>
                </a:outerShdw>
              </a:effectLst>
            </a:endParaRPr>
          </a:p>
        </p:txBody>
      </p:sp>
      <p:sp>
        <p:nvSpPr>
          <p:cNvPr id="7" name="TextBox 6"/>
          <p:cNvSpPr txBox="1"/>
          <p:nvPr/>
        </p:nvSpPr>
        <p:spPr>
          <a:xfrm>
            <a:off x="323527" y="3761626"/>
            <a:ext cx="8496945" cy="1200329"/>
          </a:xfrm>
          <a:prstGeom prst="rect">
            <a:avLst/>
          </a:prstGeom>
          <a:solidFill>
            <a:srgbClr val="C4BD97">
              <a:alpha val="69804"/>
            </a:srgbClr>
          </a:solidFill>
        </p:spPr>
        <p:txBody>
          <a:bodyPr wrap="square" rtlCol="0">
            <a:spAutoFit/>
          </a:bodyPr>
          <a:lstStyle/>
          <a:p>
            <a:r>
              <a:rPr lang="en-CA" sz="2400" b="1" dirty="0">
                <a:solidFill>
                  <a:prstClr val="black"/>
                </a:solidFill>
                <a:effectLst>
                  <a:outerShdw blurRad="38100" dist="38100" dir="2700000" algn="tl">
                    <a:prstClr val="white">
                      <a:alpha val="43000"/>
                    </a:prstClr>
                  </a:outerShdw>
                </a:effectLst>
              </a:rPr>
              <a:t>•  </a:t>
            </a:r>
            <a:r>
              <a:rPr lang="en-CA" sz="2400" b="1" dirty="0" smtClean="0">
                <a:solidFill>
                  <a:prstClr val="black"/>
                </a:solidFill>
                <a:effectLst>
                  <a:outerShdw blurRad="38100" dist="38100" dir="2700000" algn="tl">
                    <a:prstClr val="white">
                      <a:alpha val="43000"/>
                    </a:prstClr>
                  </a:outerShdw>
                </a:effectLst>
              </a:rPr>
              <a:t>Stray </a:t>
            </a:r>
            <a:r>
              <a:rPr lang="en-CA" sz="2400" b="1" dirty="0">
                <a:solidFill>
                  <a:prstClr val="black"/>
                </a:solidFill>
                <a:effectLst>
                  <a:outerShdw blurRad="38100" dist="38100" dir="2700000" algn="tl">
                    <a:prstClr val="white">
                      <a:alpha val="43000"/>
                    </a:prstClr>
                  </a:outerShdw>
                </a:effectLst>
              </a:rPr>
              <a:t>from prayerfully preparing ourselves for Sunday worship and we foolishly rob ourselves of experiencing God in knowing and doing his </a:t>
            </a:r>
            <a:r>
              <a:rPr lang="en-CA" sz="2400" b="1" dirty="0" smtClean="0">
                <a:solidFill>
                  <a:prstClr val="black"/>
                </a:solidFill>
                <a:effectLst>
                  <a:outerShdw blurRad="38100" dist="38100" dir="2700000" algn="tl">
                    <a:prstClr val="white">
                      <a:alpha val="43000"/>
                    </a:prstClr>
                  </a:outerShdw>
                </a:effectLst>
              </a:rPr>
              <a:t>will</a:t>
            </a:r>
            <a:endParaRPr lang="en-CA" sz="2400" b="1" dirty="0">
              <a:solidFill>
                <a:prstClr val="black"/>
              </a:solidFill>
              <a:effectLst>
                <a:outerShdw blurRad="38100" dist="38100" dir="2700000" algn="tl">
                  <a:prstClr val="white">
                    <a:alpha val="43000"/>
                  </a:prstClr>
                </a:outerShdw>
              </a:effectLst>
            </a:endParaRPr>
          </a:p>
        </p:txBody>
      </p:sp>
    </p:spTree>
    <p:extLst>
      <p:ext uri="{BB962C8B-B14F-4D97-AF65-F5344CB8AC3E}">
        <p14:creationId xmlns:p14="http://schemas.microsoft.com/office/powerpoint/2010/main" val="426305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339502"/>
            <a:ext cx="8424936" cy="4401205"/>
          </a:xfrm>
          <a:prstGeom prst="rect">
            <a:avLst/>
          </a:prstGeom>
          <a:solidFill>
            <a:srgbClr val="C4BD97">
              <a:alpha val="80000"/>
            </a:srgbClr>
          </a:solidFill>
        </p:spPr>
        <p:txBody>
          <a:bodyPr wrap="square" rtlCol="0">
            <a:spAutoFit/>
          </a:bodyPr>
          <a:lstStyle/>
          <a:p>
            <a:r>
              <a:rPr lang="en-CA" sz="2800" b="1" dirty="0" smtClean="0">
                <a:effectLst>
                  <a:outerShdw blurRad="38100" dist="38100" dir="2700000" algn="tl">
                    <a:schemeClr val="bg1">
                      <a:alpha val="43000"/>
                    </a:schemeClr>
                  </a:outerShdw>
                </a:effectLst>
              </a:rPr>
              <a:t>Luke 19:41 As he approached Jerusalem and saw the city, he wept over it 42 and said, ‘</a:t>
            </a:r>
            <a:r>
              <a:rPr lang="en-CA" sz="2800" b="1" dirty="0" smtClean="0">
                <a:solidFill>
                  <a:schemeClr val="accent4">
                    <a:lumMod val="75000"/>
                  </a:schemeClr>
                </a:solidFill>
                <a:effectLst>
                  <a:outerShdw blurRad="38100" dist="38100" dir="2700000" algn="tl">
                    <a:schemeClr val="bg1">
                      <a:alpha val="43000"/>
                    </a:schemeClr>
                  </a:outerShdw>
                </a:effectLst>
              </a:rPr>
              <a:t>If you, even you, had only known on this day what would bring you peace – but now it is hidden from your eyes</a:t>
            </a:r>
            <a:r>
              <a:rPr lang="en-CA" sz="2800" b="1" dirty="0" smtClean="0">
                <a:effectLst>
                  <a:outerShdw blurRad="38100" dist="38100" dir="2700000" algn="tl">
                    <a:schemeClr val="bg1">
                      <a:alpha val="43000"/>
                    </a:schemeClr>
                  </a:outerShdw>
                </a:effectLst>
              </a:rPr>
              <a:t>. 43 The days will come upon you when your enemies will build an embankment against you and encircle you and hem you in on every side. 44 They will dash you to the ground, you and the children within your walls. </a:t>
            </a:r>
            <a:r>
              <a:rPr lang="en-CA" sz="2800" b="1" dirty="0">
                <a:solidFill>
                  <a:schemeClr val="accent4">
                    <a:lumMod val="75000"/>
                  </a:schemeClr>
                </a:solidFill>
                <a:effectLst>
                  <a:outerShdw blurRad="38100" dist="38100" dir="2700000" algn="tl">
                    <a:schemeClr val="bg1">
                      <a:alpha val="43000"/>
                    </a:schemeClr>
                  </a:outerShdw>
                </a:effectLst>
              </a:rPr>
              <a:t>They will not leave one stone on another, because you did not recognise the time of God’s coming to you</a:t>
            </a:r>
            <a:r>
              <a:rPr lang="en-CA" sz="2800" b="1" dirty="0" smtClean="0">
                <a:effectLst>
                  <a:outerShdw blurRad="38100" dist="38100" dir="2700000" algn="tl">
                    <a:schemeClr val="bg1">
                      <a:alpha val="43000"/>
                    </a:schemeClr>
                  </a:outerShdw>
                </a:effectLst>
              </a:rPr>
              <a:t>.’</a:t>
            </a:r>
            <a:endParaRPr lang="en-CA" sz="2800" b="1" dirty="0">
              <a:effectLst>
                <a:outerShdw blurRad="38100" dist="38100" dir="2700000" algn="tl">
                  <a:schemeClr val="bg1">
                    <a:alpha val="43000"/>
                  </a:schemeClr>
                </a:outerShdw>
              </a:effectLst>
            </a:endParaRPr>
          </a:p>
        </p:txBody>
      </p:sp>
    </p:spTree>
    <p:extLst>
      <p:ext uri="{BB962C8B-B14F-4D97-AF65-F5344CB8AC3E}">
        <p14:creationId xmlns:p14="http://schemas.microsoft.com/office/powerpoint/2010/main" val="142606056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339502"/>
            <a:ext cx="8424936" cy="1815882"/>
          </a:xfrm>
          <a:prstGeom prst="rect">
            <a:avLst/>
          </a:prstGeom>
          <a:solidFill>
            <a:srgbClr val="C4BD97">
              <a:alpha val="80000"/>
            </a:srgbClr>
          </a:solidFill>
        </p:spPr>
        <p:txBody>
          <a:bodyPr wrap="square" rtlCol="0">
            <a:spAutoFit/>
          </a:bodyPr>
          <a:lstStyle/>
          <a:p>
            <a:r>
              <a:rPr lang="en-CA" sz="2800" b="1" dirty="0" smtClean="0">
                <a:effectLst>
                  <a:outerShdw blurRad="38100" dist="38100" dir="2700000" algn="tl">
                    <a:schemeClr val="bg1">
                      <a:alpha val="43000"/>
                    </a:schemeClr>
                  </a:outerShdw>
                </a:effectLst>
              </a:rPr>
              <a:t>45 When Jesus entered the temple courts, he began to drive out those who were selling. 46 ‘It is written,’ he said to them, ‘“</a:t>
            </a:r>
            <a:r>
              <a:rPr lang="en-CA" sz="2800" b="1" dirty="0" smtClean="0">
                <a:solidFill>
                  <a:srgbClr val="7030A0"/>
                </a:solidFill>
                <a:effectLst>
                  <a:outerShdw blurRad="38100" dist="38100" dir="2700000" algn="tl">
                    <a:schemeClr val="bg1">
                      <a:alpha val="43000"/>
                    </a:schemeClr>
                  </a:outerShdw>
                </a:effectLst>
              </a:rPr>
              <a:t>My house will be a house of prayer</a:t>
            </a:r>
            <a:r>
              <a:rPr lang="en-CA" sz="2800" b="1" dirty="0" smtClean="0">
                <a:effectLst>
                  <a:outerShdw blurRad="38100" dist="38100" dir="2700000" algn="tl">
                    <a:schemeClr val="bg1">
                      <a:alpha val="43000"/>
                    </a:schemeClr>
                  </a:outerShdw>
                </a:effectLst>
              </a:rPr>
              <a:t>”; but you have made it “</a:t>
            </a:r>
            <a:r>
              <a:rPr lang="en-CA" sz="2800" b="1" dirty="0" smtClean="0">
                <a:solidFill>
                  <a:srgbClr val="7030A0"/>
                </a:solidFill>
                <a:effectLst>
                  <a:outerShdw blurRad="38100" dist="38100" dir="2700000" algn="tl">
                    <a:schemeClr val="bg1">
                      <a:alpha val="43000"/>
                    </a:schemeClr>
                  </a:outerShdw>
                </a:effectLst>
              </a:rPr>
              <a:t>a den of robbers</a:t>
            </a:r>
            <a:r>
              <a:rPr lang="en-CA" sz="2800" b="1" dirty="0" smtClean="0">
                <a:effectLst>
                  <a:outerShdw blurRad="38100" dist="38100" dir="2700000" algn="tl">
                    <a:schemeClr val="bg1">
                      <a:alpha val="43000"/>
                    </a:schemeClr>
                  </a:outerShdw>
                </a:effectLst>
              </a:rPr>
              <a:t>”.’</a:t>
            </a:r>
          </a:p>
        </p:txBody>
      </p:sp>
    </p:spTree>
    <p:extLst>
      <p:ext uri="{BB962C8B-B14F-4D97-AF65-F5344CB8AC3E}">
        <p14:creationId xmlns:p14="http://schemas.microsoft.com/office/powerpoint/2010/main" val="31253302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205915"/>
            <a:ext cx="8964486" cy="523220"/>
          </a:xfrm>
          <a:prstGeom prst="rect">
            <a:avLst/>
          </a:prstGeom>
          <a:solidFill>
            <a:srgbClr val="C4BD97">
              <a:alpha val="80000"/>
            </a:srgbClr>
          </a:solidFill>
        </p:spPr>
        <p:txBody>
          <a:bodyPr wrap="square" rtlCol="0">
            <a:spAutoFit/>
          </a:bodyPr>
          <a:lstStyle/>
          <a:p>
            <a:r>
              <a:rPr lang="en-CA" sz="2800" b="1" dirty="0" smtClean="0">
                <a:effectLst>
                  <a:outerShdw blurRad="38100" dist="38100" dir="2700000" algn="tl">
                    <a:schemeClr val="bg1">
                      <a:alpha val="43000"/>
                    </a:schemeClr>
                  </a:outerShdw>
                </a:effectLst>
              </a:rPr>
              <a:t>                  “</a:t>
            </a:r>
            <a:r>
              <a:rPr lang="en-CA" sz="2800" b="1" dirty="0" smtClean="0">
                <a:solidFill>
                  <a:schemeClr val="accent4">
                    <a:lumMod val="75000"/>
                  </a:schemeClr>
                </a:solidFill>
                <a:effectLst>
                  <a:outerShdw blurRad="38100" dist="38100" dir="2700000" algn="tl">
                    <a:schemeClr val="bg1">
                      <a:alpha val="43000"/>
                    </a:schemeClr>
                  </a:outerShdw>
                </a:effectLst>
              </a:rPr>
              <a:t>My House of Prayer</a:t>
            </a:r>
            <a:r>
              <a:rPr lang="en-CA" sz="2800" b="1" dirty="0" smtClean="0">
                <a:effectLst>
                  <a:outerShdw blurRad="38100" dist="38100" dir="2700000" algn="tl">
                    <a:schemeClr val="bg1">
                      <a:alpha val="43000"/>
                    </a:schemeClr>
                  </a:outerShdw>
                </a:effectLst>
              </a:rPr>
              <a:t>”</a:t>
            </a:r>
          </a:p>
        </p:txBody>
      </p:sp>
      <p:sp>
        <p:nvSpPr>
          <p:cNvPr id="4" name="TextBox 3"/>
          <p:cNvSpPr txBox="1"/>
          <p:nvPr/>
        </p:nvSpPr>
        <p:spPr>
          <a:xfrm>
            <a:off x="89757" y="1059582"/>
            <a:ext cx="8964486" cy="954107"/>
          </a:xfrm>
          <a:prstGeom prst="rect">
            <a:avLst/>
          </a:prstGeom>
          <a:solidFill>
            <a:srgbClr val="C4BD97">
              <a:alpha val="80000"/>
            </a:srgbClr>
          </a:solidFill>
        </p:spPr>
        <p:txBody>
          <a:bodyPr wrap="square" rtlCol="0">
            <a:spAutoFit/>
          </a:bodyPr>
          <a:lstStyle/>
          <a:p>
            <a:r>
              <a:rPr lang="en-CA" sz="2800" b="1" dirty="0">
                <a:effectLst>
                  <a:outerShdw blurRad="38100" dist="38100" dir="2700000" algn="tl">
                    <a:schemeClr val="bg1">
                      <a:alpha val="43000"/>
                    </a:schemeClr>
                  </a:outerShdw>
                </a:effectLst>
              </a:rPr>
              <a:t>If we unpack the word ‘prayer</a:t>
            </a:r>
            <a:r>
              <a:rPr lang="en-CA" sz="2800" b="1" dirty="0" smtClean="0">
                <a:effectLst>
                  <a:outerShdw blurRad="38100" dist="38100" dir="2700000" algn="tl">
                    <a:schemeClr val="bg1">
                      <a:alpha val="43000"/>
                    </a:schemeClr>
                  </a:outerShdw>
                </a:effectLst>
              </a:rPr>
              <a:t>’, </a:t>
            </a:r>
            <a:r>
              <a:rPr lang="en-CA" sz="2800" b="1" dirty="0">
                <a:effectLst>
                  <a:outerShdw blurRad="38100" dist="38100" dir="2700000" algn="tl">
                    <a:schemeClr val="bg1">
                      <a:alpha val="43000"/>
                    </a:schemeClr>
                  </a:outerShdw>
                </a:effectLst>
              </a:rPr>
              <a:t>what are some things that come to mind</a:t>
            </a:r>
            <a:r>
              <a:rPr lang="en-CA" sz="2800" b="1" dirty="0" smtClean="0">
                <a:effectLst>
                  <a:outerShdw blurRad="38100" dist="38100" dir="2700000" algn="tl">
                    <a:schemeClr val="bg1">
                      <a:alpha val="43000"/>
                    </a:schemeClr>
                  </a:outerShdw>
                </a:effectLst>
              </a:rPr>
              <a:t>? </a:t>
            </a:r>
          </a:p>
        </p:txBody>
      </p:sp>
    </p:spTree>
    <p:extLst>
      <p:ext uri="{BB962C8B-B14F-4D97-AF65-F5344CB8AC3E}">
        <p14:creationId xmlns:p14="http://schemas.microsoft.com/office/powerpoint/2010/main" val="193542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205915"/>
            <a:ext cx="8964486" cy="4401205"/>
          </a:xfrm>
          <a:prstGeom prst="rect">
            <a:avLst/>
          </a:prstGeom>
          <a:solidFill>
            <a:srgbClr val="C4BD97">
              <a:alpha val="80000"/>
            </a:srgbClr>
          </a:solidFill>
        </p:spPr>
        <p:txBody>
          <a:bodyPr wrap="square" rtlCol="0">
            <a:spAutoFit/>
          </a:bodyPr>
          <a:lstStyle/>
          <a:p>
            <a:r>
              <a:rPr lang="en-CA" sz="2800" b="1" dirty="0" smtClean="0">
                <a:effectLst>
                  <a:outerShdw blurRad="38100" dist="38100" dir="2700000" algn="tl">
                    <a:schemeClr val="bg1">
                      <a:alpha val="43000"/>
                    </a:schemeClr>
                  </a:outerShdw>
                </a:effectLst>
              </a:rPr>
              <a:t>Isa. 56:1-8  “</a:t>
            </a:r>
            <a:r>
              <a:rPr lang="en-CA" sz="2800" b="1" dirty="0" smtClean="0">
                <a:solidFill>
                  <a:schemeClr val="accent4">
                    <a:lumMod val="75000"/>
                  </a:schemeClr>
                </a:solidFill>
                <a:effectLst>
                  <a:outerShdw blurRad="38100" dist="38100" dir="2700000" algn="tl">
                    <a:schemeClr val="bg1">
                      <a:alpha val="43000"/>
                    </a:schemeClr>
                  </a:outerShdw>
                </a:effectLst>
              </a:rPr>
              <a:t>My House of Prayer</a:t>
            </a:r>
            <a:r>
              <a:rPr lang="en-CA" sz="2800" b="1" dirty="0" smtClean="0">
                <a:effectLst>
                  <a:outerShdw blurRad="38100" dist="38100" dir="2700000" algn="tl">
                    <a:schemeClr val="bg1">
                      <a:alpha val="43000"/>
                    </a:schemeClr>
                  </a:outerShdw>
                </a:effectLst>
              </a:rPr>
              <a:t>”</a:t>
            </a:r>
          </a:p>
          <a:p>
            <a:r>
              <a:rPr lang="en-CA" sz="2800" b="1" dirty="0" smtClean="0">
                <a:effectLst>
                  <a:outerShdw blurRad="38100" dist="38100" dir="2700000" algn="tl">
                    <a:schemeClr val="bg1">
                      <a:alpha val="43000"/>
                    </a:schemeClr>
                  </a:outerShdw>
                </a:effectLst>
              </a:rPr>
              <a:t>This is what the Lord says:</a:t>
            </a:r>
          </a:p>
          <a:p>
            <a:r>
              <a:rPr lang="en-CA" sz="2800" b="1" dirty="0" smtClean="0">
                <a:effectLst>
                  <a:outerShdw blurRad="38100" dist="38100" dir="2700000" algn="tl">
                    <a:schemeClr val="bg1">
                      <a:alpha val="43000"/>
                    </a:schemeClr>
                  </a:outerShdw>
                </a:effectLst>
              </a:rPr>
              <a:t>‘Maintain justice and do what is right, for my salvation is close at hand and my righteousness will soon be revealed.</a:t>
            </a:r>
          </a:p>
          <a:p>
            <a:r>
              <a:rPr lang="en-CA" sz="2800" b="1" dirty="0" smtClean="0">
                <a:effectLst>
                  <a:outerShdw blurRad="38100" dist="38100" dir="2700000" algn="tl">
                    <a:schemeClr val="bg1">
                      <a:alpha val="43000"/>
                    </a:schemeClr>
                  </a:outerShdw>
                </a:effectLst>
              </a:rPr>
              <a:t>2 Blessed is the one who does this –   the person who holds it fast, who keeps the Sabbath without desecrating it, and keeps their hands from doing any evil.’</a:t>
            </a:r>
          </a:p>
          <a:p>
            <a:r>
              <a:rPr lang="en-CA" sz="2800" b="1" dirty="0" smtClean="0">
                <a:effectLst>
                  <a:outerShdw blurRad="38100" dist="38100" dir="2700000" algn="tl">
                    <a:schemeClr val="bg1">
                      <a:alpha val="43000"/>
                    </a:schemeClr>
                  </a:outerShdw>
                </a:effectLst>
              </a:rPr>
              <a:t>3 Let no foreigner who is bound to the Lord say,</a:t>
            </a:r>
          </a:p>
          <a:p>
            <a:r>
              <a:rPr lang="en-CA" sz="2800" b="1" dirty="0" smtClean="0">
                <a:effectLst>
                  <a:outerShdw blurRad="38100" dist="38100" dir="2700000" algn="tl">
                    <a:schemeClr val="bg1">
                      <a:alpha val="43000"/>
                    </a:schemeClr>
                  </a:outerShdw>
                </a:effectLst>
              </a:rPr>
              <a:t>    ‘The Lord will surely exclude me from his people.’</a:t>
            </a:r>
          </a:p>
          <a:p>
            <a:r>
              <a:rPr lang="en-CA" sz="2800" b="1" dirty="0" smtClean="0">
                <a:effectLst>
                  <a:outerShdw blurRad="38100" dist="38100" dir="2700000" algn="tl">
                    <a:schemeClr val="bg1">
                      <a:alpha val="43000"/>
                    </a:schemeClr>
                  </a:outerShdw>
                </a:effectLst>
              </a:rPr>
              <a:t>And let no eunuch complain, ‘I am only a dry tree.’</a:t>
            </a:r>
          </a:p>
        </p:txBody>
      </p:sp>
    </p:spTree>
    <p:extLst>
      <p:ext uri="{BB962C8B-B14F-4D97-AF65-F5344CB8AC3E}">
        <p14:creationId xmlns:p14="http://schemas.microsoft.com/office/powerpoint/2010/main" val="17797604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205915"/>
            <a:ext cx="8964486" cy="4401205"/>
          </a:xfrm>
          <a:prstGeom prst="rect">
            <a:avLst/>
          </a:prstGeom>
          <a:solidFill>
            <a:srgbClr val="C4BD97">
              <a:alpha val="80000"/>
            </a:srgbClr>
          </a:solidFill>
        </p:spPr>
        <p:txBody>
          <a:bodyPr wrap="square" rtlCol="0">
            <a:spAutoFit/>
          </a:bodyPr>
          <a:lstStyle/>
          <a:p>
            <a:r>
              <a:rPr lang="en-CA" sz="2800" b="1" dirty="0" smtClean="0">
                <a:effectLst>
                  <a:outerShdw blurRad="38100" dist="38100" dir="2700000" algn="tl">
                    <a:schemeClr val="bg1">
                      <a:alpha val="43000"/>
                    </a:schemeClr>
                  </a:outerShdw>
                </a:effectLst>
              </a:rPr>
              <a:t>4 For this is what the Lord says:</a:t>
            </a:r>
          </a:p>
          <a:p>
            <a:r>
              <a:rPr lang="en-CA" sz="2800" b="1" dirty="0" smtClean="0">
                <a:effectLst>
                  <a:outerShdw blurRad="38100" dist="38100" dir="2700000" algn="tl">
                    <a:schemeClr val="bg1">
                      <a:alpha val="43000"/>
                    </a:schemeClr>
                  </a:outerShdw>
                </a:effectLst>
              </a:rPr>
              <a:t>‘To the eunuchs who keep my Sabbaths, who choose what pleases me and hold fast to my covenant –5 to them I will give within my temple and its walls a memorial and a name</a:t>
            </a:r>
          </a:p>
          <a:p>
            <a:r>
              <a:rPr lang="en-CA" sz="2800" b="1" dirty="0" smtClean="0">
                <a:effectLst>
                  <a:outerShdw blurRad="38100" dist="38100" dir="2700000" algn="tl">
                    <a:schemeClr val="bg1">
                      <a:alpha val="43000"/>
                    </a:schemeClr>
                  </a:outerShdw>
                </a:effectLst>
              </a:rPr>
              <a:t>better than sons and daughters; I will give them an everlasting name that will endure for ever.</a:t>
            </a:r>
          </a:p>
          <a:p>
            <a:r>
              <a:rPr lang="en-CA" sz="2800" b="1" dirty="0" smtClean="0">
                <a:effectLst>
                  <a:outerShdw blurRad="38100" dist="38100" dir="2700000" algn="tl">
                    <a:schemeClr val="bg1">
                      <a:alpha val="43000"/>
                    </a:schemeClr>
                  </a:outerShdw>
                </a:effectLst>
              </a:rPr>
              <a:t>6 And foreigners who bind themselves to the Lord</a:t>
            </a:r>
          </a:p>
          <a:p>
            <a:r>
              <a:rPr lang="en-CA" sz="2800" b="1" dirty="0" smtClean="0">
                <a:effectLst>
                  <a:outerShdw blurRad="38100" dist="38100" dir="2700000" algn="tl">
                    <a:schemeClr val="bg1">
                      <a:alpha val="43000"/>
                    </a:schemeClr>
                  </a:outerShdw>
                </a:effectLst>
              </a:rPr>
              <a:t>to minister to him, to love the name of the Lord, and to be his servants, all who keep the Sabbath without desecrating it and who hold fast to my covenant –</a:t>
            </a:r>
          </a:p>
        </p:txBody>
      </p:sp>
    </p:spTree>
    <p:extLst>
      <p:ext uri="{BB962C8B-B14F-4D97-AF65-F5344CB8AC3E}">
        <p14:creationId xmlns:p14="http://schemas.microsoft.com/office/powerpoint/2010/main" val="94967677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3100"/>
          <a:stretch/>
        </p:blipFill>
        <p:spPr bwMode="auto">
          <a:xfrm>
            <a:off x="-25762" y="0"/>
            <a:ext cx="9169761"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875" y="123478"/>
            <a:ext cx="8964486" cy="3108543"/>
          </a:xfrm>
          <a:prstGeom prst="rect">
            <a:avLst/>
          </a:prstGeom>
          <a:solidFill>
            <a:srgbClr val="C4BD97">
              <a:alpha val="69804"/>
            </a:srgbClr>
          </a:solidFill>
        </p:spPr>
        <p:txBody>
          <a:bodyPr wrap="square" rtlCol="0">
            <a:spAutoFit/>
          </a:bodyPr>
          <a:lstStyle/>
          <a:p>
            <a:r>
              <a:rPr lang="en-CA" sz="2800" b="1" dirty="0" smtClean="0">
                <a:effectLst>
                  <a:outerShdw blurRad="38100" dist="38100" dir="2700000" algn="tl">
                    <a:schemeClr val="bg1">
                      <a:alpha val="43000"/>
                    </a:schemeClr>
                  </a:outerShdw>
                </a:effectLst>
              </a:rPr>
              <a:t>7 these I will bring to my holy mountain and give them joy in </a:t>
            </a:r>
            <a:r>
              <a:rPr lang="en-CA" sz="2800" b="1" dirty="0" smtClean="0">
                <a:solidFill>
                  <a:schemeClr val="accent4">
                    <a:lumMod val="75000"/>
                  </a:schemeClr>
                </a:solidFill>
                <a:effectLst>
                  <a:outerShdw blurRad="38100" dist="38100" dir="2700000" algn="tl">
                    <a:schemeClr val="bg1">
                      <a:alpha val="43000"/>
                    </a:schemeClr>
                  </a:outerShdw>
                </a:effectLst>
              </a:rPr>
              <a:t>my house of prayer</a:t>
            </a:r>
            <a:r>
              <a:rPr lang="en-CA" sz="2800" b="1" dirty="0" smtClean="0">
                <a:effectLst>
                  <a:outerShdw blurRad="38100" dist="38100" dir="2700000" algn="tl">
                    <a:schemeClr val="bg1">
                      <a:alpha val="43000"/>
                    </a:schemeClr>
                  </a:outerShdw>
                </a:effectLst>
              </a:rPr>
              <a:t>.  Their burnt offerings and sacrifices</a:t>
            </a:r>
          </a:p>
          <a:p>
            <a:r>
              <a:rPr lang="en-CA" sz="2800" b="1" dirty="0" smtClean="0">
                <a:effectLst>
                  <a:outerShdw blurRad="38100" dist="38100" dir="2700000" algn="tl">
                    <a:schemeClr val="bg1">
                      <a:alpha val="43000"/>
                    </a:schemeClr>
                  </a:outerShdw>
                </a:effectLst>
              </a:rPr>
              <a:t>will be accepted on my altar; for my house will be called</a:t>
            </a:r>
          </a:p>
          <a:p>
            <a:r>
              <a:rPr lang="en-CA" sz="2800" b="1" dirty="0" smtClean="0">
                <a:effectLst>
                  <a:outerShdw blurRad="38100" dist="38100" dir="2700000" algn="tl">
                    <a:schemeClr val="bg1">
                      <a:alpha val="43000"/>
                    </a:schemeClr>
                  </a:outerShdw>
                </a:effectLst>
              </a:rPr>
              <a:t>a </a:t>
            </a:r>
            <a:r>
              <a:rPr lang="en-CA" sz="2800" b="1" dirty="0" smtClean="0">
                <a:solidFill>
                  <a:srgbClr val="7030A0"/>
                </a:solidFill>
                <a:effectLst>
                  <a:outerShdw blurRad="38100" dist="38100" dir="2700000" algn="tl">
                    <a:schemeClr val="bg1">
                      <a:alpha val="43000"/>
                    </a:schemeClr>
                  </a:outerShdw>
                </a:effectLst>
              </a:rPr>
              <a:t>house of prayer for all nations</a:t>
            </a:r>
            <a:r>
              <a:rPr lang="en-CA" sz="2800" b="1" dirty="0" smtClean="0">
                <a:effectLst>
                  <a:outerShdw blurRad="38100" dist="38100" dir="2700000" algn="tl">
                    <a:schemeClr val="bg1">
                      <a:alpha val="43000"/>
                    </a:schemeClr>
                  </a:outerShdw>
                </a:effectLst>
              </a:rPr>
              <a:t>.’</a:t>
            </a:r>
          </a:p>
          <a:p>
            <a:r>
              <a:rPr lang="en-CA" sz="2800" b="1" dirty="0" smtClean="0">
                <a:effectLst>
                  <a:outerShdw blurRad="38100" dist="38100" dir="2700000" algn="tl">
                    <a:schemeClr val="bg1">
                      <a:alpha val="43000"/>
                    </a:schemeClr>
                  </a:outerShdw>
                </a:effectLst>
              </a:rPr>
              <a:t>8 The Sovereign Lord declares – he who gathers the exiles of Israel: ‘I will gather still others to them besides those already gathered.’</a:t>
            </a:r>
            <a:endParaRPr lang="en-CA" sz="2800" b="1" dirty="0">
              <a:effectLst>
                <a:outerShdw blurRad="38100" dist="38100" dir="2700000" algn="tl">
                  <a:schemeClr val="bg1">
                    <a:alpha val="43000"/>
                  </a:schemeClr>
                </a:outerShdw>
              </a:effectLst>
            </a:endParaRPr>
          </a:p>
        </p:txBody>
      </p:sp>
      <p:sp>
        <p:nvSpPr>
          <p:cNvPr id="3" name="TextBox 2"/>
          <p:cNvSpPr txBox="1"/>
          <p:nvPr/>
        </p:nvSpPr>
        <p:spPr>
          <a:xfrm>
            <a:off x="76874" y="3232021"/>
            <a:ext cx="8887613" cy="492443"/>
          </a:xfrm>
          <a:prstGeom prst="rect">
            <a:avLst/>
          </a:prstGeom>
          <a:solidFill>
            <a:schemeClr val="bg2">
              <a:lumMod val="50000"/>
            </a:schemeClr>
          </a:solidFill>
        </p:spPr>
        <p:txBody>
          <a:bodyPr wrap="square" rtlCol="0">
            <a:spAutoFit/>
          </a:bodyPr>
          <a:lstStyle/>
          <a:p>
            <a:pPr marL="457200" indent="-457200">
              <a:buFont typeface="Arial" panose="020B0604020202020204" pitchFamily="34" charset="0"/>
              <a:buChar char="•"/>
            </a:pPr>
            <a:r>
              <a:rPr lang="en-CA" sz="2600" dirty="0" smtClean="0">
                <a:solidFill>
                  <a:schemeClr val="bg1"/>
                </a:solidFill>
              </a:rPr>
              <a:t>Congregants’ obedience to God’s revealed Word</a:t>
            </a:r>
            <a:endParaRPr lang="en-CA" sz="2600" dirty="0">
              <a:solidFill>
                <a:schemeClr val="bg1"/>
              </a:solidFill>
            </a:endParaRPr>
          </a:p>
        </p:txBody>
      </p:sp>
      <p:sp>
        <p:nvSpPr>
          <p:cNvPr id="5" name="TextBox 4"/>
          <p:cNvSpPr txBox="1"/>
          <p:nvPr/>
        </p:nvSpPr>
        <p:spPr>
          <a:xfrm>
            <a:off x="76873" y="3724464"/>
            <a:ext cx="8887613" cy="492443"/>
          </a:xfrm>
          <a:prstGeom prst="rect">
            <a:avLst/>
          </a:prstGeom>
          <a:solidFill>
            <a:schemeClr val="bg2">
              <a:lumMod val="50000"/>
            </a:schemeClr>
          </a:solidFill>
        </p:spPr>
        <p:txBody>
          <a:bodyPr wrap="square" rtlCol="0">
            <a:spAutoFit/>
          </a:bodyPr>
          <a:lstStyle/>
          <a:p>
            <a:pPr marL="457200" indent="-457200">
              <a:buFont typeface="Arial" panose="020B0604020202020204" pitchFamily="34" charset="0"/>
              <a:buChar char="•"/>
            </a:pPr>
            <a:r>
              <a:rPr lang="en-CA" sz="2600" dirty="0" smtClean="0">
                <a:solidFill>
                  <a:schemeClr val="bg1"/>
                </a:solidFill>
              </a:rPr>
              <a:t>Inclusive, a place for the faithful, including Gentiles</a:t>
            </a:r>
            <a:endParaRPr lang="en-CA" sz="2600" dirty="0">
              <a:solidFill>
                <a:schemeClr val="bg1"/>
              </a:solidFill>
            </a:endParaRPr>
          </a:p>
        </p:txBody>
      </p:sp>
      <p:sp>
        <p:nvSpPr>
          <p:cNvPr id="6" name="TextBox 5"/>
          <p:cNvSpPr txBox="1"/>
          <p:nvPr/>
        </p:nvSpPr>
        <p:spPr>
          <a:xfrm>
            <a:off x="81539" y="4207688"/>
            <a:ext cx="8887613" cy="892552"/>
          </a:xfrm>
          <a:prstGeom prst="rect">
            <a:avLst/>
          </a:prstGeom>
          <a:solidFill>
            <a:schemeClr val="bg2">
              <a:lumMod val="50000"/>
            </a:schemeClr>
          </a:solidFill>
        </p:spPr>
        <p:txBody>
          <a:bodyPr wrap="square" rtlCol="0">
            <a:spAutoFit/>
          </a:bodyPr>
          <a:lstStyle/>
          <a:p>
            <a:pPr marL="457200" indent="-457200">
              <a:buFont typeface="Arial" panose="020B0604020202020204" pitchFamily="34" charset="0"/>
              <a:buChar char="•"/>
            </a:pPr>
            <a:r>
              <a:rPr lang="en-CA" sz="2600" dirty="0" smtClean="0">
                <a:solidFill>
                  <a:schemeClr val="bg1"/>
                </a:solidFill>
              </a:rPr>
              <a:t>Prayer is implicitly prayers of seeking God’s will with every intention of obeying that Word from God</a:t>
            </a:r>
            <a:endParaRPr lang="en-CA" sz="2600" dirty="0">
              <a:solidFill>
                <a:schemeClr val="bg1"/>
              </a:solidFill>
            </a:endParaRPr>
          </a:p>
        </p:txBody>
      </p:sp>
    </p:spTree>
    <p:extLst>
      <p:ext uri="{BB962C8B-B14F-4D97-AF65-F5344CB8AC3E}">
        <p14:creationId xmlns:p14="http://schemas.microsoft.com/office/powerpoint/2010/main" val="3219832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2216</Words>
  <Application>Microsoft Office PowerPoint</Application>
  <PresentationFormat>On-screen Show (16:9)</PresentationFormat>
  <Paragraphs>147</Paragraphs>
  <Slides>39</Slides>
  <Notes>8</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Paul</cp:lastModifiedBy>
  <cp:revision>59</cp:revision>
  <dcterms:created xsi:type="dcterms:W3CDTF">2019-05-16T16:44:00Z</dcterms:created>
  <dcterms:modified xsi:type="dcterms:W3CDTF">2019-05-19T11:00:40Z</dcterms:modified>
</cp:coreProperties>
</file>