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Lst>
  <p:sldIdLst>
    <p:sldId id="302" r:id="rId5"/>
    <p:sldId id="303" r:id="rId6"/>
    <p:sldId id="274" r:id="rId7"/>
    <p:sldId id="258" r:id="rId8"/>
    <p:sldId id="276" r:id="rId9"/>
    <p:sldId id="277" r:id="rId10"/>
    <p:sldId id="278" r:id="rId11"/>
    <p:sldId id="279" r:id="rId12"/>
    <p:sldId id="280" r:id="rId13"/>
    <p:sldId id="281" r:id="rId14"/>
    <p:sldId id="305" r:id="rId15"/>
    <p:sldId id="304" r:id="rId16"/>
    <p:sldId id="275" r:id="rId17"/>
    <p:sldId id="282" r:id="rId18"/>
    <p:sldId id="261" r:id="rId19"/>
    <p:sldId id="283" r:id="rId20"/>
    <p:sldId id="285" r:id="rId21"/>
    <p:sldId id="286" r:id="rId22"/>
    <p:sldId id="287" r:id="rId23"/>
    <p:sldId id="316" r:id="rId24"/>
    <p:sldId id="288" r:id="rId25"/>
    <p:sldId id="306" r:id="rId26"/>
    <p:sldId id="290" r:id="rId27"/>
    <p:sldId id="266" r:id="rId28"/>
    <p:sldId id="267" r:id="rId29"/>
    <p:sldId id="307" r:id="rId30"/>
    <p:sldId id="308" r:id="rId31"/>
    <p:sldId id="269" r:id="rId32"/>
    <p:sldId id="268" r:id="rId33"/>
    <p:sldId id="270" r:id="rId34"/>
    <p:sldId id="271" r:id="rId35"/>
    <p:sldId id="272" r:id="rId36"/>
    <p:sldId id="289" r:id="rId37"/>
    <p:sldId id="301" r:id="rId38"/>
    <p:sldId id="309" r:id="rId39"/>
    <p:sldId id="300" r:id="rId40"/>
    <p:sldId id="298" r:id="rId41"/>
    <p:sldId id="310" r:id="rId42"/>
    <p:sldId id="292" r:id="rId43"/>
    <p:sldId id="299" r:id="rId44"/>
    <p:sldId id="293" r:id="rId45"/>
    <p:sldId id="312" r:id="rId46"/>
    <p:sldId id="311" r:id="rId47"/>
    <p:sldId id="295" r:id="rId48"/>
    <p:sldId id="296" r:id="rId49"/>
    <p:sldId id="313" r:id="rId50"/>
    <p:sldId id="297" r:id="rId51"/>
    <p:sldId id="315" r:id="rId52"/>
    <p:sldId id="314" r:id="rId5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4" d="100"/>
          <a:sy n="104" d="100"/>
        </p:scale>
        <p:origin x="-90" y="-540"/>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17" name="Footer Placeholder 16"/>
          <p:cNvSpPr>
            <a:spLocks noGrp="1"/>
          </p:cNvSpPr>
          <p:nvPr>
            <p:ph type="ftr" sz="quarter" idx="11"/>
          </p:nvPr>
        </p:nvSpPr>
        <p:spPr/>
        <p:txBody>
          <a:bodyPr/>
          <a:lstStyle/>
          <a:p>
            <a:endParaRPr lang="en-CA"/>
          </a:p>
        </p:txBody>
      </p:sp>
      <p:sp>
        <p:nvSpPr>
          <p:cNvPr id="29" name="Slide Number Placeholder 28"/>
          <p:cNvSpPr>
            <a:spLocks noGrp="1"/>
          </p:cNvSpPr>
          <p:nvPr>
            <p:ph type="sldNum" sz="quarter" idx="12"/>
          </p:nvPr>
        </p:nvSpPr>
        <p:spPr/>
        <p:txBody>
          <a:bodyPr/>
          <a:lstStyle/>
          <a:p>
            <a:fld id="{A7676A22-17D6-4B8D-8D4C-12624AC124E2}" type="slidenum">
              <a:rPr lang="en-CA" smtClean="0"/>
              <a:pPr/>
              <a:t>‹#›</a:t>
            </a:fld>
            <a:endParaRPr lang="en-CA"/>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17" name="Footer Placeholder 16"/>
          <p:cNvSpPr>
            <a:spLocks noGrp="1"/>
          </p:cNvSpPr>
          <p:nvPr>
            <p:ph type="ftr" sz="quarter" idx="11"/>
          </p:nvPr>
        </p:nvSpPr>
        <p:spPr/>
        <p:txBody>
          <a:bodyPr/>
          <a:lstStyle/>
          <a:p>
            <a:endParaRPr lang="en-CA">
              <a:solidFill>
                <a:prstClr val="white">
                  <a:shade val="50000"/>
                </a:prstClr>
              </a:solidFill>
            </a:endParaRPr>
          </a:p>
        </p:txBody>
      </p:sp>
      <p:sp>
        <p:nvSpPr>
          <p:cNvPr id="29" name="Slide Number Placeholder 28"/>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xmlns="" val="9636930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8247853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a:xfrm>
            <a:off x="7924800" y="4812507"/>
            <a:ext cx="762000" cy="273844"/>
          </a:xfrm>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24344167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7577811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8" name="Footer Placeholder 7"/>
          <p:cNvSpPr>
            <a:spLocks noGrp="1"/>
          </p:cNvSpPr>
          <p:nvPr>
            <p:ph type="ftr" sz="quarter" idx="11"/>
          </p:nvPr>
        </p:nvSpPr>
        <p:spPr/>
        <p:txBody>
          <a:bodyPr/>
          <a:lstStyle/>
          <a:p>
            <a:endParaRPr lang="en-CA">
              <a:solidFill>
                <a:prstClr val="white">
                  <a:shade val="50000"/>
                </a:prstClr>
              </a:solidFill>
            </a:endParaRPr>
          </a:p>
        </p:txBody>
      </p:sp>
      <p:sp>
        <p:nvSpPr>
          <p:cNvPr id="9" name="Slide Number Placeholder 8"/>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29120960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4" name="Footer Placeholder 3"/>
          <p:cNvSpPr>
            <a:spLocks noGrp="1"/>
          </p:cNvSpPr>
          <p:nvPr>
            <p:ph type="ftr" sz="quarter" idx="11"/>
          </p:nvPr>
        </p:nvSpPr>
        <p:spPr/>
        <p:txBody>
          <a:bodyPr/>
          <a:lstStyle/>
          <a:p>
            <a:endParaRPr lang="en-CA">
              <a:solidFill>
                <a:prstClr val="white">
                  <a:shade val="50000"/>
                </a:prstClr>
              </a:solidFill>
            </a:endParaRPr>
          </a:p>
        </p:txBody>
      </p:sp>
      <p:sp>
        <p:nvSpPr>
          <p:cNvPr id="5" name="Slide Number Placeholder 4"/>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2378619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3" name="Footer Placeholder 2"/>
          <p:cNvSpPr>
            <a:spLocks noGrp="1"/>
          </p:cNvSpPr>
          <p:nvPr>
            <p:ph type="ftr" sz="quarter" idx="11"/>
          </p:nvPr>
        </p:nvSpPr>
        <p:spPr/>
        <p:txBody>
          <a:bodyPr/>
          <a:lstStyle/>
          <a:p>
            <a:endParaRPr lang="en-CA">
              <a:solidFill>
                <a:prstClr val="white">
                  <a:shade val="50000"/>
                </a:prstClr>
              </a:solidFill>
            </a:endParaRPr>
          </a:p>
        </p:txBody>
      </p:sp>
      <p:sp>
        <p:nvSpPr>
          <p:cNvPr id="4" name="Slide Number Placeholder 3"/>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972633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7379947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9082884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170868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940269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17" name="Footer Placeholder 16"/>
          <p:cNvSpPr>
            <a:spLocks noGrp="1"/>
          </p:cNvSpPr>
          <p:nvPr>
            <p:ph type="ftr" sz="quarter" idx="11"/>
          </p:nvPr>
        </p:nvSpPr>
        <p:spPr/>
        <p:txBody>
          <a:bodyPr/>
          <a:lstStyle/>
          <a:p>
            <a:endParaRPr lang="en-CA">
              <a:solidFill>
                <a:prstClr val="white">
                  <a:shade val="50000"/>
                </a:prstClr>
              </a:solidFill>
            </a:endParaRPr>
          </a:p>
        </p:txBody>
      </p:sp>
      <p:sp>
        <p:nvSpPr>
          <p:cNvPr id="29" name="Slide Number Placeholder 28"/>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xmlns="" val="3985824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610644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a:xfrm>
            <a:off x="7924800" y="4812507"/>
            <a:ext cx="762000" cy="273844"/>
          </a:xfrm>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985780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24315405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8" name="Footer Placeholder 7"/>
          <p:cNvSpPr>
            <a:spLocks noGrp="1"/>
          </p:cNvSpPr>
          <p:nvPr>
            <p:ph type="ftr" sz="quarter" idx="11"/>
          </p:nvPr>
        </p:nvSpPr>
        <p:spPr/>
        <p:txBody>
          <a:bodyPr/>
          <a:lstStyle/>
          <a:p>
            <a:endParaRPr lang="en-CA">
              <a:solidFill>
                <a:prstClr val="white">
                  <a:shade val="50000"/>
                </a:prstClr>
              </a:solidFill>
            </a:endParaRPr>
          </a:p>
        </p:txBody>
      </p:sp>
      <p:sp>
        <p:nvSpPr>
          <p:cNvPr id="9" name="Slide Number Placeholder 8"/>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5980033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4" name="Footer Placeholder 3"/>
          <p:cNvSpPr>
            <a:spLocks noGrp="1"/>
          </p:cNvSpPr>
          <p:nvPr>
            <p:ph type="ftr" sz="quarter" idx="11"/>
          </p:nvPr>
        </p:nvSpPr>
        <p:spPr/>
        <p:txBody>
          <a:bodyPr/>
          <a:lstStyle/>
          <a:p>
            <a:endParaRPr lang="en-CA">
              <a:solidFill>
                <a:prstClr val="white">
                  <a:shade val="50000"/>
                </a:prstClr>
              </a:solidFill>
            </a:endParaRPr>
          </a:p>
        </p:txBody>
      </p:sp>
      <p:sp>
        <p:nvSpPr>
          <p:cNvPr id="5" name="Slide Number Placeholder 4"/>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3913111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3" name="Footer Placeholder 2"/>
          <p:cNvSpPr>
            <a:spLocks noGrp="1"/>
          </p:cNvSpPr>
          <p:nvPr>
            <p:ph type="ftr" sz="quarter" idx="11"/>
          </p:nvPr>
        </p:nvSpPr>
        <p:spPr/>
        <p:txBody>
          <a:bodyPr/>
          <a:lstStyle/>
          <a:p>
            <a:endParaRPr lang="en-CA">
              <a:solidFill>
                <a:prstClr val="white">
                  <a:shade val="50000"/>
                </a:prstClr>
              </a:solidFill>
            </a:endParaRPr>
          </a:p>
        </p:txBody>
      </p:sp>
      <p:sp>
        <p:nvSpPr>
          <p:cNvPr id="4" name="Slide Number Placeholder 3"/>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3482513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7924800" y="4812507"/>
            <a:ext cx="762000" cy="273844"/>
          </a:xfrm>
        </p:spPr>
        <p:txBody>
          <a:bodyPr/>
          <a:lstStyle/>
          <a:p>
            <a:fld id="{A7676A22-17D6-4B8D-8D4C-12624AC124E2}"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4183037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553064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682803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25771162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028700"/>
            <a:ext cx="8229600" cy="13716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17" name="Footer Placeholder 16"/>
          <p:cNvSpPr>
            <a:spLocks noGrp="1"/>
          </p:cNvSpPr>
          <p:nvPr>
            <p:ph type="ftr" sz="quarter" idx="11"/>
          </p:nvPr>
        </p:nvSpPr>
        <p:spPr/>
        <p:txBody>
          <a:bodyPr/>
          <a:lstStyle/>
          <a:p>
            <a:endParaRPr lang="en-CA">
              <a:solidFill>
                <a:prstClr val="white">
                  <a:shade val="50000"/>
                </a:prstClr>
              </a:solidFill>
            </a:endParaRPr>
          </a:p>
        </p:txBody>
      </p:sp>
      <p:sp>
        <p:nvSpPr>
          <p:cNvPr id="29" name="Slide Number Placeholder 28"/>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
        <p:nvSpPr>
          <p:cNvPr id="9" name="Subtitle 8"/>
          <p:cNvSpPr>
            <a:spLocks noGrp="1"/>
          </p:cNvSpPr>
          <p:nvPr>
            <p:ph type="subTitle" idx="1"/>
          </p:nvPr>
        </p:nvSpPr>
        <p:spPr>
          <a:xfrm>
            <a:off x="1371600" y="2498774"/>
            <a:ext cx="6400800" cy="131445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xmlns="" val="19446738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7855535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457200"/>
            <a:ext cx="7086600" cy="13716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1880840"/>
            <a:ext cx="7086600" cy="113228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a:xfrm>
            <a:off x="7924800" y="4812507"/>
            <a:ext cx="762000" cy="273844"/>
          </a:xfrm>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20707210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4122422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8" name="Footer Placeholder 7"/>
          <p:cNvSpPr>
            <a:spLocks noGrp="1"/>
          </p:cNvSpPr>
          <p:nvPr>
            <p:ph type="ftr" sz="quarter" idx="11"/>
          </p:nvPr>
        </p:nvSpPr>
        <p:spPr/>
        <p:txBody>
          <a:bodyPr/>
          <a:lstStyle/>
          <a:p>
            <a:endParaRPr lang="en-CA">
              <a:solidFill>
                <a:prstClr val="white">
                  <a:shade val="50000"/>
                </a:prstClr>
              </a:solidFill>
            </a:endParaRPr>
          </a:p>
        </p:txBody>
      </p:sp>
      <p:sp>
        <p:nvSpPr>
          <p:cNvPr id="9" name="Slide Number Placeholder 8"/>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648079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4" name="Footer Placeholder 3"/>
          <p:cNvSpPr>
            <a:spLocks noGrp="1"/>
          </p:cNvSpPr>
          <p:nvPr>
            <p:ph type="ftr" sz="quarter" idx="11"/>
          </p:nvPr>
        </p:nvSpPr>
        <p:spPr/>
        <p:txBody>
          <a:bodyPr/>
          <a:lstStyle/>
          <a:p>
            <a:endParaRPr lang="en-CA">
              <a:solidFill>
                <a:prstClr val="white">
                  <a:shade val="50000"/>
                </a:prstClr>
              </a:solidFill>
            </a:endParaRPr>
          </a:p>
        </p:txBody>
      </p:sp>
      <p:sp>
        <p:nvSpPr>
          <p:cNvPr id="5" name="Slide Number Placeholder 4"/>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3966496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200151"/>
            <a:ext cx="4038600" cy="3394472"/>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3" name="Footer Placeholder 2"/>
          <p:cNvSpPr>
            <a:spLocks noGrp="1"/>
          </p:cNvSpPr>
          <p:nvPr>
            <p:ph type="ftr" sz="quarter" idx="11"/>
          </p:nvPr>
        </p:nvSpPr>
        <p:spPr/>
        <p:txBody>
          <a:bodyPr/>
          <a:lstStyle/>
          <a:p>
            <a:endParaRPr lang="en-CA">
              <a:solidFill>
                <a:prstClr val="white">
                  <a:shade val="50000"/>
                </a:prstClr>
              </a:solidFill>
            </a:endParaRPr>
          </a:p>
        </p:txBody>
      </p:sp>
      <p:sp>
        <p:nvSpPr>
          <p:cNvPr id="4" name="Slide Number Placeholder 3"/>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840065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000657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6" name="Footer Placeholder 5"/>
          <p:cNvSpPr>
            <a:spLocks noGrp="1"/>
          </p:cNvSpPr>
          <p:nvPr>
            <p:ph type="ftr" sz="quarter" idx="11"/>
          </p:nvPr>
        </p:nvSpPr>
        <p:spPr/>
        <p:txBody>
          <a:bodyPr/>
          <a:lstStyle/>
          <a:p>
            <a:endParaRPr lang="en-CA">
              <a:solidFill>
                <a:prstClr val="white">
                  <a:shade val="50000"/>
                </a:prstClr>
              </a:solidFill>
            </a:endParaRPr>
          </a:p>
        </p:txBody>
      </p:sp>
      <p:sp>
        <p:nvSpPr>
          <p:cNvPr id="7" name="Slide Number Placeholder 6"/>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814981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5491634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5" name="Footer Placeholder 4"/>
          <p:cNvSpPr>
            <a:spLocks noGrp="1"/>
          </p:cNvSpPr>
          <p:nvPr>
            <p:ph type="ftr" sz="quarter" idx="11"/>
          </p:nvPr>
        </p:nvSpPr>
        <p:spPr/>
        <p:txBody>
          <a:bodyPr/>
          <a:lstStyle/>
          <a:p>
            <a:endParaRPr lang="en-CA">
              <a:solidFill>
                <a:prstClr val="white">
                  <a:shade val="50000"/>
                </a:prstClr>
              </a:solidFill>
            </a:endParaRPr>
          </a:p>
        </p:txBody>
      </p:sp>
      <p:sp>
        <p:nvSpPr>
          <p:cNvPr id="6" name="Slide Number Placeholder 5"/>
          <p:cNvSpPr>
            <a:spLocks noGrp="1"/>
          </p:cNvSpPr>
          <p:nvPr>
            <p:ph type="sldNum" sz="quarter" idx="12"/>
          </p:nvPr>
        </p:nvSpPr>
        <p:spPr/>
        <p:txBody>
          <a:body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6163712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151335"/>
            <a:ext cx="4040188"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1151335"/>
            <a:ext cx="4041775" cy="563165"/>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71651"/>
            <a:ext cx="4040188"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771651"/>
            <a:ext cx="4041775" cy="282297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1" y="1143001"/>
            <a:ext cx="3008313" cy="3451622"/>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04788"/>
            <a:ext cx="5111750" cy="43898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5486400" cy="391716"/>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373981"/>
            <a:ext cx="5486400" cy="29718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875090"/>
            <a:ext cx="5486400" cy="397764"/>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C87DCEC-3E5E-40B8-8C31-1128D1FE6990}" type="datetimeFigureOut">
              <a:rPr lang="en-CA" smtClean="0"/>
              <a:pPr/>
              <a:t>2019-06-25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7676A22-17D6-4B8D-8D4C-12624AC124E2}" type="slidenum">
              <a:rPr lang="en-CA" smtClean="0"/>
              <a:pPr/>
              <a:t>‹#›</a:t>
            </a:fld>
            <a:endParaRPr lang="en-CA"/>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7C87DCEC-3E5E-40B8-8C31-1128D1FE6990}" type="datetimeFigureOut">
              <a:rPr lang="en-CA" smtClean="0"/>
              <a:pPr/>
              <a:t>2019-06-25</a:t>
            </a:fld>
            <a:endParaRPr lang="en-CA"/>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676A22-17D6-4B8D-8D4C-12624AC124E2}"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solidFill>
                <a:prstClr val="white">
                  <a:shade val="50000"/>
                </a:prst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3745547437"/>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solidFill>
                <a:prstClr val="white">
                  <a:shade val="50000"/>
                </a:prst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57909933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00150"/>
            <a:ext cx="8229600" cy="353187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4812507"/>
            <a:ext cx="2133600" cy="273844"/>
          </a:xfrm>
          <a:prstGeom prst="rect">
            <a:avLst/>
          </a:prstGeom>
        </p:spPr>
        <p:txBody>
          <a:bodyPr vert="horz" anchor="b"/>
          <a:lstStyle>
            <a:lvl1pPr algn="l" eaLnBrk="1" latinLnBrk="0" hangingPunct="1">
              <a:defRPr kumimoji="0" sz="1200">
                <a:solidFill>
                  <a:schemeClr val="tx1">
                    <a:shade val="50000"/>
                  </a:schemeClr>
                </a:solidFill>
              </a:defRPr>
            </a:lvl1pPr>
          </a:lstStyle>
          <a:p>
            <a:fld id="{7C87DCEC-3E5E-40B8-8C31-1128D1FE6990}" type="datetimeFigureOut">
              <a:rPr lang="en-CA" smtClean="0">
                <a:solidFill>
                  <a:prstClr val="white">
                    <a:shade val="50000"/>
                  </a:prstClr>
                </a:solidFill>
              </a:rPr>
              <a:pPr/>
              <a:t>2019-06-25</a:t>
            </a:fld>
            <a:endParaRPr lang="en-CA">
              <a:solidFill>
                <a:prstClr val="white">
                  <a:shade val="50000"/>
                </a:prstClr>
              </a:solidFill>
            </a:endParaRPr>
          </a:p>
        </p:txBody>
      </p:sp>
      <p:sp>
        <p:nvSpPr>
          <p:cNvPr id="3" name="Footer Placeholder 2"/>
          <p:cNvSpPr>
            <a:spLocks noGrp="1"/>
          </p:cNvSpPr>
          <p:nvPr>
            <p:ph type="ftr" sz="quarter" idx="3"/>
          </p:nvPr>
        </p:nvSpPr>
        <p:spPr>
          <a:xfrm>
            <a:off x="3124200" y="4812507"/>
            <a:ext cx="2895600" cy="273844"/>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CA">
              <a:solidFill>
                <a:prstClr val="white">
                  <a:shade val="50000"/>
                </a:prstClr>
              </a:solidFill>
            </a:endParaRPr>
          </a:p>
        </p:txBody>
      </p:sp>
      <p:sp>
        <p:nvSpPr>
          <p:cNvPr id="23" name="Slide Number Placeholder 22"/>
          <p:cNvSpPr>
            <a:spLocks noGrp="1"/>
          </p:cNvSpPr>
          <p:nvPr>
            <p:ph type="sldNum" sz="quarter" idx="4"/>
          </p:nvPr>
        </p:nvSpPr>
        <p:spPr>
          <a:xfrm>
            <a:off x="7924800" y="4812507"/>
            <a:ext cx="762000" cy="273844"/>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7676A22-17D6-4B8D-8D4C-12624AC124E2}" type="slidenum">
              <a:rPr lang="en-CA" smtClean="0">
                <a:solidFill>
                  <a:prstClr val="white">
                    <a:shade val="50000"/>
                  </a:prstClr>
                </a:solidFill>
              </a:rPr>
              <a:pPr/>
              <a:t>‹#›</a:t>
            </a:fld>
            <a:endParaRPr lang="en-CA">
              <a:solidFill>
                <a:prstClr val="white">
                  <a:shade val="50000"/>
                </a:prstClr>
              </a:solidFill>
            </a:endParaRPr>
          </a:p>
        </p:txBody>
      </p:sp>
    </p:spTree>
    <p:extLst>
      <p:ext uri="{BB962C8B-B14F-4D97-AF65-F5344CB8AC3E}">
        <p14:creationId xmlns:p14="http://schemas.microsoft.com/office/powerpoint/2010/main" xmlns="" val="1529531761"/>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843558"/>
            <a:ext cx="8280920" cy="1661993"/>
          </a:xfrm>
          <a:prstGeom prst="rect">
            <a:avLst/>
          </a:prstGeom>
          <a:solidFill>
            <a:schemeClr val="tx1">
              <a:lumMod val="50000"/>
            </a:schemeClr>
          </a:solidFill>
        </p:spPr>
        <p:txBody>
          <a:bodyPr wrap="square" rtlCol="0">
            <a:spAutoFit/>
          </a:bodyPr>
          <a:lstStyle/>
          <a:p>
            <a:r>
              <a:rPr lang="en-CA" sz="3400" dirty="0" smtClean="0"/>
              <a:t>How many here today don’t want to know what’s coming next?  </a:t>
            </a:r>
          </a:p>
          <a:p>
            <a:r>
              <a:rPr lang="en-CA" sz="3400" dirty="0" smtClean="0"/>
              <a:t>You want to be surprised! </a:t>
            </a:r>
            <a:endParaRPr lang="en-CA" sz="3400" dirty="0"/>
          </a:p>
        </p:txBody>
      </p:sp>
      <p:sp>
        <p:nvSpPr>
          <p:cNvPr id="5" name="TextBox 4"/>
          <p:cNvSpPr txBox="1"/>
          <p:nvPr/>
        </p:nvSpPr>
        <p:spPr>
          <a:xfrm>
            <a:off x="467544" y="2695966"/>
            <a:ext cx="8280920" cy="1138773"/>
          </a:xfrm>
          <a:prstGeom prst="rect">
            <a:avLst/>
          </a:prstGeom>
          <a:solidFill>
            <a:schemeClr val="tx1">
              <a:lumMod val="50000"/>
            </a:schemeClr>
          </a:solidFill>
        </p:spPr>
        <p:txBody>
          <a:bodyPr wrap="square" rtlCol="0">
            <a:spAutoFit/>
          </a:bodyPr>
          <a:lstStyle/>
          <a:p>
            <a:r>
              <a:rPr lang="en-CA" sz="3400" dirty="0" smtClean="0"/>
              <a:t>Why do many of us want to know what lies ahead in the future? </a:t>
            </a:r>
            <a:endParaRPr lang="en-CA" sz="3400" dirty="0"/>
          </a:p>
        </p:txBody>
      </p:sp>
    </p:spTree>
    <p:extLst>
      <p:ext uri="{BB962C8B-B14F-4D97-AF65-F5344CB8AC3E}">
        <p14:creationId xmlns:p14="http://schemas.microsoft.com/office/powerpoint/2010/main" xmlns="" val="2351778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95486"/>
            <a:ext cx="8568952" cy="4893647"/>
          </a:xfrm>
          <a:prstGeom prst="rect">
            <a:avLst/>
          </a:prstGeom>
          <a:noFill/>
        </p:spPr>
        <p:txBody>
          <a:bodyPr wrap="square" rtlCol="0">
            <a:spAutoFit/>
          </a:bodyPr>
          <a:lstStyle/>
          <a:p>
            <a:r>
              <a:rPr lang="en-CA" sz="2600" b="1" dirty="0" smtClean="0">
                <a:effectLst>
                  <a:outerShdw blurRad="38100" dist="38100" dir="2700000" algn="tl">
                    <a:srgbClr val="000000">
                      <a:alpha val="43137"/>
                    </a:srgbClr>
                  </a:outerShdw>
                </a:effectLst>
              </a:rPr>
              <a:t>34 </a:t>
            </a:r>
            <a:r>
              <a:rPr lang="en-CA" sz="2600" b="1" dirty="0">
                <a:effectLst>
                  <a:outerShdw blurRad="38100" dist="38100" dir="2700000" algn="tl">
                    <a:srgbClr val="000000">
                      <a:alpha val="43137"/>
                    </a:srgbClr>
                  </a:outerShdw>
                </a:effectLst>
              </a:rPr>
              <a:t>‘Be careful, or your hearts will be weighed down with carousing, drunkenness and the anxieties of life, and that day will close on you suddenly like a trap. </a:t>
            </a:r>
            <a:endParaRPr lang="en-CA" sz="2600" b="1" dirty="0" smtClean="0">
              <a:effectLst>
                <a:outerShdw blurRad="38100" dist="38100" dir="2700000" algn="tl">
                  <a:srgbClr val="000000">
                    <a:alpha val="43137"/>
                  </a:srgbClr>
                </a:outerShdw>
              </a:effectLst>
            </a:endParaRPr>
          </a:p>
          <a:p>
            <a:r>
              <a:rPr lang="en-CA" sz="2600" b="1" dirty="0" smtClean="0">
                <a:effectLst>
                  <a:outerShdw blurRad="38100" dist="38100" dir="2700000" algn="tl">
                    <a:srgbClr val="000000">
                      <a:alpha val="43137"/>
                    </a:srgbClr>
                  </a:outerShdw>
                </a:effectLst>
              </a:rPr>
              <a:t>35 </a:t>
            </a:r>
            <a:r>
              <a:rPr lang="en-CA" sz="2600" b="1" dirty="0">
                <a:effectLst>
                  <a:outerShdw blurRad="38100" dist="38100" dir="2700000" algn="tl">
                    <a:srgbClr val="000000">
                      <a:alpha val="43137"/>
                    </a:srgbClr>
                  </a:outerShdw>
                </a:effectLst>
              </a:rPr>
              <a:t>For it will come on all those who live on the face of the whole earth. 36 Be always on the watch, and pray that you may be able to escape all that is about to happen, and that you may be able to stand before the Son of Man.’</a:t>
            </a:r>
          </a:p>
          <a:p>
            <a:r>
              <a:rPr lang="en-CA" sz="2600" b="1" dirty="0" smtClean="0">
                <a:effectLst>
                  <a:outerShdw blurRad="38100" dist="38100" dir="2700000" algn="tl">
                    <a:srgbClr val="000000">
                      <a:alpha val="43137"/>
                    </a:srgbClr>
                  </a:outerShdw>
                </a:effectLst>
              </a:rPr>
              <a:t>37 </a:t>
            </a:r>
            <a:r>
              <a:rPr lang="en-CA" sz="2600" b="1" dirty="0">
                <a:effectLst>
                  <a:outerShdw blurRad="38100" dist="38100" dir="2700000" algn="tl">
                    <a:srgbClr val="000000">
                      <a:alpha val="43137"/>
                    </a:srgbClr>
                  </a:outerShdw>
                </a:effectLst>
              </a:rPr>
              <a:t>Each day Jesus was teaching at the temple, and each evening he went out to spend the night on the hill called the Mount of Olives, 38 and all the people came early in the morning to hear him at the temple.</a:t>
            </a:r>
          </a:p>
        </p:txBody>
      </p:sp>
    </p:spTree>
    <p:extLst>
      <p:ext uri="{BB962C8B-B14F-4D97-AF65-F5344CB8AC3E}">
        <p14:creationId xmlns:p14="http://schemas.microsoft.com/office/powerpoint/2010/main" xmlns="" val="17858271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3"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rot="4031160">
            <a:off x="29441" y="1589706"/>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6" name="TextBox 15"/>
          <p:cNvSpPr txBox="1"/>
          <p:nvPr/>
        </p:nvSpPr>
        <p:spPr>
          <a:xfrm rot="4031160">
            <a:off x="1855700" y="1608447"/>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7" name="TextBox 16"/>
          <p:cNvSpPr txBox="1"/>
          <p:nvPr/>
        </p:nvSpPr>
        <p:spPr>
          <a:xfrm rot="4031160">
            <a:off x="2884492" y="1589704"/>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8" name="TextBox 17"/>
          <p:cNvSpPr txBox="1"/>
          <p:nvPr/>
        </p:nvSpPr>
        <p:spPr>
          <a:xfrm rot="4031160">
            <a:off x="3954461" y="1571670"/>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9" name="TextBox 18"/>
          <p:cNvSpPr txBox="1"/>
          <p:nvPr/>
        </p:nvSpPr>
        <p:spPr>
          <a:xfrm rot="4031160">
            <a:off x="4984704" y="1571671"/>
            <a:ext cx="193434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22" name="TextBox 21"/>
          <p:cNvSpPr txBox="1"/>
          <p:nvPr/>
        </p:nvSpPr>
        <p:spPr>
          <a:xfrm rot="4031160">
            <a:off x="940276" y="1608447"/>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2" name="TextBox 1"/>
          <p:cNvSpPr txBox="1"/>
          <p:nvPr/>
        </p:nvSpPr>
        <p:spPr>
          <a:xfrm>
            <a:off x="414295" y="1137734"/>
            <a:ext cx="8104611" cy="523220"/>
          </a:xfrm>
          <a:prstGeom prst="rect">
            <a:avLst/>
          </a:prstGeom>
          <a:solidFill>
            <a:schemeClr val="accent2"/>
          </a:solidFill>
        </p:spPr>
        <p:txBody>
          <a:bodyPr wrap="square" rtlCol="0">
            <a:spAutoFit/>
          </a:bodyPr>
          <a:lstStyle/>
          <a:p>
            <a:r>
              <a:rPr lang="en-CA" sz="2800" dirty="0" smtClean="0"/>
              <a:t>Vs 10-11 is a preview of what is detailed in 25-28</a:t>
            </a:r>
            <a:endParaRPr lang="en-CA" sz="2600" dirty="0"/>
          </a:p>
        </p:txBody>
      </p:sp>
    </p:spTree>
    <p:extLst>
      <p:ext uri="{BB962C8B-B14F-4D97-AF65-F5344CB8AC3E}">
        <p14:creationId xmlns:p14="http://schemas.microsoft.com/office/powerpoint/2010/main" xmlns="" val="40564318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fltVal val="0"/>
                                          </p:val>
                                        </p:tav>
                                        <p:tav tm="100000">
                                          <p:val>
                                            <p:strVal val="#ppt_w"/>
                                          </p:val>
                                        </p:tav>
                                      </p:tavLst>
                                    </p:anim>
                                    <p:anim calcmode="lin" valueType="num">
                                      <p:cBhvr>
                                        <p:cTn id="33" dur="500" fill="hold"/>
                                        <p:tgtEl>
                                          <p:spTgt spid="17"/>
                                        </p:tgtEl>
                                        <p:attrNameLst>
                                          <p:attrName>ppt_h</p:attrName>
                                        </p:attrNameLst>
                                      </p:cBhvr>
                                      <p:tavLst>
                                        <p:tav tm="0">
                                          <p:val>
                                            <p:fltVal val="0"/>
                                          </p:val>
                                        </p:tav>
                                        <p:tav tm="100000">
                                          <p:val>
                                            <p:strVal val="#ppt_h"/>
                                          </p:val>
                                        </p:tav>
                                      </p:tavLst>
                                    </p:anim>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left)">
                                      <p:cBhvr>
                                        <p:cTn id="5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P spid="18" grpId="0" animBg="1"/>
      <p:bldP spid="19" grpId="0" animBg="1"/>
      <p:bldP spid="2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23433"/>
            <a:ext cx="3024336" cy="4893647"/>
          </a:xfrm>
          <a:prstGeom prst="rect">
            <a:avLst/>
          </a:prstGeom>
          <a:noFill/>
        </p:spPr>
        <p:txBody>
          <a:bodyPr wrap="square" rtlCol="0">
            <a:spAutoFit/>
          </a:bodyPr>
          <a:lstStyle/>
          <a:p>
            <a:r>
              <a:rPr lang="en-CA" sz="2400" b="1" dirty="0" smtClean="0">
                <a:solidFill>
                  <a:srgbClr val="FFC000"/>
                </a:solidFill>
                <a:effectLst>
                  <a:outerShdw blurRad="38100" dist="38100" dir="2700000" algn="tl">
                    <a:srgbClr val="000000">
                      <a:alpha val="43137"/>
                    </a:srgbClr>
                  </a:outerShdw>
                </a:effectLst>
              </a:rPr>
              <a:t>10 </a:t>
            </a:r>
            <a:r>
              <a:rPr lang="en-CA" sz="2400" b="1" dirty="0">
                <a:solidFill>
                  <a:srgbClr val="FFC000"/>
                </a:solidFill>
                <a:effectLst>
                  <a:outerShdw blurRad="38100" dist="38100" dir="2700000" algn="tl">
                    <a:srgbClr val="000000">
                      <a:alpha val="43137"/>
                    </a:srgbClr>
                  </a:outerShdw>
                </a:effectLst>
              </a:rPr>
              <a:t>Then he said to them: ‘Nation will rise against nation, and kingdom against kingdom. </a:t>
            </a:r>
            <a:endParaRPr lang="en-CA" sz="2400" b="1" dirty="0" smtClean="0">
              <a:solidFill>
                <a:srgbClr val="FFC000"/>
              </a:solidFill>
              <a:effectLst>
                <a:outerShdw blurRad="38100" dist="38100" dir="2700000" algn="tl">
                  <a:srgbClr val="000000">
                    <a:alpha val="43137"/>
                  </a:srgbClr>
                </a:outerShdw>
              </a:effectLst>
            </a:endParaRPr>
          </a:p>
          <a:p>
            <a:r>
              <a:rPr lang="en-CA" sz="2400" b="1" dirty="0" smtClean="0">
                <a:solidFill>
                  <a:srgbClr val="FFC000"/>
                </a:solidFill>
                <a:effectLst>
                  <a:outerShdw blurRad="38100" dist="38100" dir="2700000" algn="tl">
                    <a:srgbClr val="000000">
                      <a:alpha val="43137"/>
                    </a:srgbClr>
                  </a:outerShdw>
                </a:effectLst>
              </a:rPr>
              <a:t>11 </a:t>
            </a:r>
            <a:r>
              <a:rPr lang="en-CA" sz="2400" b="1" dirty="0">
                <a:solidFill>
                  <a:srgbClr val="FFC000"/>
                </a:solidFill>
                <a:effectLst>
                  <a:outerShdw blurRad="38100" dist="38100" dir="2700000" algn="tl">
                    <a:srgbClr val="000000">
                      <a:alpha val="43137"/>
                    </a:srgbClr>
                  </a:outerShdw>
                </a:effectLst>
              </a:rPr>
              <a:t>There will be great earthquakes, famines and pestilences in various places, and fearful events and great signs from heaven</a:t>
            </a:r>
            <a:r>
              <a:rPr lang="en-CA" sz="2400" b="1" dirty="0" smtClean="0">
                <a:solidFill>
                  <a:srgbClr val="FFC000"/>
                </a:solidFill>
                <a:effectLst>
                  <a:outerShdw blurRad="38100" dist="38100" dir="2700000" algn="tl">
                    <a:srgbClr val="000000">
                      <a:alpha val="43137"/>
                    </a:srgbClr>
                  </a:outerShdw>
                </a:effectLst>
              </a:rPr>
              <a:t>.  </a:t>
            </a:r>
            <a:endParaRPr lang="en-CA" sz="2400" b="1" dirty="0">
              <a:solidFill>
                <a:srgbClr val="FFC000"/>
              </a:solidFill>
              <a:effectLst>
                <a:outerShdw blurRad="38100" dist="38100" dir="2700000" algn="tl">
                  <a:srgbClr val="000000">
                    <a:alpha val="43137"/>
                  </a:srgbClr>
                </a:outerShdw>
              </a:effectLst>
            </a:endParaRPr>
          </a:p>
        </p:txBody>
      </p:sp>
      <p:sp>
        <p:nvSpPr>
          <p:cNvPr id="3" name="TextBox 2"/>
          <p:cNvSpPr txBox="1"/>
          <p:nvPr/>
        </p:nvSpPr>
        <p:spPr>
          <a:xfrm>
            <a:off x="3419872" y="124926"/>
            <a:ext cx="5616624" cy="4893647"/>
          </a:xfrm>
          <a:prstGeom prst="rect">
            <a:avLst/>
          </a:prstGeom>
          <a:noFill/>
        </p:spPr>
        <p:txBody>
          <a:bodyPr wrap="square" rtlCol="0">
            <a:spAutoFit/>
          </a:bodyPr>
          <a:lstStyle/>
          <a:p>
            <a:r>
              <a:rPr lang="en-CA" sz="2400" b="1" dirty="0" smtClean="0">
                <a:effectLst>
                  <a:outerShdw blurRad="38100" dist="38100" dir="2700000" algn="tl">
                    <a:srgbClr val="000000">
                      <a:alpha val="43137"/>
                    </a:srgbClr>
                  </a:outerShdw>
                </a:effectLst>
              </a:rPr>
              <a:t>25 </a:t>
            </a:r>
            <a:r>
              <a:rPr lang="en-CA" sz="2400" b="1" dirty="0">
                <a:effectLst>
                  <a:outerShdw blurRad="38100" dist="38100" dir="2700000" algn="tl">
                    <a:srgbClr val="000000">
                      <a:alpha val="43137"/>
                    </a:srgbClr>
                  </a:outerShdw>
                </a:effectLst>
              </a:rPr>
              <a:t>‘There will be signs in the sun, moon and stars. On the earth, nations will be in anguish and perplexity at the roaring and tossing of the sea. </a:t>
            </a:r>
            <a:endParaRPr lang="en-CA" sz="2400" b="1" dirty="0" smtClean="0">
              <a:effectLst>
                <a:outerShdw blurRad="38100" dist="38100" dir="2700000" algn="tl">
                  <a:srgbClr val="000000">
                    <a:alpha val="43137"/>
                  </a:srgbClr>
                </a:outerShdw>
              </a:effectLst>
            </a:endParaRPr>
          </a:p>
          <a:p>
            <a:r>
              <a:rPr lang="en-CA" sz="2400" b="1" dirty="0" smtClean="0">
                <a:effectLst>
                  <a:outerShdw blurRad="38100" dist="38100" dir="2700000" algn="tl">
                    <a:srgbClr val="000000">
                      <a:alpha val="43137"/>
                    </a:srgbClr>
                  </a:outerShdw>
                </a:effectLst>
              </a:rPr>
              <a:t>26 </a:t>
            </a:r>
            <a:r>
              <a:rPr lang="en-CA" sz="2400" b="1" dirty="0">
                <a:effectLst>
                  <a:outerShdw blurRad="38100" dist="38100" dir="2700000" algn="tl">
                    <a:srgbClr val="000000">
                      <a:alpha val="43137"/>
                    </a:srgbClr>
                  </a:outerShdw>
                </a:effectLst>
              </a:rPr>
              <a:t>People will faint from terror, apprehensive of what is coming on the world, for the heavenly bodies will be shaken. 27 At that time they will see the Son of Man coming in a cloud with power and great glory. 28 When these things begin to take place, stand up and lift up your heads, because your redemption is drawing near</a:t>
            </a:r>
            <a:r>
              <a:rPr lang="en-CA" sz="2400" b="1" dirty="0" smtClean="0">
                <a:effectLst>
                  <a:outerShdw blurRad="38100" dist="38100" dir="2700000" algn="tl">
                    <a:srgbClr val="000000">
                      <a:alpha val="43137"/>
                    </a:srgbClr>
                  </a:outerShdw>
                </a:effectLst>
              </a:rPr>
              <a:t>.’      </a:t>
            </a:r>
            <a:endParaRPr lang="en-C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625189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3"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14" name="TextBox 13"/>
          <p:cNvSpPr txBox="1"/>
          <p:nvPr/>
        </p:nvSpPr>
        <p:spPr>
          <a:xfrm rot="4031160">
            <a:off x="29441" y="1589706"/>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6" name="TextBox 15"/>
          <p:cNvSpPr txBox="1"/>
          <p:nvPr/>
        </p:nvSpPr>
        <p:spPr>
          <a:xfrm rot="4031160">
            <a:off x="1855700" y="1608447"/>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7" name="TextBox 16"/>
          <p:cNvSpPr txBox="1"/>
          <p:nvPr/>
        </p:nvSpPr>
        <p:spPr>
          <a:xfrm rot="4031160">
            <a:off x="2884492" y="1589704"/>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8" name="TextBox 17"/>
          <p:cNvSpPr txBox="1"/>
          <p:nvPr/>
        </p:nvSpPr>
        <p:spPr>
          <a:xfrm rot="4031160">
            <a:off x="3954461" y="1571670"/>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19" name="TextBox 18"/>
          <p:cNvSpPr txBox="1"/>
          <p:nvPr/>
        </p:nvSpPr>
        <p:spPr>
          <a:xfrm rot="4031160">
            <a:off x="4984704" y="1571671"/>
            <a:ext cx="193434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22" name="TextBox 21"/>
          <p:cNvSpPr txBox="1"/>
          <p:nvPr/>
        </p:nvSpPr>
        <p:spPr>
          <a:xfrm rot="4031160">
            <a:off x="940276" y="1608447"/>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t> </a:t>
            </a:r>
            <a:endParaRPr lang="en-CA" sz="2400" b="1" dirty="0"/>
          </a:p>
        </p:txBody>
      </p:sp>
      <p:sp>
        <p:nvSpPr>
          <p:cNvPr id="2" name="TextBox 1"/>
          <p:cNvSpPr txBox="1"/>
          <p:nvPr/>
        </p:nvSpPr>
        <p:spPr>
          <a:xfrm>
            <a:off x="414295" y="1137734"/>
            <a:ext cx="8104611" cy="523220"/>
          </a:xfrm>
          <a:prstGeom prst="rect">
            <a:avLst/>
          </a:prstGeom>
          <a:solidFill>
            <a:schemeClr val="accent2"/>
          </a:solidFill>
        </p:spPr>
        <p:txBody>
          <a:bodyPr wrap="square" rtlCol="0">
            <a:spAutoFit/>
          </a:bodyPr>
          <a:lstStyle/>
          <a:p>
            <a:r>
              <a:rPr lang="en-CA" sz="2800" dirty="0" smtClean="0"/>
              <a:t>Vs 10-11 is a preview of what is detailed in 25-28</a:t>
            </a:r>
            <a:endParaRPr lang="en-CA" sz="2600" dirty="0"/>
          </a:p>
        </p:txBody>
      </p:sp>
      <p:sp>
        <p:nvSpPr>
          <p:cNvPr id="24" name="TextBox 23"/>
          <p:cNvSpPr txBox="1"/>
          <p:nvPr/>
        </p:nvSpPr>
        <p:spPr>
          <a:xfrm>
            <a:off x="432829" y="1802502"/>
            <a:ext cx="8086077" cy="923330"/>
          </a:xfrm>
          <a:prstGeom prst="rect">
            <a:avLst/>
          </a:prstGeom>
          <a:solidFill>
            <a:schemeClr val="accent2"/>
          </a:solidFill>
        </p:spPr>
        <p:txBody>
          <a:bodyPr wrap="square" rtlCol="0">
            <a:spAutoFit/>
          </a:bodyPr>
          <a:lstStyle/>
          <a:p>
            <a:r>
              <a:rPr lang="en-CA" sz="2800" dirty="0" smtClean="0"/>
              <a:t>Vs 32 ‘</a:t>
            </a:r>
            <a:r>
              <a:rPr lang="en-CA" sz="2600" dirty="0" smtClean="0">
                <a:solidFill>
                  <a:schemeClr val="bg1"/>
                </a:solidFill>
              </a:rPr>
              <a:t>This Generation</a:t>
            </a:r>
            <a:r>
              <a:rPr lang="en-CA" sz="2600" dirty="0" smtClean="0"/>
              <a:t>’ will certainly not pass away until all these things have happened’ </a:t>
            </a:r>
            <a:endParaRPr lang="en-CA" sz="2600" dirty="0"/>
          </a:p>
        </p:txBody>
      </p:sp>
      <p:sp>
        <p:nvSpPr>
          <p:cNvPr id="25" name="TextBox 24"/>
          <p:cNvSpPr txBox="1"/>
          <p:nvPr/>
        </p:nvSpPr>
        <p:spPr>
          <a:xfrm>
            <a:off x="432829" y="2822914"/>
            <a:ext cx="8086077" cy="523220"/>
          </a:xfrm>
          <a:prstGeom prst="rect">
            <a:avLst/>
          </a:prstGeom>
          <a:solidFill>
            <a:schemeClr val="accent2"/>
          </a:solidFill>
        </p:spPr>
        <p:txBody>
          <a:bodyPr wrap="square" rtlCol="0">
            <a:spAutoFit/>
          </a:bodyPr>
          <a:lstStyle/>
          <a:p>
            <a:r>
              <a:rPr lang="en-CA" sz="2800" dirty="0" smtClean="0"/>
              <a:t>Vs 12 ‘But before all this . . . persecution/betrayal</a:t>
            </a:r>
            <a:endParaRPr lang="en-CA" sz="2600" dirty="0"/>
          </a:p>
        </p:txBody>
      </p:sp>
    </p:spTree>
    <p:extLst>
      <p:ext uri="{BB962C8B-B14F-4D97-AF65-F5344CB8AC3E}">
        <p14:creationId xmlns:p14="http://schemas.microsoft.com/office/powerpoint/2010/main" xmlns="" val="5341751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3"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a:ln>
            <a:solidFill>
              <a:schemeClr val="accent1"/>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
        <p:nvSpPr>
          <p:cNvPr id="4" name="TextBox 3"/>
          <p:cNvSpPr txBox="1"/>
          <p:nvPr/>
        </p:nvSpPr>
        <p:spPr>
          <a:xfrm>
            <a:off x="420805" y="987574"/>
            <a:ext cx="8255651" cy="954107"/>
          </a:xfrm>
          <a:prstGeom prst="rect">
            <a:avLst/>
          </a:prstGeom>
          <a:noFill/>
        </p:spPr>
        <p:txBody>
          <a:bodyPr wrap="square" rtlCol="0">
            <a:spAutoFit/>
          </a:bodyPr>
          <a:lstStyle/>
          <a:p>
            <a:r>
              <a:rPr lang="en-CA" sz="2800" i="1" dirty="0" smtClean="0"/>
              <a:t>Vs 24 b Jerusalem </a:t>
            </a:r>
            <a:r>
              <a:rPr lang="en-CA" sz="2800" i="1" dirty="0"/>
              <a:t>will be trampled on by the Gentiles until the times of the Gentiles are fulfilled.</a:t>
            </a:r>
          </a:p>
        </p:txBody>
      </p:sp>
    </p:spTree>
    <p:extLst>
      <p:ext uri="{BB962C8B-B14F-4D97-AF65-F5344CB8AC3E}">
        <p14:creationId xmlns:p14="http://schemas.microsoft.com/office/powerpoint/2010/main" xmlns="" val="23282943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2"/>
                                          </p:stCondLst>
                                        </p:cTn>
                                        <p:tgtEl>
                                          <p:spTgt spid="12"/>
                                        </p:tgtEl>
                                      </p:cBhvr>
                                      <p:to x="100000" y="60000"/>
                                    </p:animScale>
                                    <p:animScale>
                                      <p:cBhvr>
                                        <p:cTn id="14" dur="41"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1" decel="50000">
                                          <p:stCondLst>
                                            <p:cond delay="335"/>
                                          </p:stCondLst>
                                        </p:cTn>
                                        <p:tgtEl>
                                          <p:spTgt spid="12"/>
                                        </p:tgtEl>
                                      </p:cBhvr>
                                      <p:to x="100000" y="100000"/>
                                    </p:animScale>
                                    <p:animScale>
                                      <p:cBhvr>
                                        <p:cTn id="17" dur="7">
                                          <p:stCondLst>
                                            <p:cond delay="410"/>
                                          </p:stCondLst>
                                        </p:cTn>
                                        <p:tgtEl>
                                          <p:spTgt spid="12"/>
                                        </p:tgtEl>
                                      </p:cBhvr>
                                      <p:to x="100000" y="90000"/>
                                    </p:animScale>
                                    <p:animScale>
                                      <p:cBhvr>
                                        <p:cTn id="18" dur="41"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1" decel="50000">
                                          <p:stCondLst>
                                            <p:cond delay="459"/>
                                          </p:stCondLst>
                                        </p:cTn>
                                        <p:tgtEl>
                                          <p:spTgt spid="1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animBg="1"/>
      <p:bldP spid="1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Signs End is Near</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Tree>
    <p:extLst>
      <p:ext uri="{BB962C8B-B14F-4D97-AF65-F5344CB8AC3E}">
        <p14:creationId xmlns:p14="http://schemas.microsoft.com/office/powerpoint/2010/main" xmlns="" val="15834960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7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Signs End is Near</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575676" y="1685214"/>
            <a:ext cx="2109485" cy="461665"/>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Delay</a:t>
            </a:r>
            <a:endParaRPr lang="en-CA" sz="2400" b="1" dirty="0">
              <a:effectLst>
                <a:outerShdw blurRad="38100" dist="38100" dir="2700000" algn="tl">
                  <a:srgbClr val="000000">
                    <a:alpha val="43137"/>
                  </a:srgbClr>
                </a:outerShdw>
              </a:effectLst>
            </a:endParaRPr>
          </a:p>
        </p:txBody>
      </p:sp>
      <p:sp>
        <p:nvSpPr>
          <p:cNvPr id="24" name="Right Brace 23"/>
          <p:cNvSpPr/>
          <p:nvPr/>
        </p:nvSpPr>
        <p:spPr>
          <a:xfrm rot="16200000">
            <a:off x="4307629" y="1619162"/>
            <a:ext cx="645581" cy="1701016"/>
          </a:xfrm>
          <a:prstGeom prst="rightBrace">
            <a:avLst>
              <a:gd name="adj1" fmla="val 8333"/>
              <a:gd name="adj2" fmla="val 4888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TextBox 25"/>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
        <p:nvSpPr>
          <p:cNvPr id="27" name="TextBox 26"/>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sp>
        <p:nvSpPr>
          <p:cNvPr id="3" name="TextBox 2"/>
          <p:cNvSpPr txBox="1"/>
          <p:nvPr/>
        </p:nvSpPr>
        <p:spPr>
          <a:xfrm>
            <a:off x="323528" y="915566"/>
            <a:ext cx="3384376" cy="3046988"/>
          </a:xfrm>
          <a:prstGeom prst="rect">
            <a:avLst/>
          </a:prstGeom>
          <a:solidFill>
            <a:schemeClr val="tx1">
              <a:lumMod val="50000"/>
            </a:schemeClr>
          </a:solidFill>
        </p:spPr>
        <p:txBody>
          <a:bodyPr wrap="square" rtlCol="0">
            <a:spAutoFit/>
          </a:bodyPr>
          <a:lstStyle/>
          <a:p>
            <a:r>
              <a:rPr lang="en-CA" sz="2400" dirty="0"/>
              <a:t>Be careful, or your hearts will be weighed down with carousing, drunkenness and the anxieties of life, and that day will close on you suddenly like a </a:t>
            </a:r>
            <a:r>
              <a:rPr lang="en-CA" sz="2400" dirty="0" smtClean="0"/>
              <a:t>trap.</a:t>
            </a:r>
            <a:endParaRPr lang="en-CA" sz="2400" dirty="0"/>
          </a:p>
        </p:txBody>
      </p:sp>
    </p:spTree>
    <p:extLst>
      <p:ext uri="{BB962C8B-B14F-4D97-AF65-F5344CB8AC3E}">
        <p14:creationId xmlns:p14="http://schemas.microsoft.com/office/powerpoint/2010/main" xmlns="" val="26370555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145">
                                          <p:stCondLst>
                                            <p:cond delay="0"/>
                                          </p:stCondLst>
                                        </p:cTn>
                                        <p:tgtEl>
                                          <p:spTgt spid="27"/>
                                        </p:tgtEl>
                                      </p:cBhvr>
                                    </p:animEffect>
                                    <p:anim calcmode="lin" valueType="num">
                                      <p:cBhvr>
                                        <p:cTn id="13" dur="456"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18" dur="7">
                                          <p:stCondLst>
                                            <p:cond delay="162"/>
                                          </p:stCondLst>
                                        </p:cTn>
                                        <p:tgtEl>
                                          <p:spTgt spid="27"/>
                                        </p:tgtEl>
                                      </p:cBhvr>
                                      <p:to x="100000" y="60000"/>
                                    </p:animScale>
                                    <p:animScale>
                                      <p:cBhvr>
                                        <p:cTn id="19" dur="41" decel="50000">
                                          <p:stCondLst>
                                            <p:cond delay="169"/>
                                          </p:stCondLst>
                                        </p:cTn>
                                        <p:tgtEl>
                                          <p:spTgt spid="27"/>
                                        </p:tgtEl>
                                      </p:cBhvr>
                                      <p:to x="100000" y="100000"/>
                                    </p:animScale>
                                    <p:animScale>
                                      <p:cBhvr>
                                        <p:cTn id="20" dur="7">
                                          <p:stCondLst>
                                            <p:cond delay="328"/>
                                          </p:stCondLst>
                                        </p:cTn>
                                        <p:tgtEl>
                                          <p:spTgt spid="27"/>
                                        </p:tgtEl>
                                      </p:cBhvr>
                                      <p:to x="100000" y="80000"/>
                                    </p:animScale>
                                    <p:animScale>
                                      <p:cBhvr>
                                        <p:cTn id="21" dur="41" decel="50000">
                                          <p:stCondLst>
                                            <p:cond delay="335"/>
                                          </p:stCondLst>
                                        </p:cTn>
                                        <p:tgtEl>
                                          <p:spTgt spid="27"/>
                                        </p:tgtEl>
                                      </p:cBhvr>
                                      <p:to x="100000" y="100000"/>
                                    </p:animScale>
                                    <p:animScale>
                                      <p:cBhvr>
                                        <p:cTn id="22" dur="7">
                                          <p:stCondLst>
                                            <p:cond delay="410"/>
                                          </p:stCondLst>
                                        </p:cTn>
                                        <p:tgtEl>
                                          <p:spTgt spid="27"/>
                                        </p:tgtEl>
                                      </p:cBhvr>
                                      <p:to x="100000" y="90000"/>
                                    </p:animScale>
                                    <p:animScale>
                                      <p:cBhvr>
                                        <p:cTn id="23" dur="41" decel="50000">
                                          <p:stCondLst>
                                            <p:cond delay="417"/>
                                          </p:stCondLst>
                                        </p:cTn>
                                        <p:tgtEl>
                                          <p:spTgt spid="27"/>
                                        </p:tgtEl>
                                      </p:cBhvr>
                                      <p:to x="100000" y="100000"/>
                                    </p:animScale>
                                    <p:animScale>
                                      <p:cBhvr>
                                        <p:cTn id="24" dur="7">
                                          <p:stCondLst>
                                            <p:cond delay="452"/>
                                          </p:stCondLst>
                                        </p:cTn>
                                        <p:tgtEl>
                                          <p:spTgt spid="27"/>
                                        </p:tgtEl>
                                      </p:cBhvr>
                                      <p:to x="100000" y="95000"/>
                                    </p:animScale>
                                    <p:animScale>
                                      <p:cBhvr>
                                        <p:cTn id="25" dur="41" decel="50000">
                                          <p:stCondLst>
                                            <p:cond delay="459"/>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extBox 29"/>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Signs End is Near</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575676" y="1685214"/>
            <a:ext cx="2109485" cy="461665"/>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Delay</a:t>
            </a:r>
            <a:endParaRPr lang="en-CA" sz="2400" b="1" dirty="0">
              <a:effectLst>
                <a:outerShdw blurRad="38100" dist="38100" dir="2700000" algn="tl">
                  <a:srgbClr val="000000">
                    <a:alpha val="43137"/>
                  </a:srgbClr>
                </a:outerShdw>
              </a:effectLst>
            </a:endParaRPr>
          </a:p>
        </p:txBody>
      </p:sp>
      <p:sp>
        <p:nvSpPr>
          <p:cNvPr id="24" name="Right Brace 23"/>
          <p:cNvSpPr/>
          <p:nvPr/>
        </p:nvSpPr>
        <p:spPr>
          <a:xfrm rot="16200000">
            <a:off x="4307629" y="1619162"/>
            <a:ext cx="645581" cy="1701016"/>
          </a:xfrm>
          <a:prstGeom prst="rightBrace">
            <a:avLst>
              <a:gd name="adj1" fmla="val 8333"/>
              <a:gd name="adj2" fmla="val 4888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5-Point Star 25"/>
          <p:cNvSpPr/>
          <p:nvPr/>
        </p:nvSpPr>
        <p:spPr>
          <a:xfrm>
            <a:off x="4283968" y="3180927"/>
            <a:ext cx="1388686" cy="1248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4572000" y="3579862"/>
            <a:ext cx="900098" cy="461665"/>
          </a:xfrm>
          <a:prstGeom prst="rect">
            <a:avLst/>
          </a:prstGeom>
          <a:noFill/>
        </p:spPr>
        <p:txBody>
          <a:bodyPr wrap="square" rtlCol="0">
            <a:spAutoFit/>
          </a:bodyPr>
          <a:lstStyle/>
          <a:p>
            <a:r>
              <a:rPr lang="en-CA" sz="2400" b="1" dirty="0" smtClean="0"/>
              <a:t>You</a:t>
            </a:r>
            <a:endParaRPr lang="en-CA" sz="2400" b="1" dirty="0"/>
          </a:p>
        </p:txBody>
      </p:sp>
      <p:sp>
        <p:nvSpPr>
          <p:cNvPr id="28" name="TextBox 27"/>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Tree>
    <p:extLst>
      <p:ext uri="{BB962C8B-B14F-4D97-AF65-F5344CB8AC3E}">
        <p14:creationId xmlns:p14="http://schemas.microsoft.com/office/powerpoint/2010/main" xmlns="" val="34119653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Signs End is Near</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575676" y="1685214"/>
            <a:ext cx="2109485" cy="461665"/>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Delay</a:t>
            </a:r>
            <a:endParaRPr lang="en-CA" sz="2400" b="1" dirty="0">
              <a:effectLst>
                <a:outerShdw blurRad="38100" dist="38100" dir="2700000" algn="tl">
                  <a:srgbClr val="000000">
                    <a:alpha val="43137"/>
                  </a:srgbClr>
                </a:outerShdw>
              </a:effectLst>
            </a:endParaRPr>
          </a:p>
        </p:txBody>
      </p:sp>
      <p:sp>
        <p:nvSpPr>
          <p:cNvPr id="24" name="Right Brace 23"/>
          <p:cNvSpPr/>
          <p:nvPr/>
        </p:nvSpPr>
        <p:spPr>
          <a:xfrm rot="16200000">
            <a:off x="4307629" y="1619162"/>
            <a:ext cx="645581" cy="1701016"/>
          </a:xfrm>
          <a:prstGeom prst="rightBrace">
            <a:avLst>
              <a:gd name="adj1" fmla="val 8333"/>
              <a:gd name="adj2" fmla="val 4888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5-Point Star 25"/>
          <p:cNvSpPr/>
          <p:nvPr/>
        </p:nvSpPr>
        <p:spPr>
          <a:xfrm>
            <a:off x="4786585" y="3147814"/>
            <a:ext cx="1388686" cy="1248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5060967" y="3550245"/>
            <a:ext cx="900098" cy="461665"/>
          </a:xfrm>
          <a:prstGeom prst="rect">
            <a:avLst/>
          </a:prstGeom>
          <a:noFill/>
        </p:spPr>
        <p:txBody>
          <a:bodyPr wrap="square" rtlCol="0">
            <a:spAutoFit/>
          </a:bodyPr>
          <a:lstStyle/>
          <a:p>
            <a:r>
              <a:rPr lang="en-CA" sz="2400" b="1" dirty="0" smtClean="0"/>
              <a:t>You</a:t>
            </a:r>
            <a:endParaRPr lang="en-CA" sz="2400" b="1" dirty="0"/>
          </a:p>
        </p:txBody>
      </p:sp>
      <p:sp>
        <p:nvSpPr>
          <p:cNvPr id="28" name="TextBox 27"/>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Tree>
    <p:extLst>
      <p:ext uri="{BB962C8B-B14F-4D97-AF65-F5344CB8AC3E}">
        <p14:creationId xmlns:p14="http://schemas.microsoft.com/office/powerpoint/2010/main" xmlns="" val="2084473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Signs End is Near</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575676" y="1685214"/>
            <a:ext cx="2109485" cy="461665"/>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Delay</a:t>
            </a:r>
            <a:endParaRPr lang="en-CA" sz="2400" b="1" dirty="0">
              <a:effectLst>
                <a:outerShdw blurRad="38100" dist="38100" dir="2700000" algn="tl">
                  <a:srgbClr val="000000">
                    <a:alpha val="43137"/>
                  </a:srgbClr>
                </a:outerShdw>
              </a:effectLst>
            </a:endParaRPr>
          </a:p>
        </p:txBody>
      </p:sp>
      <p:sp>
        <p:nvSpPr>
          <p:cNvPr id="24" name="Right Brace 23"/>
          <p:cNvSpPr/>
          <p:nvPr/>
        </p:nvSpPr>
        <p:spPr>
          <a:xfrm rot="16200000">
            <a:off x="4307629" y="1619162"/>
            <a:ext cx="645581" cy="1701016"/>
          </a:xfrm>
          <a:prstGeom prst="rightBrace">
            <a:avLst>
              <a:gd name="adj1" fmla="val 8333"/>
              <a:gd name="adj2" fmla="val 4888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5-Point Star 25"/>
          <p:cNvSpPr/>
          <p:nvPr/>
        </p:nvSpPr>
        <p:spPr>
          <a:xfrm>
            <a:off x="5428463" y="3147814"/>
            <a:ext cx="1388686" cy="12489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5672757" y="3574544"/>
            <a:ext cx="900098" cy="461665"/>
          </a:xfrm>
          <a:prstGeom prst="rect">
            <a:avLst/>
          </a:prstGeom>
          <a:noFill/>
        </p:spPr>
        <p:txBody>
          <a:bodyPr wrap="square" rtlCol="0">
            <a:spAutoFit/>
          </a:bodyPr>
          <a:lstStyle/>
          <a:p>
            <a:r>
              <a:rPr lang="en-CA" sz="2400" b="1" dirty="0" smtClean="0"/>
              <a:t>You</a:t>
            </a:r>
            <a:endParaRPr lang="en-CA" sz="2400" b="1" dirty="0"/>
          </a:p>
        </p:txBody>
      </p:sp>
      <p:sp>
        <p:nvSpPr>
          <p:cNvPr id="28" name="TextBox 27"/>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
        <p:nvSpPr>
          <p:cNvPr id="29" name="TextBox 28"/>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417691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843558"/>
            <a:ext cx="8280920" cy="2708434"/>
          </a:xfrm>
          <a:prstGeom prst="rect">
            <a:avLst/>
          </a:prstGeom>
          <a:noFill/>
        </p:spPr>
        <p:txBody>
          <a:bodyPr wrap="square" rtlCol="0">
            <a:spAutoFit/>
          </a:bodyPr>
          <a:lstStyle/>
          <a:p>
            <a:pPr algn="ctr"/>
            <a:r>
              <a:rPr lang="en-CA" sz="3400" dirty="0" smtClean="0">
                <a:solidFill>
                  <a:srgbClr val="FFC000"/>
                </a:solidFill>
                <a:effectLst>
                  <a:outerShdw blurRad="38100" dist="38100" dir="2700000" algn="tl">
                    <a:srgbClr val="000000">
                      <a:alpha val="43137"/>
                    </a:srgbClr>
                  </a:outerShdw>
                </a:effectLst>
              </a:rPr>
              <a:t>Forewarned </a:t>
            </a:r>
          </a:p>
          <a:p>
            <a:pPr algn="ctr"/>
            <a:r>
              <a:rPr lang="en-CA" sz="3400" dirty="0" smtClean="0">
                <a:solidFill>
                  <a:srgbClr val="FFC000"/>
                </a:solidFill>
                <a:effectLst>
                  <a:outerShdw blurRad="38100" dist="38100" dir="2700000" algn="tl">
                    <a:srgbClr val="000000">
                      <a:alpha val="43137"/>
                    </a:srgbClr>
                  </a:outerShdw>
                </a:effectLst>
              </a:rPr>
              <a:t>to be </a:t>
            </a:r>
          </a:p>
          <a:p>
            <a:pPr algn="ctr"/>
            <a:r>
              <a:rPr lang="en-CA" sz="3400" dirty="0" smtClean="0">
                <a:solidFill>
                  <a:srgbClr val="FFC000"/>
                </a:solidFill>
                <a:effectLst>
                  <a:outerShdw blurRad="38100" dist="38100" dir="2700000" algn="tl">
                    <a:srgbClr val="000000">
                      <a:alpha val="43137"/>
                    </a:srgbClr>
                  </a:outerShdw>
                </a:effectLst>
              </a:rPr>
              <a:t>Forearmed </a:t>
            </a:r>
          </a:p>
          <a:p>
            <a:pPr algn="ctr"/>
            <a:r>
              <a:rPr lang="en-CA" sz="3400" dirty="0" smtClean="0">
                <a:solidFill>
                  <a:srgbClr val="FFC000"/>
                </a:solidFill>
                <a:effectLst>
                  <a:outerShdw blurRad="38100" dist="38100" dir="2700000" algn="tl">
                    <a:srgbClr val="000000">
                      <a:alpha val="43137"/>
                    </a:srgbClr>
                  </a:outerShdw>
                </a:effectLst>
              </a:rPr>
              <a:t>for </a:t>
            </a:r>
          </a:p>
          <a:p>
            <a:pPr algn="ctr"/>
            <a:r>
              <a:rPr lang="en-CA" sz="3400" dirty="0" smtClean="0">
                <a:solidFill>
                  <a:srgbClr val="FFC000"/>
                </a:solidFill>
                <a:effectLst>
                  <a:outerShdw blurRad="38100" dist="38100" dir="2700000" algn="tl">
                    <a:srgbClr val="000000">
                      <a:alpha val="43137"/>
                    </a:srgbClr>
                  </a:outerShdw>
                </a:effectLst>
              </a:rPr>
              <a:t>Faithfulness</a:t>
            </a:r>
            <a:endParaRPr lang="en-CA" sz="3400"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569473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p:cTn id="17"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down)">
                                      <p:cBhvr>
                                        <p:cTn id="24" dur="500"/>
                                        <p:tgtEl>
                                          <p:spTgt spid="4">
                                            <p:txEl>
                                              <p:pRg st="3" end="3"/>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Signs End is Near</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TextBox 21"/>
          <p:cNvSpPr txBox="1"/>
          <p:nvPr/>
        </p:nvSpPr>
        <p:spPr>
          <a:xfrm>
            <a:off x="3575676" y="1685214"/>
            <a:ext cx="2109485" cy="461665"/>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Delay</a:t>
            </a:r>
            <a:endParaRPr lang="en-CA" sz="2400" b="1" dirty="0">
              <a:effectLst>
                <a:outerShdw blurRad="38100" dist="38100" dir="2700000" algn="tl">
                  <a:srgbClr val="000000">
                    <a:alpha val="43137"/>
                  </a:srgbClr>
                </a:outerShdw>
              </a:effectLst>
            </a:endParaRPr>
          </a:p>
        </p:txBody>
      </p:sp>
      <p:sp>
        <p:nvSpPr>
          <p:cNvPr id="24" name="Right Brace 23"/>
          <p:cNvSpPr/>
          <p:nvPr/>
        </p:nvSpPr>
        <p:spPr>
          <a:xfrm rot="16200000">
            <a:off x="4307629" y="1619162"/>
            <a:ext cx="645581" cy="1701016"/>
          </a:xfrm>
          <a:prstGeom prst="rightBrace">
            <a:avLst>
              <a:gd name="adj1" fmla="val 8333"/>
              <a:gd name="adj2" fmla="val 4888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7" name="TextBox 26"/>
          <p:cNvSpPr txBox="1"/>
          <p:nvPr/>
        </p:nvSpPr>
        <p:spPr>
          <a:xfrm>
            <a:off x="4864190" y="3649980"/>
            <a:ext cx="900098" cy="461665"/>
          </a:xfrm>
          <a:prstGeom prst="rect">
            <a:avLst/>
          </a:prstGeom>
          <a:noFill/>
        </p:spPr>
        <p:txBody>
          <a:bodyPr wrap="square" rtlCol="0">
            <a:spAutoFit/>
          </a:bodyPr>
          <a:lstStyle/>
          <a:p>
            <a:r>
              <a:rPr lang="en-CA" sz="2400" b="1" dirty="0" smtClean="0"/>
              <a:t>You</a:t>
            </a:r>
            <a:endParaRPr lang="en-CA" sz="2400" b="1" dirty="0"/>
          </a:p>
        </p:txBody>
      </p:sp>
      <p:sp>
        <p:nvSpPr>
          <p:cNvPr id="28" name="TextBox 27"/>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
        <p:nvSpPr>
          <p:cNvPr id="29" name="TextBox 28"/>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pic>
        <p:nvPicPr>
          <p:cNvPr id="1026" name="Picture 2" descr="C:\Users\Paul\AppData\Local\Microsoft\Windows\INetCache\IE\1J4UDKPZ\110px-Maple_leaf_transparent[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04436" y="3314145"/>
            <a:ext cx="1047619" cy="11333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1033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pic>
        <p:nvPicPr>
          <p:cNvPr id="17"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Temple &amp; Jerusalem’s Destruction</a:t>
            </a:r>
            <a:endParaRPr lang="en-CA" sz="2400" b="1" dirty="0">
              <a:effectLst>
                <a:outerShdw blurRad="38100" dist="38100" dir="2700000" algn="tl">
                  <a:srgbClr val="000000">
                    <a:alpha val="43137"/>
                  </a:srgbClr>
                </a:outerShdw>
              </a:effectLst>
            </a:endParaRPr>
          </a:p>
        </p:txBody>
      </p:sp>
      <p:sp>
        <p:nvSpPr>
          <p:cNvPr id="11" name="TextBox 10"/>
          <p:cNvSpPr txBox="1"/>
          <p:nvPr/>
        </p:nvSpPr>
        <p:spPr>
          <a:xfrm rot="4063525">
            <a:off x="2336635" y="3267543"/>
            <a:ext cx="1944216"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Gentile Prominence</a:t>
            </a:r>
            <a:endParaRPr lang="en-CA" sz="2400" b="1" dirty="0">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Natural &amp; Cosmic Calamity</a:t>
            </a:r>
            <a:endParaRPr lang="en-CA" sz="2400" b="1" dirty="0">
              <a:effectLst>
                <a:outerShdw blurRad="38100" dist="38100" dir="2700000" algn="tl">
                  <a:srgbClr val="000000">
                    <a:alpha val="43137"/>
                  </a:srgbClr>
                </a:outerShdw>
              </a:effectLst>
            </a:endParaRPr>
          </a:p>
        </p:txBody>
      </p:sp>
      <p:sp>
        <p:nvSpPr>
          <p:cNvPr id="16" name="TextBox 15"/>
          <p:cNvSpPr txBox="1"/>
          <p:nvPr/>
        </p:nvSpPr>
        <p:spPr>
          <a:xfrm rot="4003167">
            <a:off x="4963867" y="3338400"/>
            <a:ext cx="2109485" cy="830997"/>
          </a:xfrm>
          <a:prstGeom prst="rect">
            <a:avLst/>
          </a:prstGeom>
          <a:noFill/>
        </p:spPr>
        <p:txBody>
          <a:bodyPr wrap="square" rtlCol="0">
            <a:spAutoFit/>
          </a:bodyPr>
          <a:lstStyle/>
          <a:p>
            <a:pPr algn="ctr"/>
            <a:r>
              <a:rPr lang="en-CA" sz="2400" b="1" dirty="0" smtClean="0">
                <a:effectLst>
                  <a:outerShdw blurRad="38100" dist="38100" dir="2700000" algn="tl">
                    <a:srgbClr val="000000">
                      <a:alpha val="43137"/>
                    </a:srgbClr>
                  </a:outerShdw>
                </a:effectLst>
              </a:rPr>
              <a:t>Wars &amp; Revolutions </a:t>
            </a:r>
            <a:endParaRPr lang="en-CA" sz="2400" b="1" dirty="0">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effectLst>
                  <a:outerShdw blurRad="38100" dist="38100" dir="2700000" algn="tl">
                    <a:srgbClr val="000000">
                      <a:alpha val="43137"/>
                    </a:srgbClr>
                  </a:outerShdw>
                </a:effectLst>
              </a:rPr>
              <a:t>Jesus’ Immutable Timeline Sketch </a:t>
            </a:r>
            <a:endParaRPr lang="en-CA" sz="3000" b="1" dirty="0">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TextBox 29"/>
          <p:cNvSpPr txBox="1"/>
          <p:nvPr/>
        </p:nvSpPr>
        <p:spPr>
          <a:xfrm rot="4031160">
            <a:off x="-250044" y="3283412"/>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a:effectLst>
                  <a:outerShdw blurRad="38100" dist="38100" dir="2700000" algn="tl">
                    <a:srgbClr val="000000">
                      <a:alpha val="43137"/>
                    </a:srgbClr>
                  </a:outerShdw>
                </a:effectLst>
              </a:rPr>
              <a:t>Persecution</a:t>
            </a:r>
            <a:r>
              <a:rPr lang="en-CA" sz="2400" b="1" dirty="0" smtClean="0">
                <a:effectLst>
                  <a:outerShdw blurRad="50800" dist="50800" dir="5400000" algn="ctr" rotWithShape="0">
                    <a:schemeClr val="tx2"/>
                  </a:outerShdw>
                </a:effectLst>
              </a:rPr>
              <a:t>/</a:t>
            </a:r>
          </a:p>
          <a:p>
            <a:pPr algn="ctr"/>
            <a:r>
              <a:rPr lang="en-CA" sz="2400" b="1" dirty="0">
                <a:effectLst>
                  <a:outerShdw blurRad="38100" dist="38100" dir="2700000" algn="tl">
                    <a:srgbClr val="000000">
                      <a:alpha val="43137"/>
                    </a:srgbClr>
                  </a:outerShdw>
                </a:effectLst>
              </a:rPr>
              <a:t>Betrayal</a:t>
            </a:r>
            <a:r>
              <a:rPr lang="en-CA" sz="2400" b="1" dirty="0" smtClean="0">
                <a:effectLst>
                  <a:outerShdw blurRad="50800" dist="50800" dir="5400000" algn="ctr" rotWithShape="0">
                    <a:schemeClr val="tx2"/>
                  </a:outerShdw>
                </a:effectLst>
              </a:rPr>
              <a:t>  </a:t>
            </a:r>
            <a:endParaRPr lang="en-CA" sz="2400" b="1" dirty="0">
              <a:effectLst>
                <a:outerShdw blurRad="50800" dist="50800" dir="5400000" algn="ctr" rotWithShape="0">
                  <a:schemeClr val="tx2"/>
                </a:outerShdw>
              </a:effectLst>
            </a:endParaRPr>
          </a:p>
        </p:txBody>
      </p:sp>
    </p:spTree>
    <p:extLst>
      <p:ext uri="{BB962C8B-B14F-4D97-AF65-F5344CB8AC3E}">
        <p14:creationId xmlns:p14="http://schemas.microsoft.com/office/powerpoint/2010/main" xmlns="" val="1230720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3"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25404" y="2716428"/>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Personal Timeline Sketch </a:t>
            </a:r>
            <a:endParaRPr lang="en-CA" sz="3000" b="1"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rot="4031160">
            <a:off x="3169910" y="1732742"/>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sp>
        <p:nvSpPr>
          <p:cNvPr id="17" name="TextBox 16"/>
          <p:cNvSpPr txBox="1"/>
          <p:nvPr/>
        </p:nvSpPr>
        <p:spPr>
          <a:xfrm rot="4031160">
            <a:off x="3931219" y="1783798"/>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sp>
        <p:nvSpPr>
          <p:cNvPr id="18" name="TextBox 17"/>
          <p:cNvSpPr txBox="1"/>
          <p:nvPr/>
        </p:nvSpPr>
        <p:spPr>
          <a:xfrm rot="4031160">
            <a:off x="4711616" y="1751429"/>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sp>
        <p:nvSpPr>
          <p:cNvPr id="22" name="TextBox 21"/>
          <p:cNvSpPr txBox="1"/>
          <p:nvPr/>
        </p:nvSpPr>
        <p:spPr>
          <a:xfrm rot="4031160">
            <a:off x="2376135" y="1732742"/>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pic>
        <p:nvPicPr>
          <p:cNvPr id="1027" name="Picture 3" descr="C:\Users\Paul\AppData\Local\Microsoft\Windows\INetCache\IE\1J4UDKPZ\13488036013319[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39662" y="2414900"/>
            <a:ext cx="1166399" cy="1465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Paul\AppData\Local\Microsoft\Windows\INetCache\IE\RBP4PB3L\baby-crying[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7504" y="2792863"/>
            <a:ext cx="1729417" cy="166696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717969" y="2883121"/>
            <a:ext cx="988092" cy="461665"/>
          </a:xfrm>
          <a:prstGeom prst="rect">
            <a:avLst/>
          </a:prstGeom>
          <a:noFill/>
        </p:spPr>
        <p:txBody>
          <a:bodyPr wrap="square" rtlCol="0">
            <a:spAutoFit/>
          </a:bodyPr>
          <a:lstStyle/>
          <a:p>
            <a:r>
              <a:rPr lang="en-CA" sz="2400" b="1" dirty="0" smtClean="0">
                <a:solidFill>
                  <a:schemeClr val="bg1"/>
                </a:solidFill>
              </a:rPr>
              <a:t>R.I.P</a:t>
            </a:r>
            <a:r>
              <a:rPr lang="en-CA" sz="2400" dirty="0">
                <a:solidFill>
                  <a:schemeClr val="bg1"/>
                </a:solidFill>
              </a:rPr>
              <a:t>.</a:t>
            </a:r>
          </a:p>
        </p:txBody>
      </p:sp>
    </p:spTree>
    <p:extLst>
      <p:ext uri="{BB962C8B-B14F-4D97-AF65-F5344CB8AC3E}">
        <p14:creationId xmlns:p14="http://schemas.microsoft.com/office/powerpoint/2010/main" xmlns="" val="20841613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145">
                                          <p:stCondLst>
                                            <p:cond delay="0"/>
                                          </p:stCondLst>
                                        </p:cTn>
                                        <p:tgtEl>
                                          <p:spTgt spid="1027"/>
                                        </p:tgtEl>
                                      </p:cBhvr>
                                    </p:animEffect>
                                    <p:anim calcmode="lin" valueType="num">
                                      <p:cBhvr>
                                        <p:cTn id="8" dur="456"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027"/>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027"/>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027"/>
                                        </p:tgtEl>
                                        <p:attrNameLst>
                                          <p:attrName>ppt_y</p:attrName>
                                        </p:attrNameLst>
                                      </p:cBhvr>
                                      <p:tavLst>
                                        <p:tav tm="0" fmla="#ppt_y-sin(pi*$)/81">
                                          <p:val>
                                            <p:fltVal val="0"/>
                                          </p:val>
                                        </p:tav>
                                        <p:tav tm="100000">
                                          <p:val>
                                            <p:fltVal val="1"/>
                                          </p:val>
                                        </p:tav>
                                      </p:tavLst>
                                    </p:anim>
                                    <p:animScale>
                                      <p:cBhvr>
                                        <p:cTn id="13" dur="7">
                                          <p:stCondLst>
                                            <p:cond delay="162"/>
                                          </p:stCondLst>
                                        </p:cTn>
                                        <p:tgtEl>
                                          <p:spTgt spid="1027"/>
                                        </p:tgtEl>
                                      </p:cBhvr>
                                      <p:to x="100000" y="60000"/>
                                    </p:animScale>
                                    <p:animScale>
                                      <p:cBhvr>
                                        <p:cTn id="14" dur="41" decel="50000">
                                          <p:stCondLst>
                                            <p:cond delay="169"/>
                                          </p:stCondLst>
                                        </p:cTn>
                                        <p:tgtEl>
                                          <p:spTgt spid="1027"/>
                                        </p:tgtEl>
                                      </p:cBhvr>
                                      <p:to x="100000" y="100000"/>
                                    </p:animScale>
                                    <p:animScale>
                                      <p:cBhvr>
                                        <p:cTn id="15" dur="7">
                                          <p:stCondLst>
                                            <p:cond delay="328"/>
                                          </p:stCondLst>
                                        </p:cTn>
                                        <p:tgtEl>
                                          <p:spTgt spid="1027"/>
                                        </p:tgtEl>
                                      </p:cBhvr>
                                      <p:to x="100000" y="80000"/>
                                    </p:animScale>
                                    <p:animScale>
                                      <p:cBhvr>
                                        <p:cTn id="16" dur="41" decel="50000">
                                          <p:stCondLst>
                                            <p:cond delay="335"/>
                                          </p:stCondLst>
                                        </p:cTn>
                                        <p:tgtEl>
                                          <p:spTgt spid="1027"/>
                                        </p:tgtEl>
                                      </p:cBhvr>
                                      <p:to x="100000" y="100000"/>
                                    </p:animScale>
                                    <p:animScale>
                                      <p:cBhvr>
                                        <p:cTn id="17" dur="7">
                                          <p:stCondLst>
                                            <p:cond delay="410"/>
                                          </p:stCondLst>
                                        </p:cTn>
                                        <p:tgtEl>
                                          <p:spTgt spid="1027"/>
                                        </p:tgtEl>
                                      </p:cBhvr>
                                      <p:to x="100000" y="90000"/>
                                    </p:animScale>
                                    <p:animScale>
                                      <p:cBhvr>
                                        <p:cTn id="18" dur="41" decel="50000">
                                          <p:stCondLst>
                                            <p:cond delay="417"/>
                                          </p:stCondLst>
                                        </p:cTn>
                                        <p:tgtEl>
                                          <p:spTgt spid="1027"/>
                                        </p:tgtEl>
                                      </p:cBhvr>
                                      <p:to x="100000" y="100000"/>
                                    </p:animScale>
                                    <p:animScale>
                                      <p:cBhvr>
                                        <p:cTn id="19" dur="7">
                                          <p:stCondLst>
                                            <p:cond delay="452"/>
                                          </p:stCondLst>
                                        </p:cTn>
                                        <p:tgtEl>
                                          <p:spTgt spid="1027"/>
                                        </p:tgtEl>
                                      </p:cBhvr>
                                      <p:to x="100000" y="95000"/>
                                    </p:animScale>
                                    <p:animScale>
                                      <p:cBhvr>
                                        <p:cTn id="20" dur="41" decel="50000">
                                          <p:stCondLst>
                                            <p:cond delay="459"/>
                                          </p:stCondLst>
                                        </p:cTn>
                                        <p:tgtEl>
                                          <p:spTgt spid="102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273731"/>
            <a:ext cx="6552728" cy="553998"/>
          </a:xfrm>
          <a:prstGeom prst="rect">
            <a:avLst/>
          </a:prstGeom>
          <a:noFill/>
        </p:spPr>
        <p:txBody>
          <a:bodyPr wrap="square" rtlCol="0">
            <a:spAutoFit/>
          </a:bodyPr>
          <a:lstStyle/>
          <a:p>
            <a:r>
              <a:rPr lang="en-CA" sz="3000" b="1" dirty="0" smtClean="0">
                <a:solidFill>
                  <a:srgbClr val="FF0000"/>
                </a:solidFill>
                <a:effectLst>
                  <a:outerShdw blurRad="38100" dist="38100" dir="2700000" algn="tl">
                    <a:srgbClr val="000000">
                      <a:alpha val="43137"/>
                    </a:srgbClr>
                  </a:outerShdw>
                </a:effectLst>
              </a:rPr>
              <a:t>B. Four Discipleship Dangers </a:t>
            </a:r>
            <a:endParaRPr lang="en-CA"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01400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781604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 name="Oval 1"/>
          <p:cNvSpPr/>
          <p:nvPr/>
        </p:nvSpPr>
        <p:spPr>
          <a:xfrm>
            <a:off x="107504" y="819277"/>
            <a:ext cx="1778496" cy="170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04664" y="1210856"/>
            <a:ext cx="1584176" cy="923330"/>
          </a:xfrm>
          <a:prstGeom prst="rect">
            <a:avLst/>
          </a:prstGeom>
          <a:noFill/>
        </p:spPr>
        <p:txBody>
          <a:bodyPr wrap="square" rtlCol="0">
            <a:spAutoFit/>
          </a:bodyPr>
          <a:lstStyle/>
          <a:p>
            <a:pPr algn="ctr"/>
            <a:r>
              <a:rPr lang="en-CA" b="1" dirty="0" smtClean="0">
                <a:solidFill>
                  <a:schemeClr val="bg1"/>
                </a:solidFill>
              </a:rPr>
              <a:t>DECEPTIVESCAMS</a:t>
            </a:r>
          </a:p>
          <a:p>
            <a:pPr algn="ctr"/>
            <a:r>
              <a:rPr lang="en-CA" b="1" dirty="0" smtClean="0">
                <a:solidFill>
                  <a:schemeClr val="bg1"/>
                </a:solidFill>
              </a:rPr>
              <a:t>Vs 8, 20-24a</a:t>
            </a:r>
            <a:endParaRPr lang="en-CA" b="1" dirty="0">
              <a:solidFill>
                <a:schemeClr val="bg1"/>
              </a:solidFill>
            </a:endParaRPr>
          </a:p>
        </p:txBody>
      </p:sp>
    </p:spTree>
    <p:extLst>
      <p:ext uri="{BB962C8B-B14F-4D97-AF65-F5344CB8AC3E}">
        <p14:creationId xmlns:p14="http://schemas.microsoft.com/office/powerpoint/2010/main" xmlns="" val="22438349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 name="Oval 1"/>
          <p:cNvSpPr/>
          <p:nvPr/>
        </p:nvSpPr>
        <p:spPr>
          <a:xfrm>
            <a:off x="107504" y="819277"/>
            <a:ext cx="1778496" cy="170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04664" y="1210856"/>
            <a:ext cx="1584176" cy="923330"/>
          </a:xfrm>
          <a:prstGeom prst="rect">
            <a:avLst/>
          </a:prstGeom>
          <a:noFill/>
        </p:spPr>
        <p:txBody>
          <a:bodyPr wrap="square" rtlCol="0">
            <a:spAutoFit/>
          </a:bodyPr>
          <a:lstStyle/>
          <a:p>
            <a:pPr algn="ctr"/>
            <a:r>
              <a:rPr lang="en-CA" b="1" dirty="0" smtClean="0">
                <a:solidFill>
                  <a:schemeClr val="bg1"/>
                </a:solidFill>
              </a:rPr>
              <a:t>DECEPTIVESCAMS</a:t>
            </a:r>
          </a:p>
          <a:p>
            <a:pPr algn="ctr"/>
            <a:r>
              <a:rPr lang="en-CA" b="1" dirty="0" smtClean="0">
                <a:solidFill>
                  <a:schemeClr val="bg1"/>
                </a:solidFill>
              </a:rPr>
              <a:t>Vs 8, 20-24a</a:t>
            </a:r>
            <a:endParaRPr lang="en-CA" b="1" dirty="0">
              <a:solidFill>
                <a:schemeClr val="bg1"/>
              </a:solidFill>
            </a:endParaRPr>
          </a:p>
        </p:txBody>
      </p:sp>
      <p:sp>
        <p:nvSpPr>
          <p:cNvPr id="10" name="TextBox 9"/>
          <p:cNvSpPr txBox="1"/>
          <p:nvPr/>
        </p:nvSpPr>
        <p:spPr>
          <a:xfrm>
            <a:off x="1950844" y="1059582"/>
            <a:ext cx="6869628" cy="923330"/>
          </a:xfrm>
          <a:prstGeom prst="rect">
            <a:avLst/>
          </a:prstGeom>
          <a:solidFill>
            <a:schemeClr val="accent2"/>
          </a:solidFill>
        </p:spPr>
        <p:txBody>
          <a:bodyPr wrap="square" rtlCol="0">
            <a:spAutoFit/>
          </a:bodyPr>
          <a:lstStyle/>
          <a:p>
            <a:r>
              <a:rPr lang="en-CA" dirty="0" smtClean="0">
                <a:effectLst>
                  <a:outerShdw blurRad="38100" dist="38100" dir="2700000" algn="tl">
                    <a:srgbClr val="000000">
                      <a:alpha val="43137"/>
                    </a:srgbClr>
                  </a:outerShdw>
                </a:effectLst>
              </a:rPr>
              <a:t>Vs 8 Watch </a:t>
            </a:r>
            <a:r>
              <a:rPr lang="en-CA" dirty="0">
                <a:effectLst>
                  <a:outerShdw blurRad="38100" dist="38100" dir="2700000" algn="tl">
                    <a:srgbClr val="000000">
                      <a:alpha val="43137"/>
                    </a:srgbClr>
                  </a:outerShdw>
                </a:effectLst>
              </a:rPr>
              <a:t>out that you are not deceived. For many will come in my name, claiming, “I am he,” and, “The time is near.” Do not follow </a:t>
            </a:r>
            <a:r>
              <a:rPr lang="en-CA" dirty="0" smtClean="0">
                <a:effectLst>
                  <a:outerShdw blurRad="38100" dist="38100" dir="2700000" algn="tl">
                    <a:srgbClr val="000000">
                      <a:alpha val="43137"/>
                    </a:srgbClr>
                  </a:outerShdw>
                </a:effectLst>
              </a:rPr>
              <a:t>them</a:t>
            </a:r>
            <a:r>
              <a:rPr lang="en-CA" dirty="0" smtClean="0"/>
              <a:t>. </a:t>
            </a:r>
            <a:endParaRPr lang="en-CA" dirty="0"/>
          </a:p>
        </p:txBody>
      </p:sp>
      <p:sp>
        <p:nvSpPr>
          <p:cNvPr id="13" name="TextBox 12"/>
          <p:cNvSpPr txBox="1"/>
          <p:nvPr/>
        </p:nvSpPr>
        <p:spPr>
          <a:xfrm>
            <a:off x="204664" y="2427109"/>
            <a:ext cx="8709788" cy="2554545"/>
          </a:xfrm>
          <a:prstGeom prst="rect">
            <a:avLst/>
          </a:prstGeom>
          <a:solidFill>
            <a:schemeClr val="accent2"/>
          </a:solidFill>
        </p:spPr>
        <p:txBody>
          <a:bodyPr wrap="square" rtlCol="0">
            <a:spAutoFit/>
          </a:bodyPr>
          <a:lstStyle/>
          <a:p>
            <a:r>
              <a:rPr lang="en-CA" sz="2000" dirty="0">
                <a:effectLst>
                  <a:outerShdw blurRad="38100" dist="38100" dir="2700000" algn="tl">
                    <a:srgbClr val="000000">
                      <a:alpha val="43137"/>
                    </a:srgbClr>
                  </a:outerShdw>
                </a:effectLst>
              </a:rPr>
              <a:t>‘When you see Jerusalem being surrounded by armies, you will know that its desolation is near. 21 Then let those who are in Judea flee to the mountains, let those in the city get out, and let those in the country not enter the city. 22 For this is the time of punishment in fulfilment of all that has been written. 23 How dreadful it will be in those days for pregnant women and nursing mothers! There will be great distress in the land and wrath against this people. 24 They will fall by the sword and will be taken as prisoners to all the </a:t>
            </a:r>
            <a:r>
              <a:rPr lang="en-CA" sz="2000" dirty="0" smtClean="0">
                <a:effectLst>
                  <a:outerShdw blurRad="38100" dist="38100" dir="2700000" algn="tl">
                    <a:srgbClr val="000000">
                      <a:alpha val="43137"/>
                    </a:srgbClr>
                  </a:outerShdw>
                </a:effectLst>
              </a:rPr>
              <a:t>nations. </a:t>
            </a:r>
            <a:endParaRPr lang="en-CA"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529399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7" name="TextBox 6"/>
          <p:cNvSpPr txBox="1"/>
          <p:nvPr/>
        </p:nvSpPr>
        <p:spPr>
          <a:xfrm rot="4067618">
            <a:off x="1140458" y="3104218"/>
            <a:ext cx="1944216" cy="1200329"/>
          </a:xfrm>
          <a:prstGeom prst="rect">
            <a:avLst/>
          </a:prstGeom>
          <a:noFill/>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 name="Oval 1"/>
          <p:cNvSpPr/>
          <p:nvPr/>
        </p:nvSpPr>
        <p:spPr>
          <a:xfrm>
            <a:off x="107504" y="819277"/>
            <a:ext cx="1778496" cy="170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204664" y="1210856"/>
            <a:ext cx="1584176" cy="923330"/>
          </a:xfrm>
          <a:prstGeom prst="rect">
            <a:avLst/>
          </a:prstGeom>
          <a:noFill/>
        </p:spPr>
        <p:txBody>
          <a:bodyPr wrap="square" rtlCol="0">
            <a:spAutoFit/>
          </a:bodyPr>
          <a:lstStyle/>
          <a:p>
            <a:pPr algn="ctr"/>
            <a:r>
              <a:rPr lang="en-CA" b="1" dirty="0" smtClean="0">
                <a:solidFill>
                  <a:schemeClr val="bg1"/>
                </a:solidFill>
              </a:rPr>
              <a:t>DECEPTIVESCAMS</a:t>
            </a:r>
          </a:p>
          <a:p>
            <a:pPr algn="ctr"/>
            <a:r>
              <a:rPr lang="en-CA" b="1" dirty="0" smtClean="0">
                <a:solidFill>
                  <a:schemeClr val="bg1"/>
                </a:solidFill>
              </a:rPr>
              <a:t>Vs 8, 20-24a</a:t>
            </a:r>
            <a:endParaRPr lang="en-CA" b="1" dirty="0">
              <a:solidFill>
                <a:schemeClr val="bg1"/>
              </a:solidFill>
            </a:endParaRPr>
          </a:p>
        </p:txBody>
      </p:sp>
      <p:sp>
        <p:nvSpPr>
          <p:cNvPr id="10" name="TextBox 9"/>
          <p:cNvSpPr txBox="1"/>
          <p:nvPr/>
        </p:nvSpPr>
        <p:spPr>
          <a:xfrm>
            <a:off x="1950844" y="1059582"/>
            <a:ext cx="6869628" cy="1569660"/>
          </a:xfrm>
          <a:prstGeom prst="rect">
            <a:avLst/>
          </a:prstGeom>
          <a:solidFill>
            <a:schemeClr val="accent2"/>
          </a:solidFill>
        </p:spPr>
        <p:txBody>
          <a:bodyPr wrap="square" rtlCol="0">
            <a:spAutoFit/>
          </a:bodyPr>
          <a:lstStyle/>
          <a:p>
            <a:r>
              <a:rPr lang="en-CA" sz="2400" dirty="0" smtClean="0">
                <a:effectLst>
                  <a:outerShdw blurRad="38100" dist="38100" dir="2700000" algn="tl">
                    <a:srgbClr val="000000">
                      <a:alpha val="43137"/>
                    </a:srgbClr>
                  </a:outerShdw>
                </a:effectLst>
              </a:rPr>
              <a:t>Get sucked in by deceptive scams and your testimony in word and deed, your faithfulness to the way Jesus wants you to live, will be seriously compromised. </a:t>
            </a:r>
            <a:endParaRPr lang="en-C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23186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Natural &amp; Cosmic Calamity</a:t>
            </a:r>
            <a:endParaRPr lang="en-CA" sz="2400" b="1" dirty="0">
              <a:solidFill>
                <a:prstClr val="white"/>
              </a:solidFill>
              <a:effectLst>
                <a:outerShdw blurRad="38100" dist="38100" dir="2700000" algn="tl">
                  <a:srgbClr val="000000">
                    <a:alpha val="43137"/>
                  </a:srgbClr>
                </a:outerShdw>
              </a:effectLst>
            </a:endParaRPr>
          </a:p>
        </p:txBody>
      </p:sp>
      <p:sp>
        <p:nvSpPr>
          <p:cNvPr id="16" name="TextBox 15"/>
          <p:cNvSpPr txBox="1"/>
          <p:nvPr/>
        </p:nvSpPr>
        <p:spPr>
          <a:xfrm rot="4003167">
            <a:off x="5179892" y="3465316"/>
            <a:ext cx="2109485" cy="830997"/>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Wars &amp; Revolutions </a:t>
            </a:r>
            <a:endParaRPr lang="en-CA" sz="2400" b="1" dirty="0">
              <a:solidFill>
                <a:prstClr val="white"/>
              </a:solidFill>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prstClr val="white"/>
              </a:solidFill>
            </a:endParaRPr>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Signs End is Near</a:t>
            </a:r>
            <a:endParaRPr lang="en-CA" sz="2400" b="1" dirty="0">
              <a:solidFill>
                <a:prstClr val="white"/>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1798311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15" name="TextBox 14"/>
          <p:cNvSpPr txBox="1"/>
          <p:nvPr/>
        </p:nvSpPr>
        <p:spPr>
          <a:xfrm rot="3934289">
            <a:off x="6162525" y="3205213"/>
            <a:ext cx="2109485" cy="1200329"/>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Natural &amp; Cosmic Calamity</a:t>
            </a:r>
            <a:endParaRPr lang="en-CA" sz="2400" b="1" dirty="0">
              <a:solidFill>
                <a:prstClr val="white"/>
              </a:solidFill>
              <a:effectLst>
                <a:outerShdw blurRad="38100" dist="38100" dir="2700000" algn="tl">
                  <a:srgbClr val="000000">
                    <a:alpha val="43137"/>
                  </a:srgbClr>
                </a:outerShdw>
              </a:effectLst>
            </a:endParaRPr>
          </a:p>
        </p:txBody>
      </p:sp>
      <p:sp>
        <p:nvSpPr>
          <p:cNvPr id="16" name="TextBox 15"/>
          <p:cNvSpPr txBox="1"/>
          <p:nvPr/>
        </p:nvSpPr>
        <p:spPr>
          <a:xfrm rot="4003167">
            <a:off x="5179892" y="3465316"/>
            <a:ext cx="2109485" cy="830997"/>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Wars &amp; Revolutions </a:t>
            </a:r>
            <a:endParaRPr lang="en-CA" sz="2400" b="1" dirty="0">
              <a:solidFill>
                <a:prstClr val="white"/>
              </a:solidFill>
              <a:effectLst>
                <a:outerShdw blurRad="38100" dist="38100" dir="2700000" algn="tl">
                  <a:srgbClr val="000000">
                    <a:alpha val="43137"/>
                  </a:srgbClr>
                </a:outerShdw>
              </a:effectLst>
            </a:endParaRPr>
          </a:p>
        </p:txBody>
      </p:sp>
      <p:sp>
        <p:nvSpPr>
          <p:cNvPr id="18" name="Right Brace 17"/>
          <p:cNvSpPr/>
          <p:nvPr/>
        </p:nvSpPr>
        <p:spPr>
          <a:xfrm rot="16200000">
            <a:off x="6397513" y="1633641"/>
            <a:ext cx="599130" cy="1718510"/>
          </a:xfrm>
          <a:prstGeom prst="rightBrace">
            <a:avLst>
              <a:gd name="adj1" fmla="val 8333"/>
              <a:gd name="adj2" fmla="val 48880"/>
            </a:avLst>
          </a:prstGeom>
          <a:noFill/>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prstClr val="white"/>
              </a:solidFill>
            </a:endParaRPr>
          </a:p>
        </p:txBody>
      </p:sp>
      <p:sp>
        <p:nvSpPr>
          <p:cNvPr id="19" name="TextBox 18"/>
          <p:cNvSpPr txBox="1"/>
          <p:nvPr/>
        </p:nvSpPr>
        <p:spPr>
          <a:xfrm>
            <a:off x="5446846" y="1362333"/>
            <a:ext cx="2109485" cy="830997"/>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Signs End is Near</a:t>
            </a:r>
            <a:endParaRPr lang="en-CA" sz="2400" b="1" dirty="0">
              <a:solidFill>
                <a:prstClr val="white"/>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5" name="Oval 24"/>
          <p:cNvSpPr/>
          <p:nvPr/>
        </p:nvSpPr>
        <p:spPr>
          <a:xfrm>
            <a:off x="7462664" y="987574"/>
            <a:ext cx="1501824" cy="14308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TextBox 25"/>
          <p:cNvSpPr txBox="1"/>
          <p:nvPr/>
        </p:nvSpPr>
        <p:spPr>
          <a:xfrm>
            <a:off x="7407813" y="1360929"/>
            <a:ext cx="1584176" cy="646331"/>
          </a:xfrm>
          <a:prstGeom prst="rect">
            <a:avLst/>
          </a:prstGeom>
          <a:noFill/>
        </p:spPr>
        <p:txBody>
          <a:bodyPr wrap="square" rtlCol="0">
            <a:spAutoFit/>
          </a:bodyPr>
          <a:lstStyle/>
          <a:p>
            <a:pPr algn="ctr"/>
            <a:r>
              <a:rPr lang="en-CA" b="1" dirty="0" smtClean="0">
                <a:solidFill>
                  <a:schemeClr val="bg1"/>
                </a:solidFill>
              </a:rPr>
              <a:t>FEAR</a:t>
            </a:r>
          </a:p>
          <a:p>
            <a:pPr algn="ctr"/>
            <a:r>
              <a:rPr lang="en-CA" b="1" dirty="0" smtClean="0">
                <a:solidFill>
                  <a:schemeClr val="bg1"/>
                </a:solidFill>
              </a:rPr>
              <a:t>Vs 9, 25-26</a:t>
            </a:r>
            <a:endParaRPr lang="en-CA" b="1" dirty="0">
              <a:solidFill>
                <a:schemeClr val="bg1"/>
              </a:solidFill>
            </a:endParaRPr>
          </a:p>
        </p:txBody>
      </p:sp>
      <p:sp>
        <p:nvSpPr>
          <p:cNvPr id="13" name="TextBox 12"/>
          <p:cNvSpPr txBox="1"/>
          <p:nvPr/>
        </p:nvSpPr>
        <p:spPr>
          <a:xfrm>
            <a:off x="127043" y="1314762"/>
            <a:ext cx="5453069" cy="861774"/>
          </a:xfrm>
          <a:prstGeom prst="rect">
            <a:avLst/>
          </a:prstGeom>
          <a:solidFill>
            <a:schemeClr val="accent2"/>
          </a:solidFill>
        </p:spPr>
        <p:txBody>
          <a:bodyPr wrap="square" rtlCol="0">
            <a:spAutoFit/>
          </a:bodyPr>
          <a:lstStyle/>
          <a:p>
            <a:r>
              <a:rPr lang="en-CA" sz="2500" dirty="0" smtClean="0"/>
              <a:t>Many will die of terror when these calamitous events take place</a:t>
            </a:r>
            <a:endParaRPr lang="en-CA" sz="2500" dirty="0"/>
          </a:p>
        </p:txBody>
      </p:sp>
      <p:sp>
        <p:nvSpPr>
          <p:cNvPr id="14" name="TextBox 13"/>
          <p:cNvSpPr txBox="1"/>
          <p:nvPr/>
        </p:nvSpPr>
        <p:spPr>
          <a:xfrm>
            <a:off x="127043" y="2418386"/>
            <a:ext cx="5453069" cy="861774"/>
          </a:xfrm>
          <a:prstGeom prst="rect">
            <a:avLst/>
          </a:prstGeom>
          <a:solidFill>
            <a:schemeClr val="accent2"/>
          </a:solidFill>
        </p:spPr>
        <p:txBody>
          <a:bodyPr wrap="square" rtlCol="0">
            <a:spAutoFit/>
          </a:bodyPr>
          <a:lstStyle/>
          <a:p>
            <a:r>
              <a:rPr lang="en-CA" sz="2500" dirty="0" smtClean="0"/>
              <a:t>Danger, terror will paralyze ongoing faithfulness to Jesus’ mission</a:t>
            </a:r>
            <a:endParaRPr lang="en-CA" sz="2500" dirty="0"/>
          </a:p>
        </p:txBody>
      </p:sp>
    </p:spTree>
    <p:extLst>
      <p:ext uri="{BB962C8B-B14F-4D97-AF65-F5344CB8AC3E}">
        <p14:creationId xmlns:p14="http://schemas.microsoft.com/office/powerpoint/2010/main" xmlns="" val="2692724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7494"/>
            <a:ext cx="8568952" cy="4832092"/>
          </a:xfrm>
          <a:prstGeom prst="rect">
            <a:avLst/>
          </a:prstGeom>
          <a:noFill/>
        </p:spPr>
        <p:txBody>
          <a:bodyPr wrap="square" rtlCol="0">
            <a:spAutoFit/>
          </a:bodyPr>
          <a:lstStyle/>
          <a:p>
            <a:r>
              <a:rPr lang="en-CA" sz="2800" b="1" dirty="0" smtClean="0">
                <a:effectLst>
                  <a:outerShdw blurRad="38100" dist="38100" dir="2700000" algn="tl">
                    <a:srgbClr val="000000">
                      <a:alpha val="43137"/>
                    </a:srgbClr>
                  </a:outerShdw>
                </a:effectLst>
              </a:rPr>
              <a:t>Luke 21:5-38</a:t>
            </a:r>
          </a:p>
          <a:p>
            <a:r>
              <a:rPr lang="en-CA" sz="2800" b="1" dirty="0" smtClean="0">
                <a:effectLst>
                  <a:outerShdw blurRad="38100" dist="38100" dir="2700000" algn="tl">
                    <a:srgbClr val="000000">
                      <a:alpha val="43137"/>
                    </a:srgbClr>
                  </a:outerShdw>
                </a:effectLst>
              </a:rPr>
              <a:t>Some </a:t>
            </a:r>
            <a:r>
              <a:rPr lang="en-CA" sz="2800" b="1" dirty="0">
                <a:effectLst>
                  <a:outerShdw blurRad="38100" dist="38100" dir="2700000" algn="tl">
                    <a:srgbClr val="000000">
                      <a:alpha val="43137"/>
                    </a:srgbClr>
                  </a:outerShdw>
                </a:effectLst>
              </a:rPr>
              <a:t>of his disciples were remarking about how the temple was adorned with beautiful stones and with gifts dedicated to God. But Jesus said, 6 ‘As for what you see here, the time will come when not one stone will be left on another; every one of them will be thrown down</a:t>
            </a:r>
            <a:r>
              <a:rPr lang="en-CA" sz="2800" b="1" dirty="0" smtClean="0">
                <a:effectLst>
                  <a:outerShdw blurRad="38100" dist="38100" dir="2700000" algn="tl">
                    <a:srgbClr val="000000">
                      <a:alpha val="43137"/>
                    </a:srgbClr>
                  </a:outerShdw>
                </a:effectLst>
              </a:rPr>
              <a:t>.’ (19:44)</a:t>
            </a:r>
            <a:endParaRPr lang="en-CA" sz="2800" b="1" dirty="0">
              <a:effectLst>
                <a:outerShdw blurRad="38100" dist="38100" dir="2700000" algn="tl">
                  <a:srgbClr val="000000">
                    <a:alpha val="43137"/>
                  </a:srgbClr>
                </a:outerShdw>
              </a:effectLst>
            </a:endParaRPr>
          </a:p>
          <a:p>
            <a:r>
              <a:rPr lang="en-CA" sz="2800" b="1" dirty="0" smtClean="0">
                <a:effectLst>
                  <a:outerShdw blurRad="38100" dist="38100" dir="2700000" algn="tl">
                    <a:srgbClr val="000000">
                      <a:alpha val="43137"/>
                    </a:srgbClr>
                  </a:outerShdw>
                </a:effectLst>
              </a:rPr>
              <a:t>7 </a:t>
            </a:r>
            <a:r>
              <a:rPr lang="en-CA" sz="2800" b="1" dirty="0">
                <a:effectLst>
                  <a:outerShdw blurRad="38100" dist="38100" dir="2700000" algn="tl">
                    <a:srgbClr val="000000">
                      <a:alpha val="43137"/>
                    </a:srgbClr>
                  </a:outerShdw>
                </a:effectLst>
              </a:rPr>
              <a:t>‘Teacher,’ they asked, ‘when will these things happen? And what will be the sign that they are about to take place?’</a:t>
            </a:r>
          </a:p>
          <a:p>
            <a:endParaRPr lang="en-C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604278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Tree>
    <p:extLst>
      <p:ext uri="{BB962C8B-B14F-4D97-AF65-F5344CB8AC3E}">
        <p14:creationId xmlns:p14="http://schemas.microsoft.com/office/powerpoint/2010/main" xmlns="" val="16632578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1" name="Bent-Up Arrow 20"/>
          <p:cNvSpPr/>
          <p:nvPr/>
        </p:nvSpPr>
        <p:spPr>
          <a:xfrm>
            <a:off x="899592" y="4299942"/>
            <a:ext cx="7300309" cy="585695"/>
          </a:xfrm>
          <a:prstGeom prst="bentUpArrow">
            <a:avLst/>
          </a:prstGeom>
          <a:ln w="63500">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8"/>
          <p:cNvSpPr/>
          <p:nvPr/>
        </p:nvSpPr>
        <p:spPr>
          <a:xfrm>
            <a:off x="6178624" y="1084765"/>
            <a:ext cx="1778496" cy="1706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6253336" y="1614843"/>
            <a:ext cx="1584176" cy="646331"/>
          </a:xfrm>
          <a:prstGeom prst="rect">
            <a:avLst/>
          </a:prstGeom>
          <a:noFill/>
        </p:spPr>
        <p:txBody>
          <a:bodyPr wrap="square" rtlCol="0">
            <a:spAutoFit/>
          </a:bodyPr>
          <a:lstStyle/>
          <a:p>
            <a:pPr algn="ctr"/>
            <a:r>
              <a:rPr lang="en-CA" b="1" dirty="0" smtClean="0">
                <a:solidFill>
                  <a:schemeClr val="bg1"/>
                </a:solidFill>
              </a:rPr>
              <a:t>WORRY</a:t>
            </a:r>
          </a:p>
          <a:p>
            <a:pPr algn="ctr"/>
            <a:r>
              <a:rPr lang="en-CA" b="1" dirty="0" smtClean="0">
                <a:solidFill>
                  <a:schemeClr val="bg1"/>
                </a:solidFill>
              </a:rPr>
              <a:t>Vs 14</a:t>
            </a:r>
            <a:endParaRPr lang="en-CA" b="1" dirty="0">
              <a:solidFill>
                <a:schemeClr val="bg1"/>
              </a:solidFill>
            </a:endParaRPr>
          </a:p>
        </p:txBody>
      </p:sp>
      <p:sp>
        <p:nvSpPr>
          <p:cNvPr id="11" name="TextBox 10"/>
          <p:cNvSpPr txBox="1"/>
          <p:nvPr/>
        </p:nvSpPr>
        <p:spPr>
          <a:xfrm rot="4031160">
            <a:off x="-250045" y="3313485"/>
            <a:ext cx="2201136" cy="830997"/>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t>Persecution/</a:t>
            </a:r>
          </a:p>
          <a:p>
            <a:pPr algn="ctr"/>
            <a:r>
              <a:rPr lang="en-CA" sz="2400" b="1" dirty="0" smtClean="0"/>
              <a:t>Betrayal  </a:t>
            </a:r>
            <a:endParaRPr lang="en-CA" sz="2400" b="1" dirty="0"/>
          </a:p>
        </p:txBody>
      </p:sp>
      <p:sp>
        <p:nvSpPr>
          <p:cNvPr id="12" name="TextBox 11"/>
          <p:cNvSpPr txBox="1"/>
          <p:nvPr/>
        </p:nvSpPr>
        <p:spPr>
          <a:xfrm>
            <a:off x="107504" y="1084765"/>
            <a:ext cx="5741101" cy="1246495"/>
          </a:xfrm>
          <a:prstGeom prst="rect">
            <a:avLst/>
          </a:prstGeom>
          <a:solidFill>
            <a:schemeClr val="accent2"/>
          </a:solidFill>
        </p:spPr>
        <p:txBody>
          <a:bodyPr wrap="square" rtlCol="0">
            <a:spAutoFit/>
          </a:bodyPr>
          <a:lstStyle/>
          <a:p>
            <a:r>
              <a:rPr lang="en-CA" sz="2500" dirty="0"/>
              <a:t>14 But make up your mind not to worry beforehand how you will defend yourselves. </a:t>
            </a:r>
          </a:p>
        </p:txBody>
      </p:sp>
      <p:sp>
        <p:nvSpPr>
          <p:cNvPr id="14" name="TextBox 13"/>
          <p:cNvSpPr txBox="1"/>
          <p:nvPr/>
        </p:nvSpPr>
        <p:spPr>
          <a:xfrm>
            <a:off x="145785" y="2553408"/>
            <a:ext cx="5741101" cy="861774"/>
          </a:xfrm>
          <a:prstGeom prst="rect">
            <a:avLst/>
          </a:prstGeom>
          <a:solidFill>
            <a:schemeClr val="accent2"/>
          </a:solidFill>
        </p:spPr>
        <p:txBody>
          <a:bodyPr wrap="square" rtlCol="0">
            <a:spAutoFit/>
          </a:bodyPr>
          <a:lstStyle/>
          <a:p>
            <a:r>
              <a:rPr lang="en-CA" sz="2500" dirty="0"/>
              <a:t>Worry over how to defend </a:t>
            </a:r>
            <a:r>
              <a:rPr lang="en-CA" sz="2500" dirty="0" smtClean="0"/>
              <a:t>one’s faith in Jesus can seal our lips! </a:t>
            </a:r>
            <a:endParaRPr lang="en-CA" sz="2500" dirty="0"/>
          </a:p>
        </p:txBody>
      </p:sp>
    </p:spTree>
    <p:extLst>
      <p:ext uri="{BB962C8B-B14F-4D97-AF65-F5344CB8AC3E}">
        <p14:creationId xmlns:p14="http://schemas.microsoft.com/office/powerpoint/2010/main" xmlns="" val="16166198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4063525">
            <a:off x="3698306" y="2929897"/>
            <a:ext cx="1944216" cy="1569660"/>
          </a:xfrm>
          <a:prstGeom prst="rect">
            <a:avLst/>
          </a:prstGeom>
          <a:noFill/>
          <a:effectLst>
            <a:outerShdw blurRad="50800" dist="50800" dir="5400000" algn="ctr" rotWithShape="0">
              <a:srgbClr val="00B050"/>
            </a:outerShdw>
          </a:effectLst>
        </p:spPr>
        <p:txBody>
          <a:bodyPr wrap="square" rtlCol="0">
            <a:spAutoFit/>
          </a:bodyPr>
          <a:lstStyle/>
          <a:p>
            <a:pPr algn="ctr"/>
            <a:r>
              <a:rPr lang="en-CA" sz="2400" b="1" dirty="0" smtClean="0">
                <a:effectLst>
                  <a:outerShdw blurRad="38100" dist="38100" dir="2700000" algn="tl">
                    <a:srgbClr val="000000">
                      <a:alpha val="43137"/>
                    </a:srgbClr>
                  </a:outerShdw>
                </a:effectLst>
              </a:rPr>
              <a:t>Temptation to return to business as usual </a:t>
            </a:r>
            <a:endParaRPr lang="en-CA" sz="2400" b="1" dirty="0">
              <a:effectLst>
                <a:outerShdw blurRad="38100" dist="38100" dir="2700000" algn="tl">
                  <a:srgbClr val="000000">
                    <a:alpha val="43137"/>
                  </a:srgbClr>
                </a:outerShdw>
              </a:effectLst>
            </a:endParaRPr>
          </a:p>
        </p:txBody>
      </p:sp>
      <p:pic>
        <p:nvPicPr>
          <p:cNvPr id="1026"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Immutable Timeline Sketch </a:t>
            </a:r>
            <a:endParaRPr lang="en-CA" sz="3000" b="1" dirty="0">
              <a:solidFill>
                <a:srgbClr val="FF0000"/>
              </a:solidFill>
              <a:effectLst>
                <a:outerShdw blurRad="38100" dist="38100" dir="2700000" algn="tl">
                  <a:srgbClr val="000000">
                    <a:alpha val="43137"/>
                  </a:srgbClr>
                </a:outerShdw>
              </a:effectLst>
            </a:endParaRPr>
          </a:p>
        </p:txBody>
      </p:sp>
      <p:sp>
        <p:nvSpPr>
          <p:cNvPr id="25" name="Right Brace 24"/>
          <p:cNvSpPr/>
          <p:nvPr/>
        </p:nvSpPr>
        <p:spPr>
          <a:xfrm rot="16200000">
            <a:off x="4307629" y="1619162"/>
            <a:ext cx="645581" cy="1701016"/>
          </a:xfrm>
          <a:prstGeom prst="rightBrace">
            <a:avLst>
              <a:gd name="adj1" fmla="val 8333"/>
              <a:gd name="adj2" fmla="val 48880"/>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solidFill>
                <a:prstClr val="white"/>
              </a:solidFill>
            </a:endParaRPr>
          </a:p>
        </p:txBody>
      </p:sp>
      <p:sp>
        <p:nvSpPr>
          <p:cNvPr id="26" name="TextBox 25"/>
          <p:cNvSpPr txBox="1"/>
          <p:nvPr/>
        </p:nvSpPr>
        <p:spPr>
          <a:xfrm>
            <a:off x="3575676" y="1685214"/>
            <a:ext cx="2109485" cy="461665"/>
          </a:xfrm>
          <a:prstGeom prst="rect">
            <a:avLst/>
          </a:prstGeom>
          <a:noFill/>
        </p:spPr>
        <p:txBody>
          <a:bodyPr wrap="square" rtlCol="0">
            <a:spAutoFit/>
          </a:bodyPr>
          <a:lstStyle/>
          <a:p>
            <a:pPr algn="ctr"/>
            <a:r>
              <a:rPr lang="en-CA" sz="2400" b="1" dirty="0" smtClean="0">
                <a:solidFill>
                  <a:prstClr val="white"/>
                </a:solidFill>
                <a:effectLst>
                  <a:outerShdw blurRad="38100" dist="38100" dir="2700000" algn="tl">
                    <a:srgbClr val="000000">
                      <a:alpha val="43137"/>
                    </a:srgbClr>
                  </a:outerShdw>
                </a:effectLst>
              </a:rPr>
              <a:t>Delay</a:t>
            </a:r>
            <a:endParaRPr lang="en-CA" sz="2400" b="1" dirty="0">
              <a:solidFill>
                <a:prstClr val="white"/>
              </a:solidFill>
              <a:effectLst>
                <a:outerShdw blurRad="38100" dist="38100" dir="2700000" algn="tl">
                  <a:srgbClr val="000000">
                    <a:alpha val="43137"/>
                  </a:srgbClr>
                </a:outerShdw>
              </a:effectLst>
            </a:endParaRPr>
          </a:p>
        </p:txBody>
      </p:sp>
      <p:sp>
        <p:nvSpPr>
          <p:cNvPr id="27" name="Oval 26"/>
          <p:cNvSpPr/>
          <p:nvPr/>
        </p:nvSpPr>
        <p:spPr>
          <a:xfrm>
            <a:off x="425871" y="892519"/>
            <a:ext cx="2099569" cy="20470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425871" y="1454381"/>
            <a:ext cx="2127199" cy="923330"/>
          </a:xfrm>
          <a:prstGeom prst="rect">
            <a:avLst/>
          </a:prstGeom>
          <a:noFill/>
        </p:spPr>
        <p:txBody>
          <a:bodyPr wrap="square" rtlCol="0">
            <a:spAutoFit/>
          </a:bodyPr>
          <a:lstStyle/>
          <a:p>
            <a:pPr algn="ctr"/>
            <a:r>
              <a:rPr lang="en-CA" b="1" dirty="0" smtClean="0">
                <a:solidFill>
                  <a:schemeClr val="bg1"/>
                </a:solidFill>
              </a:rPr>
              <a:t>COMPLACENCY</a:t>
            </a:r>
          </a:p>
          <a:p>
            <a:pPr algn="ctr"/>
            <a:r>
              <a:rPr lang="en-CA" b="1" dirty="0" smtClean="0">
                <a:solidFill>
                  <a:schemeClr val="bg1"/>
                </a:solidFill>
              </a:rPr>
              <a:t>Vs 34</a:t>
            </a:r>
          </a:p>
          <a:p>
            <a:pPr algn="ctr"/>
            <a:endParaRPr lang="en-CA" b="1" dirty="0">
              <a:solidFill>
                <a:schemeClr val="bg1"/>
              </a:solidFill>
            </a:endParaRPr>
          </a:p>
        </p:txBody>
      </p:sp>
      <p:sp>
        <p:nvSpPr>
          <p:cNvPr id="12" name="TextBox 11"/>
          <p:cNvSpPr txBox="1"/>
          <p:nvPr/>
        </p:nvSpPr>
        <p:spPr>
          <a:xfrm>
            <a:off x="2610377" y="940534"/>
            <a:ext cx="6354111" cy="1246495"/>
          </a:xfrm>
          <a:prstGeom prst="rect">
            <a:avLst/>
          </a:prstGeom>
          <a:solidFill>
            <a:schemeClr val="accent2"/>
          </a:solidFill>
        </p:spPr>
        <p:txBody>
          <a:bodyPr wrap="square" rtlCol="0">
            <a:spAutoFit/>
          </a:bodyPr>
          <a:lstStyle/>
          <a:p>
            <a:r>
              <a:rPr lang="en-CA" sz="2500" dirty="0"/>
              <a:t>34 ‘Be careful, or your hearts will be weighed down with carousing, drunkenness and the anxieties of </a:t>
            </a:r>
            <a:r>
              <a:rPr lang="en-CA" sz="2500" dirty="0" smtClean="0"/>
              <a:t>life’.</a:t>
            </a:r>
            <a:endParaRPr lang="en-CA" sz="2500" dirty="0"/>
          </a:p>
        </p:txBody>
      </p:sp>
      <p:sp>
        <p:nvSpPr>
          <p:cNvPr id="14" name="TextBox 13"/>
          <p:cNvSpPr txBox="1"/>
          <p:nvPr/>
        </p:nvSpPr>
        <p:spPr>
          <a:xfrm>
            <a:off x="2610377" y="2403845"/>
            <a:ext cx="6354111" cy="2015936"/>
          </a:xfrm>
          <a:prstGeom prst="rect">
            <a:avLst/>
          </a:prstGeom>
          <a:solidFill>
            <a:schemeClr val="accent2"/>
          </a:solidFill>
        </p:spPr>
        <p:txBody>
          <a:bodyPr wrap="square" rtlCol="0">
            <a:spAutoFit/>
          </a:bodyPr>
          <a:lstStyle/>
          <a:p>
            <a:r>
              <a:rPr lang="en-CA" sz="2500" dirty="0"/>
              <a:t>In those breaks away from persecution and </a:t>
            </a:r>
            <a:r>
              <a:rPr lang="en-CA" sz="2500" dirty="0" smtClean="0"/>
              <a:t>tribulation, when we forget about Jesus’ return, </a:t>
            </a:r>
            <a:r>
              <a:rPr lang="en-CA" sz="2500" dirty="0"/>
              <a:t>we will be tempted to return to life as business as usual rather than being faithful </a:t>
            </a:r>
            <a:r>
              <a:rPr lang="en-CA" sz="2500" dirty="0" smtClean="0"/>
              <a:t>disciples. </a:t>
            </a:r>
            <a:endParaRPr lang="en-CA" sz="2500" dirty="0"/>
          </a:p>
        </p:txBody>
      </p:sp>
    </p:spTree>
    <p:extLst>
      <p:ext uri="{BB962C8B-B14F-4D97-AF65-F5344CB8AC3E}">
        <p14:creationId xmlns:p14="http://schemas.microsoft.com/office/powerpoint/2010/main" xmlns="" val="185559967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273731"/>
            <a:ext cx="6552728" cy="553998"/>
          </a:xfrm>
          <a:prstGeom prst="rect">
            <a:avLst/>
          </a:prstGeom>
          <a:noFill/>
        </p:spPr>
        <p:txBody>
          <a:bodyPr wrap="square" rtlCol="0">
            <a:spAutoFit/>
          </a:bodyPr>
          <a:lstStyle/>
          <a:p>
            <a:r>
              <a:rPr lang="en-CA" sz="3000" b="1" dirty="0" smtClean="0">
                <a:solidFill>
                  <a:srgbClr val="FF0000"/>
                </a:solidFill>
                <a:effectLst>
                  <a:outerShdw blurRad="38100" dist="38100" dir="2700000" algn="tl">
                    <a:srgbClr val="000000">
                      <a:alpha val="43137"/>
                    </a:srgbClr>
                  </a:outerShdw>
                </a:effectLst>
              </a:rPr>
              <a:t>B. Four Discipleship Dangers </a:t>
            </a:r>
            <a:endParaRPr lang="en-CA" sz="3000" b="1" dirty="0">
              <a:solidFill>
                <a:srgbClr val="FF0000"/>
              </a:solidFill>
              <a:effectLst>
                <a:outerShdw blurRad="38100" dist="38100" dir="2700000" algn="tl">
                  <a:srgbClr val="000000">
                    <a:alpha val="43137"/>
                  </a:srgbClr>
                </a:outerShdw>
              </a:effectLst>
            </a:endParaRPr>
          </a:p>
        </p:txBody>
      </p:sp>
      <p:sp>
        <p:nvSpPr>
          <p:cNvPr id="2" name="TextBox 1"/>
          <p:cNvSpPr txBox="1"/>
          <p:nvPr/>
        </p:nvSpPr>
        <p:spPr>
          <a:xfrm>
            <a:off x="395536" y="1059582"/>
            <a:ext cx="8352928" cy="1815882"/>
          </a:xfrm>
          <a:prstGeom prst="rect">
            <a:avLst/>
          </a:prstGeom>
          <a:noFill/>
          <a:ln w="38100">
            <a:solidFill>
              <a:schemeClr val="accent1"/>
            </a:solidFill>
          </a:ln>
        </p:spPr>
        <p:txBody>
          <a:bodyPr wrap="square" rtlCol="0">
            <a:spAutoFit/>
          </a:bodyPr>
          <a:lstStyle/>
          <a:p>
            <a:r>
              <a:rPr lang="en-CA" sz="2800" b="1" dirty="0">
                <a:effectLst>
                  <a:outerShdw blurRad="38100" dist="38100" dir="2700000" algn="tl">
                    <a:srgbClr val="000000">
                      <a:alpha val="43137"/>
                    </a:srgbClr>
                  </a:outerShdw>
                </a:effectLst>
              </a:rPr>
              <a:t>According to Jesus, his disciples would encounter the dangers of </a:t>
            </a:r>
            <a:r>
              <a:rPr lang="en-CA" sz="2800" b="1" u="sng" dirty="0">
                <a:effectLst>
                  <a:outerShdw blurRad="38100" dist="38100" dir="2700000" algn="tl">
                    <a:srgbClr val="000000">
                      <a:alpha val="43137"/>
                    </a:srgbClr>
                  </a:outerShdw>
                </a:effectLst>
              </a:rPr>
              <a:t>fear</a:t>
            </a:r>
            <a:r>
              <a:rPr lang="en-CA" sz="2800" b="1" dirty="0">
                <a:effectLst>
                  <a:outerShdw blurRad="38100" dist="38100" dir="2700000" algn="tl">
                    <a:srgbClr val="000000">
                      <a:alpha val="43137"/>
                    </a:srgbClr>
                  </a:outerShdw>
                </a:effectLst>
              </a:rPr>
              <a:t>, </a:t>
            </a:r>
            <a:r>
              <a:rPr lang="en-CA" sz="2800" b="1" u="sng" dirty="0">
                <a:effectLst>
                  <a:outerShdw blurRad="38100" dist="38100" dir="2700000" algn="tl">
                    <a:srgbClr val="000000">
                      <a:alpha val="43137"/>
                    </a:srgbClr>
                  </a:outerShdw>
                </a:effectLst>
              </a:rPr>
              <a:t>deception</a:t>
            </a:r>
            <a:r>
              <a:rPr lang="en-CA" sz="2800" b="1" dirty="0">
                <a:effectLst>
                  <a:outerShdw blurRad="38100" dist="38100" dir="2700000" algn="tl">
                    <a:srgbClr val="000000">
                      <a:alpha val="43137"/>
                    </a:srgbClr>
                  </a:outerShdw>
                </a:effectLst>
              </a:rPr>
              <a:t>, </a:t>
            </a:r>
            <a:r>
              <a:rPr lang="en-CA" sz="2800" b="1" u="sng" dirty="0">
                <a:effectLst>
                  <a:outerShdw blurRad="38100" dist="38100" dir="2700000" algn="tl">
                    <a:srgbClr val="000000">
                      <a:alpha val="43137"/>
                    </a:srgbClr>
                  </a:outerShdw>
                </a:effectLst>
              </a:rPr>
              <a:t>worry</a:t>
            </a:r>
            <a:r>
              <a:rPr lang="en-CA" sz="2800" b="1" dirty="0">
                <a:effectLst>
                  <a:outerShdw blurRad="38100" dist="38100" dir="2700000" algn="tl">
                    <a:srgbClr val="000000">
                      <a:alpha val="43137"/>
                    </a:srgbClr>
                  </a:outerShdw>
                </a:effectLst>
              </a:rPr>
              <a:t> and </a:t>
            </a:r>
            <a:r>
              <a:rPr lang="en-CA" sz="2800" b="1" u="sng" dirty="0" smtClean="0">
                <a:effectLst>
                  <a:outerShdw blurRad="38100" dist="38100" dir="2700000" algn="tl">
                    <a:srgbClr val="000000">
                      <a:alpha val="43137"/>
                    </a:srgbClr>
                  </a:outerShdw>
                </a:effectLst>
              </a:rPr>
              <a:t>complacency</a:t>
            </a:r>
            <a:r>
              <a:rPr lang="en-CA" sz="2800" b="1" dirty="0" smtClean="0">
                <a:effectLst>
                  <a:outerShdw blurRad="38100" dist="38100" dir="2700000" algn="tl">
                    <a:srgbClr val="000000">
                      <a:alpha val="43137"/>
                    </a:srgbClr>
                  </a:outerShdw>
                </a:effectLst>
              </a:rPr>
              <a:t>, each one a threat to their </a:t>
            </a:r>
            <a:r>
              <a:rPr lang="en-CA" sz="2800" b="1" dirty="0">
                <a:effectLst>
                  <a:outerShdw blurRad="38100" dist="38100" dir="2700000" algn="tl">
                    <a:srgbClr val="000000">
                      <a:alpha val="43137"/>
                    </a:srgbClr>
                  </a:outerShdw>
                </a:effectLst>
              </a:rPr>
              <a:t>faithfulness to him. </a:t>
            </a:r>
          </a:p>
        </p:txBody>
      </p:sp>
      <p:sp>
        <p:nvSpPr>
          <p:cNvPr id="13" name="TextBox 12"/>
          <p:cNvSpPr txBox="1"/>
          <p:nvPr/>
        </p:nvSpPr>
        <p:spPr>
          <a:xfrm>
            <a:off x="395536" y="3031532"/>
            <a:ext cx="8352928" cy="1384995"/>
          </a:xfrm>
          <a:prstGeom prst="rect">
            <a:avLst/>
          </a:prstGeom>
          <a:noFill/>
          <a:ln w="38100">
            <a:solidFill>
              <a:srgbClr val="92D050"/>
            </a:solidFill>
          </a:ln>
        </p:spPr>
        <p:txBody>
          <a:bodyPr wrap="square" rtlCol="0">
            <a:spAutoFit/>
          </a:bodyPr>
          <a:lstStyle/>
          <a:p>
            <a:r>
              <a:rPr lang="en-CA" sz="2800" b="1" i="1" dirty="0">
                <a:effectLst>
                  <a:outerShdw blurRad="38100" dist="38100" dir="2700000" algn="tl">
                    <a:srgbClr val="000000">
                      <a:alpha val="43137"/>
                    </a:srgbClr>
                  </a:outerShdw>
                </a:effectLst>
              </a:rPr>
              <a:t>Although we are already well into the timeline Jesus sketched, we </a:t>
            </a:r>
            <a:r>
              <a:rPr lang="en-CA" sz="2800" b="1" i="1" dirty="0" smtClean="0">
                <a:effectLst>
                  <a:outerShdw blurRad="38100" dist="38100" dir="2700000" algn="tl">
                    <a:srgbClr val="000000">
                      <a:alpha val="43137"/>
                    </a:srgbClr>
                  </a:outerShdw>
                </a:effectLst>
              </a:rPr>
              <a:t>face these same dangers that threaten </a:t>
            </a:r>
            <a:r>
              <a:rPr lang="en-CA" sz="2800" b="1" i="1" dirty="0">
                <a:effectLst>
                  <a:outerShdw blurRad="38100" dist="38100" dir="2700000" algn="tl">
                    <a:srgbClr val="000000">
                      <a:alpha val="43137"/>
                    </a:srgbClr>
                  </a:outerShdw>
                </a:effectLst>
              </a:rPr>
              <a:t>our faithfulness to </a:t>
            </a:r>
            <a:r>
              <a:rPr lang="en-CA" sz="2800" b="1" i="1" dirty="0" smtClean="0">
                <a:effectLst>
                  <a:outerShdw blurRad="38100" dist="38100" dir="2700000" algn="tl">
                    <a:srgbClr val="000000">
                      <a:alpha val="43137"/>
                    </a:srgbClr>
                  </a:outerShdw>
                </a:effectLst>
              </a:rPr>
              <a:t>Jesus. </a:t>
            </a:r>
            <a:endParaRPr lang="en-CA"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745757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18321" y="699542"/>
            <a:ext cx="8568952" cy="892552"/>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How do we face these certain dangers and not succumb to becoming unfaithful?  </a:t>
            </a:r>
            <a:endParaRPr lang="en-CA" sz="2600" b="1" dirty="0">
              <a:effectLst>
                <a:outerShdw blurRad="38100" dist="38100" dir="2700000" algn="tl">
                  <a:srgbClr val="000000">
                    <a:alpha val="43137"/>
                  </a:srgbClr>
                </a:outerShdw>
              </a:effectLst>
            </a:endParaRPr>
          </a:p>
        </p:txBody>
      </p:sp>
      <p:sp>
        <p:nvSpPr>
          <p:cNvPr id="4" name="TextBox 3"/>
          <p:cNvSpPr txBox="1"/>
          <p:nvPr/>
        </p:nvSpPr>
        <p:spPr>
          <a:xfrm>
            <a:off x="287524" y="2355726"/>
            <a:ext cx="8568952" cy="492443"/>
          </a:xfrm>
          <a:prstGeom prst="rect">
            <a:avLst/>
          </a:prstGeom>
          <a:noFill/>
          <a:ln w="38100">
            <a:noFill/>
          </a:ln>
        </p:spPr>
        <p:txBody>
          <a:bodyPr wrap="square" rtlCol="0">
            <a:spAutoFit/>
          </a:bodyPr>
          <a:lstStyle/>
          <a:p>
            <a:pPr algn="ctr"/>
            <a:r>
              <a:rPr lang="en-CA" sz="2600" b="1" dirty="0" smtClean="0">
                <a:solidFill>
                  <a:srgbClr val="FFC000"/>
                </a:solidFill>
                <a:effectLst>
                  <a:outerShdw blurRad="38100" dist="38100" dir="2700000" algn="tl">
                    <a:srgbClr val="000000">
                      <a:alpha val="43137"/>
                    </a:srgbClr>
                  </a:outerShdw>
                </a:effectLst>
              </a:rPr>
              <a:t>Confidence God is in Control</a:t>
            </a:r>
            <a:endParaRPr lang="en-CA" sz="2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57064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8064896" cy="1384995"/>
          </a:xfrm>
          <a:prstGeom prst="rect">
            <a:avLst/>
          </a:prstGeom>
          <a:noFill/>
        </p:spPr>
        <p:txBody>
          <a:bodyPr wrap="square" rtlCol="0">
            <a:spAutoFit/>
          </a:bodyPr>
          <a:lstStyle/>
          <a:p>
            <a:pPr marL="514350" indent="-514350">
              <a:buAutoNum type="alphaUcPeriod"/>
            </a:pPr>
            <a:r>
              <a:rPr lang="en-CA" sz="2800" b="1" dirty="0" smtClean="0">
                <a:solidFill>
                  <a:srgbClr val="FF0000"/>
                </a:solidFill>
                <a:effectLst>
                  <a:outerShdw blurRad="38100" dist="38100" dir="2700000" algn="tl">
                    <a:srgbClr val="000000">
                      <a:alpha val="43137"/>
                    </a:srgbClr>
                  </a:outerShdw>
                </a:effectLst>
              </a:rPr>
              <a:t>Jesus’ Sketched Timeline</a:t>
            </a:r>
          </a:p>
          <a:p>
            <a:pPr marL="514350" indent="-514350">
              <a:buAutoNum type="alphaUcPeriod"/>
            </a:pPr>
            <a:r>
              <a:rPr lang="en-CA" sz="2800" b="1" dirty="0" smtClean="0">
                <a:solidFill>
                  <a:srgbClr val="FF0000"/>
                </a:solidFill>
                <a:effectLst>
                  <a:outerShdw blurRad="38100" dist="38100" dir="2700000" algn="tl">
                    <a:srgbClr val="000000">
                      <a:alpha val="43137"/>
                    </a:srgbClr>
                  </a:outerShdw>
                </a:effectLst>
              </a:rPr>
              <a:t>Jesus’ Warning of Four Discipleship Dangers</a:t>
            </a:r>
          </a:p>
          <a:p>
            <a:pPr marL="514350" indent="-514350">
              <a:buAutoNum type="alphaUcPeriod"/>
            </a:pPr>
            <a:r>
              <a:rPr lang="en-CA" sz="2800" b="1" dirty="0" smtClean="0">
                <a:solidFill>
                  <a:srgbClr val="FF0000"/>
                </a:solidFill>
                <a:effectLst>
                  <a:outerShdw blurRad="38100" dist="38100" dir="2700000" algn="tl">
                    <a:srgbClr val="000000">
                      <a:alpha val="43137"/>
                    </a:srgbClr>
                  </a:outerShdw>
                </a:effectLst>
              </a:rPr>
              <a:t>Jesus’ Absolute Word</a:t>
            </a:r>
          </a:p>
        </p:txBody>
      </p:sp>
      <p:sp>
        <p:nvSpPr>
          <p:cNvPr id="13" name="TextBox 12"/>
          <p:cNvSpPr txBox="1"/>
          <p:nvPr/>
        </p:nvSpPr>
        <p:spPr>
          <a:xfrm>
            <a:off x="179512" y="1660148"/>
            <a:ext cx="8568952" cy="892552"/>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‘Heaven and earth will pass away, but my words will never pass away.’ Vs 33</a:t>
            </a:r>
            <a:endParaRPr lang="en-CA" sz="2600" b="1" dirty="0">
              <a:effectLst>
                <a:outerShdw blurRad="38100" dist="38100" dir="2700000" algn="tl">
                  <a:srgbClr val="000000">
                    <a:alpha val="43137"/>
                  </a:srgbClr>
                </a:outerShdw>
              </a:effectLst>
            </a:endParaRPr>
          </a:p>
        </p:txBody>
      </p:sp>
      <p:sp>
        <p:nvSpPr>
          <p:cNvPr id="4" name="TextBox 3"/>
          <p:cNvSpPr txBox="1"/>
          <p:nvPr/>
        </p:nvSpPr>
        <p:spPr>
          <a:xfrm>
            <a:off x="287524" y="2599041"/>
            <a:ext cx="8568952" cy="2492990"/>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Just as prophesied </a:t>
            </a:r>
          </a:p>
          <a:p>
            <a:pPr marL="457200" indent="-457200">
              <a:buFont typeface="Arial" panose="020B0604020202020204" pitchFamily="34" charset="0"/>
              <a:buChar char="•"/>
            </a:pPr>
            <a:r>
              <a:rPr lang="en-CA" sz="2600" b="1" dirty="0">
                <a:effectLst>
                  <a:outerShdw blurRad="38100" dist="38100" dir="2700000" algn="tl">
                    <a:srgbClr val="000000">
                      <a:alpha val="43137"/>
                    </a:srgbClr>
                  </a:outerShdw>
                </a:effectLst>
              </a:rPr>
              <a:t>T</a:t>
            </a:r>
            <a:r>
              <a:rPr lang="en-CA" sz="2600" b="1" dirty="0" smtClean="0">
                <a:effectLst>
                  <a:outerShdw blurRad="38100" dist="38100" dir="2700000" algn="tl">
                    <a:srgbClr val="000000">
                      <a:alpha val="43137"/>
                    </a:srgbClr>
                  </a:outerShdw>
                </a:effectLst>
              </a:rPr>
              <a:t>he disciples were persecuted</a:t>
            </a:r>
          </a:p>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They gave supernaturally enabled testimony</a:t>
            </a:r>
          </a:p>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Jerusalem and Temple destroyed </a:t>
            </a:r>
          </a:p>
          <a:p>
            <a:pPr marL="457200" indent="-457200">
              <a:buFont typeface="Arial" panose="020B0604020202020204" pitchFamily="34" charset="0"/>
              <a:buChar char="•"/>
            </a:pPr>
            <a:r>
              <a:rPr lang="en-CA" sz="2600" b="1" dirty="0">
                <a:effectLst>
                  <a:outerShdw blurRad="38100" dist="38100" dir="2700000" algn="tl">
                    <a:srgbClr val="000000">
                      <a:alpha val="43137"/>
                    </a:srgbClr>
                  </a:outerShdw>
                </a:effectLst>
              </a:rPr>
              <a:t>E</a:t>
            </a:r>
            <a:r>
              <a:rPr lang="en-CA" sz="2600" b="1" dirty="0" smtClean="0">
                <a:effectLst>
                  <a:outerShdw blurRad="38100" dist="38100" dir="2700000" algn="tl">
                    <a:srgbClr val="000000">
                      <a:alpha val="43137"/>
                    </a:srgbClr>
                  </a:outerShdw>
                </a:effectLst>
              </a:rPr>
              <a:t>xplosion of Christianity throughout Gentile World</a:t>
            </a:r>
          </a:p>
          <a:p>
            <a:endParaRPr lang="en-CA" sz="26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59568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954107"/>
          </a:xfrm>
          <a:prstGeom prst="rect">
            <a:avLst/>
          </a:prstGeom>
          <a:noFill/>
        </p:spPr>
        <p:txBody>
          <a:bodyPr wrap="square" rtlCol="0">
            <a:spAutoFit/>
          </a:bodyPr>
          <a:lstStyle/>
          <a:p>
            <a:r>
              <a:rPr lang="en-CA" sz="2800" b="1" dirty="0">
                <a:solidFill>
                  <a:srgbClr val="FF0000"/>
                </a:solidFill>
                <a:effectLst>
                  <a:outerShdw blurRad="38100" dist="38100" dir="2700000" algn="tl">
                    <a:srgbClr val="000000">
                      <a:alpha val="43137"/>
                    </a:srgbClr>
                  </a:outerShdw>
                </a:effectLst>
              </a:rPr>
              <a:t>C</a:t>
            </a:r>
            <a:r>
              <a:rPr lang="en-CA" sz="2800" b="1" dirty="0" smtClean="0">
                <a:solidFill>
                  <a:srgbClr val="FF0000"/>
                </a:solidFill>
                <a:effectLst>
                  <a:outerShdw blurRad="38100" dist="38100" dir="2700000" algn="tl">
                    <a:srgbClr val="000000">
                      <a:alpha val="43137"/>
                    </a:srgbClr>
                  </a:outerShdw>
                </a:effectLst>
              </a:rPr>
              <a:t>.  Jesus’ Absolute Word</a:t>
            </a:r>
          </a:p>
          <a:p>
            <a:r>
              <a:rPr lang="en-CA" sz="2800" b="1" dirty="0">
                <a:solidFill>
                  <a:srgbClr val="FF0000"/>
                </a:solidFill>
                <a:effectLst>
                  <a:outerShdw blurRad="38100" dist="38100" dir="2700000" algn="tl">
                    <a:srgbClr val="000000">
                      <a:alpha val="43137"/>
                    </a:srgbClr>
                  </a:outerShdw>
                </a:effectLst>
              </a:rPr>
              <a:t> </a:t>
            </a:r>
            <a:r>
              <a:rPr lang="en-CA" sz="2800" b="1" dirty="0" smtClean="0">
                <a:solidFill>
                  <a:srgbClr val="FF0000"/>
                </a:solidFill>
                <a:effectLst>
                  <a:outerShdw blurRad="38100" dist="38100" dir="2700000" algn="tl">
                    <a:srgbClr val="000000">
                      <a:alpha val="43137"/>
                    </a:srgbClr>
                  </a:outerShdw>
                </a:effectLst>
              </a:rPr>
              <a:t>     </a:t>
            </a:r>
            <a:r>
              <a:rPr lang="en-CA" sz="2800" b="1" dirty="0" err="1" smtClean="0">
                <a:solidFill>
                  <a:srgbClr val="FF0000"/>
                </a:solidFill>
                <a:effectLst>
                  <a:outerShdw blurRad="38100" dist="38100" dir="2700000" algn="tl">
                    <a:srgbClr val="000000">
                      <a:alpha val="43137"/>
                    </a:srgbClr>
                  </a:outerShdw>
                </a:effectLst>
              </a:rPr>
              <a:t>i</a:t>
            </a:r>
            <a:r>
              <a:rPr lang="en-CA" sz="2800" b="1" dirty="0" smtClean="0">
                <a:solidFill>
                  <a:srgbClr val="FF0000"/>
                </a:solidFill>
                <a:effectLst>
                  <a:outerShdw blurRad="38100" dist="38100" dir="2700000" algn="tl">
                    <a:srgbClr val="000000">
                      <a:alpha val="43137"/>
                    </a:srgbClr>
                  </a:outerShdw>
                </a:effectLst>
              </a:rPr>
              <a:t>.  Path to Expect  </a:t>
            </a:r>
            <a:endParaRPr lang="en-CA" sz="2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251520" y="1131590"/>
            <a:ext cx="8568952" cy="492443"/>
          </a:xfrm>
          <a:prstGeom prst="rect">
            <a:avLst/>
          </a:prstGeom>
          <a:noFill/>
          <a:ln w="38100">
            <a:noFill/>
          </a:ln>
        </p:spPr>
        <p:txBody>
          <a:bodyPr wrap="square" rtlCol="0">
            <a:spAutoFit/>
          </a:bodyPr>
          <a:lstStyle/>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These things must happen first Vs 9b  </a:t>
            </a:r>
            <a:endParaRPr lang="en-CA" sz="2600" b="1" dirty="0">
              <a:effectLst>
                <a:outerShdw blurRad="38100" dist="38100" dir="2700000" algn="tl">
                  <a:srgbClr val="000000">
                    <a:alpha val="43137"/>
                  </a:srgbClr>
                </a:outerShdw>
              </a:effectLst>
            </a:endParaRPr>
          </a:p>
        </p:txBody>
      </p:sp>
      <p:sp>
        <p:nvSpPr>
          <p:cNvPr id="6" name="TextBox 5"/>
          <p:cNvSpPr txBox="1"/>
          <p:nvPr/>
        </p:nvSpPr>
        <p:spPr>
          <a:xfrm>
            <a:off x="251520" y="1624033"/>
            <a:ext cx="8568952" cy="892552"/>
          </a:xfrm>
          <a:prstGeom prst="rect">
            <a:avLst/>
          </a:prstGeom>
          <a:noFill/>
          <a:ln w="38100">
            <a:noFill/>
          </a:ln>
        </p:spPr>
        <p:txBody>
          <a:bodyPr wrap="square" rtlCol="0">
            <a:spAutoFit/>
          </a:bodyPr>
          <a:lstStyle/>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This </a:t>
            </a:r>
            <a:r>
              <a:rPr lang="en-CA" sz="2600" b="1" dirty="0">
                <a:effectLst>
                  <a:outerShdw blurRad="38100" dist="38100" dir="2700000" algn="tl">
                    <a:srgbClr val="000000">
                      <a:alpha val="43137"/>
                    </a:srgbClr>
                  </a:outerShdw>
                </a:effectLst>
              </a:rPr>
              <a:t>is the time of punishment in fulfillment of all </a:t>
            </a:r>
            <a:r>
              <a:rPr lang="en-CA" sz="2600" b="1" dirty="0" smtClean="0">
                <a:effectLst>
                  <a:outerShdw blurRad="38100" dist="38100" dir="2700000" algn="tl">
                    <a:srgbClr val="000000">
                      <a:alpha val="43137"/>
                    </a:srgbClr>
                  </a:outerShdw>
                </a:effectLst>
              </a:rPr>
              <a:t> that </a:t>
            </a:r>
            <a:r>
              <a:rPr lang="en-CA" sz="2600" b="1" dirty="0">
                <a:effectLst>
                  <a:outerShdw blurRad="38100" dist="38100" dir="2700000" algn="tl">
                    <a:srgbClr val="000000">
                      <a:alpha val="43137"/>
                    </a:srgbClr>
                  </a:outerShdw>
                </a:effectLst>
              </a:rPr>
              <a:t>has been written Vs </a:t>
            </a:r>
            <a:r>
              <a:rPr lang="en-CA" sz="2600" b="1" dirty="0" smtClean="0">
                <a:effectLst>
                  <a:outerShdw blurRad="38100" dist="38100" dir="2700000" algn="tl">
                    <a:srgbClr val="000000">
                      <a:alpha val="43137"/>
                    </a:srgbClr>
                  </a:outerShdw>
                </a:effectLst>
              </a:rPr>
              <a:t>22</a:t>
            </a:r>
            <a:endParaRPr lang="en-CA" sz="2600" b="1" dirty="0">
              <a:effectLst>
                <a:outerShdw blurRad="38100" dist="38100" dir="2700000" algn="tl">
                  <a:srgbClr val="000000">
                    <a:alpha val="43137"/>
                  </a:srgbClr>
                </a:outerShdw>
              </a:effectLst>
            </a:endParaRPr>
          </a:p>
        </p:txBody>
      </p:sp>
      <p:sp>
        <p:nvSpPr>
          <p:cNvPr id="5" name="TextBox 4"/>
          <p:cNvSpPr txBox="1"/>
          <p:nvPr/>
        </p:nvSpPr>
        <p:spPr>
          <a:xfrm>
            <a:off x="251520" y="2516585"/>
            <a:ext cx="8568952" cy="492443"/>
          </a:xfrm>
          <a:prstGeom prst="rect">
            <a:avLst/>
          </a:prstGeom>
          <a:noFill/>
          <a:ln w="38100">
            <a:noFill/>
          </a:ln>
        </p:spPr>
        <p:txBody>
          <a:bodyPr wrap="square" rtlCol="0">
            <a:spAutoFit/>
          </a:bodyPr>
          <a:lstStyle/>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Until </a:t>
            </a:r>
            <a:r>
              <a:rPr lang="en-CA" sz="2600" b="1" dirty="0">
                <a:effectLst>
                  <a:outerShdw blurRad="38100" dist="38100" dir="2700000" algn="tl">
                    <a:srgbClr val="000000">
                      <a:alpha val="43137"/>
                    </a:srgbClr>
                  </a:outerShdw>
                </a:effectLst>
              </a:rPr>
              <a:t>the </a:t>
            </a:r>
            <a:r>
              <a:rPr lang="en-CA" sz="2600" b="1" dirty="0" smtClean="0">
                <a:effectLst>
                  <a:outerShdw blurRad="38100" dist="38100" dir="2700000" algn="tl">
                    <a:srgbClr val="000000">
                      <a:alpha val="43137"/>
                    </a:srgbClr>
                  </a:outerShdw>
                </a:effectLst>
              </a:rPr>
              <a:t>time </a:t>
            </a:r>
            <a:r>
              <a:rPr lang="en-CA" sz="2600" b="1" dirty="0">
                <a:effectLst>
                  <a:outerShdw blurRad="38100" dist="38100" dir="2700000" algn="tl">
                    <a:srgbClr val="000000">
                      <a:alpha val="43137"/>
                    </a:srgbClr>
                  </a:outerShdw>
                </a:effectLst>
              </a:rPr>
              <a:t>of the Gentiles is fulfilled Vs </a:t>
            </a:r>
            <a:r>
              <a:rPr lang="en-CA" sz="2600" b="1" dirty="0" smtClean="0">
                <a:effectLst>
                  <a:outerShdw blurRad="38100" dist="38100" dir="2700000" algn="tl">
                    <a:srgbClr val="000000">
                      <a:alpha val="43137"/>
                    </a:srgbClr>
                  </a:outerShdw>
                </a:effectLst>
              </a:rPr>
              <a:t>24</a:t>
            </a:r>
            <a:endParaRPr lang="en-CA"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29950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954107"/>
          </a:xfrm>
          <a:prstGeom prst="rect">
            <a:avLst/>
          </a:prstGeom>
          <a:noFill/>
        </p:spPr>
        <p:txBody>
          <a:bodyPr wrap="square" rtlCol="0">
            <a:spAutoFit/>
          </a:bodyPr>
          <a:lstStyle/>
          <a:p>
            <a:r>
              <a:rPr lang="en-CA" sz="2800" b="1" dirty="0">
                <a:solidFill>
                  <a:srgbClr val="FF0000"/>
                </a:solidFill>
                <a:effectLst>
                  <a:outerShdw blurRad="38100" dist="38100" dir="2700000" algn="tl">
                    <a:srgbClr val="000000">
                      <a:alpha val="43137"/>
                    </a:srgbClr>
                  </a:outerShdw>
                </a:effectLst>
              </a:rPr>
              <a:t>C</a:t>
            </a:r>
            <a:r>
              <a:rPr lang="en-CA" sz="2800" b="1" dirty="0" smtClean="0">
                <a:solidFill>
                  <a:srgbClr val="FF0000"/>
                </a:solidFill>
                <a:effectLst>
                  <a:outerShdw blurRad="38100" dist="38100" dir="2700000" algn="tl">
                    <a:srgbClr val="000000">
                      <a:alpha val="43137"/>
                    </a:srgbClr>
                  </a:outerShdw>
                </a:effectLst>
              </a:rPr>
              <a:t>.  Jesus’ Absolute Word</a:t>
            </a:r>
          </a:p>
          <a:p>
            <a:r>
              <a:rPr lang="en-CA" sz="2800" b="1" dirty="0">
                <a:solidFill>
                  <a:srgbClr val="FF0000"/>
                </a:solidFill>
                <a:effectLst>
                  <a:outerShdw blurRad="38100" dist="38100" dir="2700000" algn="tl">
                    <a:srgbClr val="000000">
                      <a:alpha val="43137"/>
                    </a:srgbClr>
                  </a:outerShdw>
                </a:effectLst>
              </a:rPr>
              <a:t> </a:t>
            </a:r>
            <a:r>
              <a:rPr lang="en-CA" sz="2800" b="1" dirty="0" smtClean="0">
                <a:solidFill>
                  <a:srgbClr val="FF0000"/>
                </a:solidFill>
                <a:effectLst>
                  <a:outerShdw blurRad="38100" dist="38100" dir="2700000" algn="tl">
                    <a:srgbClr val="000000">
                      <a:alpha val="43137"/>
                    </a:srgbClr>
                  </a:outerShdw>
                </a:effectLst>
              </a:rPr>
              <a:t>     </a:t>
            </a:r>
            <a:r>
              <a:rPr lang="en-CA" sz="2800" b="1" dirty="0" err="1" smtClean="0">
                <a:solidFill>
                  <a:srgbClr val="FF0000"/>
                </a:solidFill>
                <a:effectLst>
                  <a:outerShdw blurRad="38100" dist="38100" dir="2700000" algn="tl">
                    <a:srgbClr val="000000">
                      <a:alpha val="43137"/>
                    </a:srgbClr>
                  </a:outerShdw>
                </a:effectLst>
              </a:rPr>
              <a:t>i</a:t>
            </a:r>
            <a:r>
              <a:rPr lang="en-CA" sz="2800" b="1" dirty="0" smtClean="0">
                <a:solidFill>
                  <a:srgbClr val="FF0000"/>
                </a:solidFill>
                <a:effectLst>
                  <a:outerShdw blurRad="38100" dist="38100" dir="2700000" algn="tl">
                    <a:srgbClr val="000000">
                      <a:alpha val="43137"/>
                    </a:srgbClr>
                  </a:outerShdw>
                </a:effectLst>
              </a:rPr>
              <a:t>.  Path to Expect  </a:t>
            </a:r>
            <a:endParaRPr lang="en-CA" sz="2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251520" y="1131590"/>
            <a:ext cx="8568952" cy="1692771"/>
          </a:xfrm>
          <a:prstGeom prst="rect">
            <a:avLst/>
          </a:prstGeom>
          <a:noFill/>
          <a:ln w="38100">
            <a:solidFill>
              <a:schemeClr val="accent1"/>
            </a:solidFill>
          </a:ln>
        </p:spPr>
        <p:txBody>
          <a:bodyPr wrap="square" rtlCol="0">
            <a:spAutoFit/>
          </a:bodyPr>
          <a:lstStyle/>
          <a:p>
            <a:r>
              <a:rPr lang="en-CA" sz="2600" b="1" dirty="0">
                <a:effectLst>
                  <a:outerShdw blurRad="38100" dist="38100" dir="2700000" algn="tl">
                    <a:srgbClr val="000000">
                      <a:alpha val="43137"/>
                    </a:srgbClr>
                  </a:outerShdw>
                </a:effectLst>
              </a:rPr>
              <a:t>Jesus’ absolute Word that forewarns </a:t>
            </a:r>
            <a:r>
              <a:rPr lang="en-CA" sz="2600" b="1" dirty="0" smtClean="0">
                <a:effectLst>
                  <a:outerShdw blurRad="38100" dist="38100" dir="2700000" algn="tl">
                    <a:srgbClr val="000000">
                      <a:alpha val="43137"/>
                    </a:srgbClr>
                  </a:outerShdw>
                </a:effectLst>
              </a:rPr>
              <a:t>his disciples about </a:t>
            </a:r>
            <a:r>
              <a:rPr lang="en-CA" sz="2600" b="1" dirty="0">
                <a:effectLst>
                  <a:outerShdw blurRad="38100" dist="38100" dir="2700000" algn="tl">
                    <a:srgbClr val="000000">
                      <a:alpha val="43137"/>
                    </a:srgbClr>
                  </a:outerShdw>
                </a:effectLst>
              </a:rPr>
              <a:t>the </a:t>
            </a:r>
            <a:r>
              <a:rPr lang="en-CA" sz="2600" b="1" dirty="0">
                <a:solidFill>
                  <a:srgbClr val="FFC000"/>
                </a:solidFill>
                <a:effectLst>
                  <a:outerShdw blurRad="38100" dist="38100" dir="2700000" algn="tl">
                    <a:srgbClr val="000000">
                      <a:alpha val="43137"/>
                    </a:srgbClr>
                  </a:outerShdw>
                </a:effectLst>
              </a:rPr>
              <a:t>necessary</a:t>
            </a:r>
            <a:r>
              <a:rPr lang="en-CA" sz="2600" b="1" dirty="0">
                <a:effectLst>
                  <a:outerShdw blurRad="38100" dist="38100" dir="2700000" algn="tl">
                    <a:srgbClr val="000000">
                      <a:alpha val="43137"/>
                    </a:srgbClr>
                  </a:outerShdw>
                </a:effectLst>
              </a:rPr>
              <a:t> painful things </a:t>
            </a:r>
            <a:r>
              <a:rPr lang="en-CA" sz="2600" b="1" dirty="0" smtClean="0">
                <a:effectLst>
                  <a:outerShdw blurRad="38100" dist="38100" dir="2700000" algn="tl">
                    <a:srgbClr val="000000">
                      <a:alpha val="43137"/>
                    </a:srgbClr>
                  </a:outerShdw>
                </a:effectLst>
              </a:rPr>
              <a:t>they will encounter forearms </a:t>
            </a:r>
            <a:r>
              <a:rPr lang="en-CA" sz="2600" b="1" dirty="0">
                <a:effectLst>
                  <a:outerShdw blurRad="38100" dist="38100" dir="2700000" algn="tl">
                    <a:srgbClr val="000000">
                      <a:alpha val="43137"/>
                    </a:srgbClr>
                  </a:outerShdw>
                </a:effectLst>
              </a:rPr>
              <a:t>them to remain faithful through those very </a:t>
            </a:r>
            <a:r>
              <a:rPr lang="en-CA" sz="2600" b="1" dirty="0" smtClean="0">
                <a:effectLst>
                  <a:outerShdw blurRad="38100" dist="38100" dir="2700000" algn="tl">
                    <a:srgbClr val="000000">
                      <a:alpha val="43137"/>
                    </a:srgbClr>
                  </a:outerShdw>
                </a:effectLst>
              </a:rPr>
              <a:t>things.   </a:t>
            </a:r>
            <a:endParaRPr lang="en-CA" sz="2600" b="1" dirty="0">
              <a:effectLst>
                <a:outerShdw blurRad="38100" dist="38100" dir="2700000" algn="tl">
                  <a:srgbClr val="000000">
                    <a:alpha val="43137"/>
                  </a:srgbClr>
                </a:outerShdw>
              </a:effectLst>
            </a:endParaRPr>
          </a:p>
        </p:txBody>
      </p:sp>
      <p:sp>
        <p:nvSpPr>
          <p:cNvPr id="5" name="TextBox 4"/>
          <p:cNvSpPr txBox="1"/>
          <p:nvPr/>
        </p:nvSpPr>
        <p:spPr>
          <a:xfrm>
            <a:off x="251520" y="2927141"/>
            <a:ext cx="8568952" cy="2092881"/>
          </a:xfrm>
          <a:prstGeom prst="rect">
            <a:avLst/>
          </a:prstGeom>
          <a:noFill/>
          <a:ln w="38100">
            <a:solidFill>
              <a:srgbClr val="92D050"/>
            </a:solidFill>
          </a:ln>
        </p:spPr>
        <p:txBody>
          <a:bodyPr wrap="square" rtlCol="0">
            <a:spAutoFit/>
          </a:bodyPr>
          <a:lstStyle/>
          <a:p>
            <a:r>
              <a:rPr lang="en-CA" sz="2600" b="1" dirty="0">
                <a:effectLst>
                  <a:outerShdw blurRad="38100" dist="38100" dir="2700000" algn="tl">
                    <a:srgbClr val="000000">
                      <a:alpha val="43137"/>
                    </a:srgbClr>
                  </a:outerShdw>
                </a:effectLst>
              </a:rPr>
              <a:t>Knowing </a:t>
            </a:r>
            <a:r>
              <a:rPr lang="en-CA" sz="2600" b="1" dirty="0" smtClean="0">
                <a:effectLst>
                  <a:outerShdw blurRad="38100" dist="38100" dir="2700000" algn="tl">
                    <a:srgbClr val="000000">
                      <a:alpha val="43137"/>
                    </a:srgbClr>
                  </a:outerShdw>
                </a:effectLst>
              </a:rPr>
              <a:t>that the </a:t>
            </a:r>
            <a:r>
              <a:rPr lang="en-CA" sz="2600" b="1" dirty="0">
                <a:effectLst>
                  <a:outerShdw blurRad="38100" dist="38100" dir="2700000" algn="tl">
                    <a:srgbClr val="000000">
                      <a:alpha val="43137"/>
                    </a:srgbClr>
                  </a:outerShdw>
                </a:effectLst>
              </a:rPr>
              <a:t>dangerous path ahead is </a:t>
            </a:r>
            <a:r>
              <a:rPr lang="en-CA" sz="2600" b="1" dirty="0" smtClean="0">
                <a:effectLst>
                  <a:outerShdw blurRad="38100" dist="38100" dir="2700000" algn="tl">
                    <a:srgbClr val="000000">
                      <a:alpha val="43137"/>
                    </a:srgbClr>
                  </a:outerShdw>
                </a:effectLst>
              </a:rPr>
              <a:t>an absolutely </a:t>
            </a:r>
            <a:r>
              <a:rPr lang="en-CA" sz="2600" b="1" dirty="0">
                <a:effectLst>
                  <a:outerShdw blurRad="38100" dist="38100" dir="2700000" algn="tl">
                    <a:srgbClr val="000000">
                      <a:alpha val="43137"/>
                    </a:srgbClr>
                  </a:outerShdw>
                </a:effectLst>
              </a:rPr>
              <a:t>necessary part of our caring God’s plan of salvation gives disciples </a:t>
            </a:r>
            <a:r>
              <a:rPr lang="en-CA" sz="2600" b="1" u="sng" dirty="0">
                <a:effectLst>
                  <a:outerShdw blurRad="38100" dist="38100" dir="2700000" algn="tl">
                    <a:srgbClr val="000000">
                      <a:alpha val="43137"/>
                    </a:srgbClr>
                  </a:outerShdw>
                </a:effectLst>
              </a:rPr>
              <a:t>confidence</a:t>
            </a:r>
            <a:r>
              <a:rPr lang="en-CA" sz="2600" b="1" dirty="0">
                <a:effectLst>
                  <a:outerShdw blurRad="38100" dist="38100" dir="2700000" algn="tl">
                    <a:srgbClr val="000000">
                      <a:alpha val="43137"/>
                    </a:srgbClr>
                  </a:outerShdw>
                </a:effectLst>
              </a:rPr>
              <a:t> that God remains in control, </a:t>
            </a:r>
            <a:r>
              <a:rPr lang="en-CA" sz="2600" b="1" u="sng" dirty="0">
                <a:effectLst>
                  <a:outerShdw blurRad="38100" dist="38100" dir="2700000" algn="tl">
                    <a:srgbClr val="000000">
                      <a:alpha val="43137"/>
                    </a:srgbClr>
                  </a:outerShdw>
                </a:effectLst>
              </a:rPr>
              <a:t>confidence</a:t>
            </a:r>
            <a:r>
              <a:rPr lang="en-CA" sz="2600" b="1" dirty="0">
                <a:effectLst>
                  <a:outerShdw blurRad="38100" dist="38100" dir="2700000" algn="tl">
                    <a:srgbClr val="000000">
                      <a:alpha val="43137"/>
                    </a:srgbClr>
                  </a:outerShdw>
                </a:effectLst>
              </a:rPr>
              <a:t> that inspires continued </a:t>
            </a:r>
            <a:r>
              <a:rPr lang="en-CA" sz="2600" b="1" dirty="0" smtClean="0">
                <a:effectLst>
                  <a:outerShdw blurRad="38100" dist="38100" dir="2700000" algn="tl">
                    <a:srgbClr val="000000">
                      <a:alpha val="43137"/>
                    </a:srgbClr>
                  </a:outerShdw>
                </a:effectLst>
              </a:rPr>
              <a:t>faithfulness. </a:t>
            </a:r>
            <a:endParaRPr lang="en-CA"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139899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1520" y="627534"/>
            <a:ext cx="8568952" cy="1292662"/>
          </a:xfrm>
          <a:prstGeom prst="rect">
            <a:avLst/>
          </a:prstGeom>
          <a:solidFill>
            <a:schemeClr val="tx1">
              <a:lumMod val="50000"/>
            </a:schemeClr>
          </a:solidFill>
          <a:ln w="38100">
            <a:solidFill>
              <a:srgbClr val="92D050"/>
            </a:solidFill>
          </a:ln>
        </p:spPr>
        <p:txBody>
          <a:bodyPr wrap="square" rtlCol="0">
            <a:spAutoFit/>
          </a:bodyPr>
          <a:lstStyle/>
          <a:p>
            <a:r>
              <a:rPr lang="en-CA" sz="2600" b="1" dirty="0" smtClean="0">
                <a:effectLst>
                  <a:outerShdw blurRad="38100" dist="38100" dir="2700000" algn="tl">
                    <a:srgbClr val="000000">
                      <a:alpha val="43137"/>
                    </a:srgbClr>
                  </a:outerShdw>
                </a:effectLst>
              </a:rPr>
              <a:t>Rom. 8:28 </a:t>
            </a:r>
            <a:r>
              <a:rPr lang="en-CA" sz="2600" b="1" dirty="0">
                <a:effectLst>
                  <a:outerShdw blurRad="38100" dist="38100" dir="2700000" algn="tl">
                    <a:srgbClr val="000000">
                      <a:alpha val="43137"/>
                    </a:srgbClr>
                  </a:outerShdw>
                </a:effectLst>
              </a:rPr>
              <a:t>And we know that in all things God works for the good of those who love him, who have been called according to his purpose. </a:t>
            </a:r>
          </a:p>
        </p:txBody>
      </p:sp>
    </p:spTree>
    <p:extLst>
      <p:ext uri="{BB962C8B-B14F-4D97-AF65-F5344CB8AC3E}">
        <p14:creationId xmlns:p14="http://schemas.microsoft.com/office/powerpoint/2010/main" xmlns="" val="2816512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523220"/>
          </a:xfrm>
          <a:prstGeom prst="rect">
            <a:avLst/>
          </a:prstGeom>
          <a:noFill/>
        </p:spPr>
        <p:txBody>
          <a:bodyPr wrap="square" rtlCol="0">
            <a:spAutoFit/>
          </a:bodyPr>
          <a:lstStyle/>
          <a:p>
            <a:r>
              <a:rPr lang="en-CA" sz="2800" b="1" dirty="0" smtClean="0">
                <a:solidFill>
                  <a:srgbClr val="FF0000"/>
                </a:solidFill>
                <a:effectLst>
                  <a:outerShdw blurRad="38100" dist="38100" dir="2700000" algn="tl">
                    <a:srgbClr val="000000">
                      <a:alpha val="43137"/>
                    </a:srgbClr>
                  </a:outerShdw>
                </a:effectLst>
              </a:rPr>
              <a:t>      ii.  Pain to Avoid   </a:t>
            </a:r>
            <a:endParaRPr lang="en-CA" sz="28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51520" y="646698"/>
            <a:ext cx="8568952" cy="830997"/>
          </a:xfrm>
          <a:prstGeom prst="rect">
            <a:avLst/>
          </a:prstGeom>
          <a:solidFill>
            <a:schemeClr val="accent2"/>
          </a:solidFill>
        </p:spPr>
        <p:txBody>
          <a:bodyPr wrap="square" rtlCol="0">
            <a:spAutoFit/>
          </a:bodyPr>
          <a:lstStyle/>
          <a:p>
            <a:r>
              <a:rPr lang="en-CA" sz="2400" dirty="0" smtClean="0"/>
              <a:t>In the 60’s C.E. many Jews caught up in insurrection led by false messianic leaders and lost their lives  </a:t>
            </a:r>
            <a:endParaRPr lang="en-CA" sz="2400" dirty="0"/>
          </a:p>
        </p:txBody>
      </p:sp>
      <p:sp>
        <p:nvSpPr>
          <p:cNvPr id="7" name="TextBox 6"/>
          <p:cNvSpPr txBox="1"/>
          <p:nvPr/>
        </p:nvSpPr>
        <p:spPr>
          <a:xfrm>
            <a:off x="251520" y="1707654"/>
            <a:ext cx="8568952" cy="1200329"/>
          </a:xfrm>
          <a:prstGeom prst="rect">
            <a:avLst/>
          </a:prstGeom>
          <a:solidFill>
            <a:schemeClr val="accent2"/>
          </a:solidFill>
        </p:spPr>
        <p:txBody>
          <a:bodyPr wrap="square" rtlCol="0">
            <a:spAutoFit/>
          </a:bodyPr>
          <a:lstStyle/>
          <a:p>
            <a:r>
              <a:rPr lang="en-CA" sz="2400" dirty="0" smtClean="0"/>
              <a:t>Jerusalem’s destruction by Rome’s reprisal was also a divine judgment for rejecting Jesus and God’s saving purposes </a:t>
            </a:r>
          </a:p>
          <a:p>
            <a:r>
              <a:rPr lang="en-CA" sz="2400" dirty="0" smtClean="0"/>
              <a:t>(Luke 19:44)</a:t>
            </a:r>
            <a:endParaRPr lang="en-CA" sz="2400" dirty="0"/>
          </a:p>
        </p:txBody>
      </p:sp>
      <p:sp>
        <p:nvSpPr>
          <p:cNvPr id="8" name="TextBox 7"/>
          <p:cNvSpPr txBox="1"/>
          <p:nvPr/>
        </p:nvSpPr>
        <p:spPr>
          <a:xfrm>
            <a:off x="273527" y="3003798"/>
            <a:ext cx="8460940" cy="830997"/>
          </a:xfrm>
          <a:prstGeom prst="rect">
            <a:avLst/>
          </a:prstGeom>
          <a:solidFill>
            <a:schemeClr val="accent2"/>
          </a:solidFill>
        </p:spPr>
        <p:txBody>
          <a:bodyPr wrap="square" rtlCol="0">
            <a:spAutoFit/>
          </a:bodyPr>
          <a:lstStyle/>
          <a:p>
            <a:r>
              <a:rPr lang="en-CA" sz="2400" dirty="0" smtClean="0"/>
              <a:t>Jesus’ absolute Word warns the disciples not to get on this bandwagon and suffer in judgment with them </a:t>
            </a:r>
            <a:endParaRPr lang="en-CA" sz="2400" dirty="0"/>
          </a:p>
        </p:txBody>
      </p:sp>
    </p:spTree>
    <p:extLst>
      <p:ext uri="{BB962C8B-B14F-4D97-AF65-F5344CB8AC3E}">
        <p14:creationId xmlns:p14="http://schemas.microsoft.com/office/powerpoint/2010/main" xmlns="" val="24905479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pic>
        <p:nvPicPr>
          <p:cNvPr id="13"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4" y="2716429"/>
            <a:ext cx="834063" cy="1164385"/>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4067618">
            <a:off x="1140458" y="3104218"/>
            <a:ext cx="1944216" cy="1200329"/>
          </a:xfrm>
          <a:prstGeom prst="rect">
            <a:avLst/>
          </a:prstGeom>
          <a:noFill/>
          <a:ln>
            <a:solidFill>
              <a:schemeClr val="accent1"/>
            </a:solidFill>
          </a:ln>
        </p:spPr>
        <p:txBody>
          <a:bodyPr wrap="square" rtlCol="0">
            <a:spAutoFit/>
          </a:bodyPr>
          <a:lstStyle/>
          <a:p>
            <a:pPr algn="ctr"/>
            <a:r>
              <a:rPr lang="en-CA" sz="2400" b="1" dirty="0" smtClean="0">
                <a:solidFill>
                  <a:srgbClr val="FFC000"/>
                </a:solidFill>
                <a:effectLst>
                  <a:outerShdw blurRad="38100" dist="38100" dir="2700000" algn="tl">
                    <a:srgbClr val="000000">
                      <a:alpha val="43137"/>
                    </a:srgbClr>
                  </a:outerShdw>
                </a:effectLst>
              </a:rPr>
              <a:t>Temple &amp; Jerusalem’s Destruction</a:t>
            </a:r>
            <a:endParaRPr lang="en-CA" sz="2400" b="1" dirty="0">
              <a:solidFill>
                <a:srgbClr val="FFC000"/>
              </a:solidFill>
              <a:effectLst>
                <a:outerShdw blurRad="38100" dist="38100" dir="2700000" algn="tl">
                  <a:srgbClr val="000000">
                    <a:alpha val="43137"/>
                  </a:srgbClr>
                </a:outerShdw>
              </a:effectLst>
            </a:endParaRPr>
          </a:p>
        </p:txBody>
      </p:sp>
      <p:sp>
        <p:nvSpPr>
          <p:cNvPr id="20" name="TextBox 19"/>
          <p:cNvSpPr txBox="1"/>
          <p:nvPr/>
        </p:nvSpPr>
        <p:spPr>
          <a:xfrm>
            <a:off x="1475656" y="267494"/>
            <a:ext cx="6552728" cy="553998"/>
          </a:xfrm>
          <a:prstGeom prst="rect">
            <a:avLst/>
          </a:prstGeom>
          <a:noFill/>
        </p:spPr>
        <p:txBody>
          <a:bodyPr wrap="square" rtlCol="0">
            <a:spAutoFit/>
          </a:bodyPr>
          <a:lstStyle/>
          <a:p>
            <a:pPr algn="ctr"/>
            <a:r>
              <a:rPr lang="en-CA" sz="3000" b="1" dirty="0" smtClean="0">
                <a:solidFill>
                  <a:srgbClr val="FF0000"/>
                </a:solidFill>
                <a:effectLst>
                  <a:outerShdw blurRad="38100" dist="38100" dir="2700000" algn="tl">
                    <a:srgbClr val="000000">
                      <a:alpha val="43137"/>
                    </a:srgbClr>
                  </a:outerShdw>
                </a:effectLst>
              </a:rPr>
              <a:t>Jesus’ Timeline Sketch </a:t>
            </a:r>
            <a:endParaRPr lang="en-CA" sz="30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4826021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523220"/>
          </a:xfrm>
          <a:prstGeom prst="rect">
            <a:avLst/>
          </a:prstGeom>
          <a:noFill/>
        </p:spPr>
        <p:txBody>
          <a:bodyPr wrap="square" rtlCol="0">
            <a:spAutoFit/>
          </a:bodyPr>
          <a:lstStyle/>
          <a:p>
            <a:r>
              <a:rPr lang="en-CA" sz="2800" b="1" dirty="0" smtClean="0">
                <a:solidFill>
                  <a:srgbClr val="FF0000"/>
                </a:solidFill>
                <a:effectLst>
                  <a:outerShdw blurRad="38100" dist="38100" dir="2700000" algn="tl">
                    <a:srgbClr val="000000">
                      <a:alpha val="43137"/>
                    </a:srgbClr>
                  </a:outerShdw>
                </a:effectLst>
              </a:rPr>
              <a:t>      ii.  Pain to Avoid   </a:t>
            </a:r>
            <a:endParaRPr lang="en-CA" sz="2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251520" y="699542"/>
            <a:ext cx="8568952" cy="2092881"/>
          </a:xfrm>
          <a:prstGeom prst="rect">
            <a:avLst/>
          </a:prstGeom>
          <a:noFill/>
          <a:ln w="38100">
            <a:solidFill>
              <a:schemeClr val="accent1"/>
            </a:solidFill>
          </a:ln>
        </p:spPr>
        <p:txBody>
          <a:bodyPr wrap="square" rtlCol="0">
            <a:spAutoFit/>
          </a:bodyPr>
          <a:lstStyle/>
          <a:p>
            <a:r>
              <a:rPr lang="en-CA" sz="2600" b="1" dirty="0">
                <a:effectLst>
                  <a:outerShdw blurRad="38100" dist="38100" dir="2700000" algn="tl">
                    <a:srgbClr val="000000">
                      <a:alpha val="43137"/>
                    </a:srgbClr>
                  </a:outerShdw>
                </a:effectLst>
              </a:rPr>
              <a:t>Jesus’ Word warned disciples to avoid Jerusalem’s painful judgment; Rome’s annihilating reprisal for an insurrection led by deceptive messianic figures who falsely claimed God’s support in throwing off Roman rule. </a:t>
            </a:r>
          </a:p>
        </p:txBody>
      </p:sp>
      <p:sp>
        <p:nvSpPr>
          <p:cNvPr id="5" name="TextBox 4"/>
          <p:cNvSpPr txBox="1"/>
          <p:nvPr/>
        </p:nvSpPr>
        <p:spPr>
          <a:xfrm>
            <a:off x="251520" y="2927141"/>
            <a:ext cx="8568952" cy="1292662"/>
          </a:xfrm>
          <a:prstGeom prst="rect">
            <a:avLst/>
          </a:prstGeom>
          <a:noFill/>
          <a:ln w="38100">
            <a:solidFill>
              <a:srgbClr val="92D050"/>
            </a:solidFill>
          </a:ln>
        </p:spPr>
        <p:txBody>
          <a:bodyPr wrap="square" rtlCol="0">
            <a:spAutoFit/>
          </a:bodyPr>
          <a:lstStyle/>
          <a:p>
            <a:r>
              <a:rPr lang="en-CA" sz="2600" b="1" dirty="0">
                <a:effectLst>
                  <a:outerShdw blurRad="38100" dist="38100" dir="2700000" algn="tl">
                    <a:srgbClr val="000000">
                      <a:alpha val="43137"/>
                    </a:srgbClr>
                  </a:outerShdw>
                </a:effectLst>
              </a:rPr>
              <a:t>Avoid unnecessary pain as disciples by not getting on the bandwagon of movements led by those who falsely claim they are fulfilling God’s will. </a:t>
            </a:r>
          </a:p>
        </p:txBody>
      </p:sp>
    </p:spTree>
    <p:extLst>
      <p:ext uri="{BB962C8B-B14F-4D97-AF65-F5344CB8AC3E}">
        <p14:creationId xmlns:p14="http://schemas.microsoft.com/office/powerpoint/2010/main" xmlns="" val="2410702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51520" y="699542"/>
            <a:ext cx="8568952" cy="2092881"/>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God’s absolute Word helps us to identify as false what others claim to be God’s will.  What </a:t>
            </a:r>
            <a:r>
              <a:rPr lang="en-CA" sz="2600" b="1" dirty="0">
                <a:effectLst>
                  <a:outerShdw blurRad="38100" dist="38100" dir="2700000" algn="tl">
                    <a:srgbClr val="000000">
                      <a:alpha val="43137"/>
                    </a:srgbClr>
                  </a:outerShdw>
                </a:effectLst>
              </a:rPr>
              <a:t>modern day bandwagons falsely presented as God </a:t>
            </a:r>
            <a:r>
              <a:rPr lang="en-CA" sz="2600" b="1" dirty="0" smtClean="0">
                <a:effectLst>
                  <a:outerShdw blurRad="38100" dist="38100" dir="2700000" algn="tl">
                    <a:srgbClr val="000000">
                      <a:alpha val="43137"/>
                    </a:srgbClr>
                  </a:outerShdw>
                </a:effectLst>
              </a:rPr>
              <a:t>ordained, </a:t>
            </a:r>
            <a:r>
              <a:rPr lang="en-CA" sz="2600" b="1" dirty="0">
                <a:effectLst>
                  <a:outerShdw blurRad="38100" dist="38100" dir="2700000" algn="tl">
                    <a:srgbClr val="000000">
                      <a:alpha val="43137"/>
                    </a:srgbClr>
                  </a:outerShdw>
                </a:effectLst>
              </a:rPr>
              <a:t>that if jumped on, could be detrimental to faithful discipleship? </a:t>
            </a:r>
          </a:p>
        </p:txBody>
      </p:sp>
      <p:sp>
        <p:nvSpPr>
          <p:cNvPr id="3" name="TextBox 2"/>
          <p:cNvSpPr txBox="1"/>
          <p:nvPr/>
        </p:nvSpPr>
        <p:spPr>
          <a:xfrm>
            <a:off x="403311" y="3050619"/>
            <a:ext cx="8568952" cy="1692771"/>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What needless pain have we experienced because of our choices and actions to do what we though was the right thing when the Spirit was whispering ‘Don’t do it’? </a:t>
            </a:r>
            <a:endParaRPr lang="en-CA"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961192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523220"/>
          </a:xfrm>
          <a:prstGeom prst="rect">
            <a:avLst/>
          </a:prstGeom>
          <a:noFill/>
        </p:spPr>
        <p:txBody>
          <a:bodyPr wrap="square" rtlCol="0">
            <a:spAutoFit/>
          </a:bodyPr>
          <a:lstStyle/>
          <a:p>
            <a:r>
              <a:rPr lang="en-CA" sz="2800" b="1" dirty="0" smtClean="0">
                <a:solidFill>
                  <a:srgbClr val="FF0000"/>
                </a:solidFill>
                <a:effectLst>
                  <a:outerShdw blurRad="38100" dist="38100" dir="2700000" algn="tl">
                    <a:srgbClr val="000000">
                      <a:alpha val="43137"/>
                    </a:srgbClr>
                  </a:outerShdw>
                </a:effectLst>
              </a:rPr>
              <a:t>      iii.  Promises to Embrace  </a:t>
            </a:r>
            <a:endParaRPr lang="en-CA" sz="28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251520" y="646698"/>
            <a:ext cx="8568952" cy="1569660"/>
          </a:xfrm>
          <a:prstGeom prst="rect">
            <a:avLst/>
          </a:prstGeom>
          <a:solidFill>
            <a:schemeClr val="accent2"/>
          </a:solidFill>
        </p:spPr>
        <p:txBody>
          <a:bodyPr wrap="square" rtlCol="0">
            <a:spAutoFit/>
          </a:bodyPr>
          <a:lstStyle/>
          <a:p>
            <a:r>
              <a:rPr lang="en-CA" sz="2400" dirty="0"/>
              <a:t>16 You will be betrayed even by parents, brothers and sisters, relatives and friends, and they will </a:t>
            </a:r>
            <a:r>
              <a:rPr lang="en-CA" sz="2400" dirty="0">
                <a:solidFill>
                  <a:srgbClr val="FFC000"/>
                </a:solidFill>
                <a:effectLst>
                  <a:outerShdw blurRad="38100" dist="38100" dir="2700000" algn="tl">
                    <a:srgbClr val="000000">
                      <a:alpha val="43137"/>
                    </a:srgbClr>
                  </a:outerShdw>
                </a:effectLst>
              </a:rPr>
              <a:t>put some of you to death</a:t>
            </a:r>
            <a:r>
              <a:rPr lang="en-CA" sz="2400" dirty="0">
                <a:effectLst>
                  <a:outerShdw blurRad="38100" dist="38100" dir="2700000" algn="tl">
                    <a:srgbClr val="000000">
                      <a:alpha val="43137"/>
                    </a:srgbClr>
                  </a:outerShdw>
                </a:effectLst>
              </a:rPr>
              <a:t>.</a:t>
            </a:r>
            <a:r>
              <a:rPr lang="en-CA" sz="2400" dirty="0">
                <a:solidFill>
                  <a:srgbClr val="FFC000"/>
                </a:solidFill>
                <a:effectLst>
                  <a:outerShdw blurRad="38100" dist="38100" dir="2700000" algn="tl">
                    <a:srgbClr val="000000">
                      <a:alpha val="43137"/>
                    </a:srgbClr>
                  </a:outerShdw>
                </a:effectLst>
              </a:rPr>
              <a:t> </a:t>
            </a:r>
            <a:r>
              <a:rPr lang="en-CA" sz="2400" dirty="0"/>
              <a:t>17 Everyone will hate you because of me. 18 </a:t>
            </a:r>
            <a:r>
              <a:rPr lang="en-CA" sz="2400" dirty="0">
                <a:solidFill>
                  <a:srgbClr val="FFC000"/>
                </a:solidFill>
                <a:effectLst>
                  <a:outerShdw blurRad="38100" dist="38100" dir="2700000" algn="tl">
                    <a:srgbClr val="000000">
                      <a:alpha val="43137"/>
                    </a:srgbClr>
                  </a:outerShdw>
                </a:effectLst>
              </a:rPr>
              <a:t>But not a hair of your head will perish</a:t>
            </a:r>
            <a:r>
              <a:rPr lang="en-CA" sz="2400" dirty="0">
                <a:effectLst>
                  <a:outerShdw blurRad="38100" dist="38100" dir="2700000" algn="tl">
                    <a:srgbClr val="000000">
                      <a:alpha val="43137"/>
                    </a:srgbClr>
                  </a:outerShdw>
                </a:effectLst>
              </a:rPr>
              <a:t>. </a:t>
            </a:r>
            <a:r>
              <a:rPr lang="en-CA" sz="2400" dirty="0" smtClean="0">
                <a:effectLst>
                  <a:outerShdw blurRad="38100" dist="38100" dir="2700000" algn="tl">
                    <a:srgbClr val="000000">
                      <a:alpha val="43137"/>
                    </a:srgbClr>
                  </a:outerShdw>
                </a:effectLst>
              </a:rPr>
              <a:t>(Protection/Preservation)</a:t>
            </a:r>
            <a:endParaRPr lang="en-CA" sz="2400" dirty="0">
              <a:effectLst>
                <a:outerShdw blurRad="38100" dist="38100" dir="2700000" algn="tl">
                  <a:srgbClr val="000000">
                    <a:alpha val="43137"/>
                  </a:srgbClr>
                </a:outerShdw>
              </a:effectLst>
            </a:endParaRPr>
          </a:p>
        </p:txBody>
      </p:sp>
      <p:sp>
        <p:nvSpPr>
          <p:cNvPr id="7" name="TextBox 6"/>
          <p:cNvSpPr txBox="1"/>
          <p:nvPr/>
        </p:nvSpPr>
        <p:spPr>
          <a:xfrm>
            <a:off x="298003" y="3579862"/>
            <a:ext cx="8568952" cy="461665"/>
          </a:xfrm>
          <a:prstGeom prst="rect">
            <a:avLst/>
          </a:prstGeom>
          <a:solidFill>
            <a:schemeClr val="accent2"/>
          </a:solidFill>
        </p:spPr>
        <p:txBody>
          <a:bodyPr wrap="square" rtlCol="0">
            <a:spAutoFit/>
          </a:bodyPr>
          <a:lstStyle/>
          <a:p>
            <a:r>
              <a:rPr lang="en-CA" sz="2400" dirty="0" smtClean="0">
                <a:effectLst>
                  <a:outerShdw blurRad="38100" dist="38100" dir="2700000" algn="tl">
                    <a:srgbClr val="000000">
                      <a:alpha val="43137"/>
                    </a:srgbClr>
                  </a:outerShdw>
                </a:effectLst>
              </a:rPr>
              <a:t>Dan. 3 . . . Shadrach, Meshach and Abednego </a:t>
            </a:r>
            <a:endParaRPr lang="en-CA" sz="2400" dirty="0">
              <a:effectLst>
                <a:outerShdw blurRad="38100" dist="38100" dir="2700000" algn="tl">
                  <a:srgbClr val="000000">
                    <a:alpha val="43137"/>
                  </a:srgbClr>
                </a:outerShdw>
              </a:effectLst>
            </a:endParaRPr>
          </a:p>
        </p:txBody>
      </p:sp>
      <p:sp>
        <p:nvSpPr>
          <p:cNvPr id="2" name="TextBox 1"/>
          <p:cNvSpPr txBox="1"/>
          <p:nvPr/>
        </p:nvSpPr>
        <p:spPr>
          <a:xfrm>
            <a:off x="272125" y="2283718"/>
            <a:ext cx="8527742" cy="1200329"/>
          </a:xfrm>
          <a:prstGeom prst="rect">
            <a:avLst/>
          </a:prstGeom>
          <a:solidFill>
            <a:schemeClr val="tx1">
              <a:lumMod val="50000"/>
            </a:schemeClr>
          </a:solidFill>
        </p:spPr>
        <p:txBody>
          <a:bodyPr wrap="square" rtlCol="0">
            <a:spAutoFit/>
          </a:bodyPr>
          <a:lstStyle/>
          <a:p>
            <a:r>
              <a:rPr lang="en-CA" sz="2400" dirty="0" smtClean="0"/>
              <a:t>2 Cor. 5:1 For </a:t>
            </a:r>
            <a:r>
              <a:rPr lang="en-CA" sz="2400" dirty="0"/>
              <a:t>we know that if the earthly tent we live in is destroyed, we have a building from God, an eternal house in heaven, not built by human hands.</a:t>
            </a:r>
          </a:p>
        </p:txBody>
      </p:sp>
      <p:sp>
        <p:nvSpPr>
          <p:cNvPr id="8" name="TextBox 7"/>
          <p:cNvSpPr txBox="1"/>
          <p:nvPr/>
        </p:nvSpPr>
        <p:spPr>
          <a:xfrm>
            <a:off x="307401" y="4155926"/>
            <a:ext cx="8568952" cy="830997"/>
          </a:xfrm>
          <a:prstGeom prst="rect">
            <a:avLst/>
          </a:prstGeom>
          <a:solidFill>
            <a:schemeClr val="accent2"/>
          </a:solidFill>
        </p:spPr>
        <p:txBody>
          <a:bodyPr wrap="square" rtlCol="0">
            <a:spAutoFit/>
          </a:bodyPr>
          <a:lstStyle/>
          <a:p>
            <a:r>
              <a:rPr lang="en-CA" sz="2400" dirty="0">
                <a:effectLst>
                  <a:outerShdw blurRad="38100" dist="38100" dir="2700000" algn="tl">
                    <a:srgbClr val="000000">
                      <a:alpha val="43137"/>
                    </a:srgbClr>
                  </a:outerShdw>
                </a:effectLst>
              </a:rPr>
              <a:t>Vs 15 For I will give you words and wisdom that none of your adversaries will be able to resist or </a:t>
            </a:r>
            <a:r>
              <a:rPr lang="en-CA" sz="2400" dirty="0" smtClean="0">
                <a:effectLst>
                  <a:outerShdw blurRad="38100" dist="38100" dir="2700000" algn="tl">
                    <a:srgbClr val="000000">
                      <a:alpha val="43137"/>
                    </a:srgbClr>
                  </a:outerShdw>
                </a:effectLst>
              </a:rPr>
              <a:t>contradict</a:t>
            </a:r>
            <a:endParaRPr lang="en-C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9025210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523220"/>
          </a:xfrm>
          <a:prstGeom prst="rect">
            <a:avLst/>
          </a:prstGeom>
          <a:noFill/>
        </p:spPr>
        <p:txBody>
          <a:bodyPr wrap="square" rtlCol="0">
            <a:spAutoFit/>
          </a:bodyPr>
          <a:lstStyle/>
          <a:p>
            <a:r>
              <a:rPr lang="en-CA" sz="2800" b="1" dirty="0" smtClean="0">
                <a:solidFill>
                  <a:srgbClr val="FF0000"/>
                </a:solidFill>
                <a:effectLst>
                  <a:outerShdw blurRad="38100" dist="38100" dir="2700000" algn="tl">
                    <a:srgbClr val="000000">
                      <a:alpha val="43137"/>
                    </a:srgbClr>
                  </a:outerShdw>
                </a:effectLst>
              </a:rPr>
              <a:t>      iii.  Promises to Embrace  </a:t>
            </a:r>
            <a:endParaRPr lang="en-CA" sz="2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251520" y="699542"/>
            <a:ext cx="8568952" cy="1692771"/>
          </a:xfrm>
          <a:prstGeom prst="rect">
            <a:avLst/>
          </a:prstGeom>
          <a:noFill/>
          <a:ln w="38100">
            <a:solidFill>
              <a:schemeClr val="accent1"/>
            </a:solidFill>
          </a:ln>
        </p:spPr>
        <p:txBody>
          <a:bodyPr wrap="square" rtlCol="0">
            <a:spAutoFit/>
          </a:bodyPr>
          <a:lstStyle/>
          <a:p>
            <a:r>
              <a:rPr lang="en-CA" sz="2600" b="1" dirty="0">
                <a:effectLst>
                  <a:outerShdw blurRad="38100" dist="38100" dir="2700000" algn="tl">
                    <a:srgbClr val="000000">
                      <a:alpha val="43137"/>
                    </a:srgbClr>
                  </a:outerShdw>
                </a:effectLst>
              </a:rPr>
              <a:t>Jesus’ absolute Word gives promise of preserved life (protection, deliverance, life after death) to overcome fear, and promised enabling to give irrefutable testimony to overcome worry. </a:t>
            </a:r>
          </a:p>
        </p:txBody>
      </p:sp>
      <p:sp>
        <p:nvSpPr>
          <p:cNvPr id="5" name="TextBox 4"/>
          <p:cNvSpPr txBox="1"/>
          <p:nvPr/>
        </p:nvSpPr>
        <p:spPr>
          <a:xfrm>
            <a:off x="251520" y="2927141"/>
            <a:ext cx="8568952" cy="1692771"/>
          </a:xfrm>
          <a:prstGeom prst="rect">
            <a:avLst/>
          </a:prstGeom>
          <a:noFill/>
          <a:ln w="38100">
            <a:solidFill>
              <a:srgbClr val="92D050"/>
            </a:solidFill>
          </a:ln>
        </p:spPr>
        <p:txBody>
          <a:bodyPr wrap="square" rtlCol="0">
            <a:spAutoFit/>
          </a:bodyPr>
          <a:lstStyle/>
          <a:p>
            <a:r>
              <a:rPr lang="en-CA" sz="2600" b="1" dirty="0">
                <a:effectLst>
                  <a:outerShdw blurRad="38100" dist="38100" dir="2700000" algn="tl">
                    <a:srgbClr val="000000">
                      <a:alpha val="43137"/>
                    </a:srgbClr>
                  </a:outerShdw>
                </a:effectLst>
              </a:rPr>
              <a:t>Embracing the Lord’s absolute promises helps keep disciples faithful </a:t>
            </a:r>
            <a:r>
              <a:rPr lang="en-CA" sz="2600" b="1" dirty="0" smtClean="0">
                <a:effectLst>
                  <a:outerShdw blurRad="38100" dist="38100" dir="2700000" algn="tl">
                    <a:srgbClr val="000000">
                      <a:alpha val="43137"/>
                    </a:srgbClr>
                  </a:outerShdw>
                </a:effectLst>
              </a:rPr>
              <a:t>through </a:t>
            </a:r>
            <a:r>
              <a:rPr lang="en-CA" sz="2600" b="1" dirty="0">
                <a:effectLst>
                  <a:outerShdw blurRad="38100" dist="38100" dir="2700000" algn="tl">
                    <a:srgbClr val="000000">
                      <a:alpha val="43137"/>
                    </a:srgbClr>
                  </a:outerShdw>
                </a:effectLst>
              </a:rPr>
              <a:t>the times of fear and worry that they will encounter on their own personal timeline that precedes their final redemption. </a:t>
            </a:r>
          </a:p>
        </p:txBody>
      </p:sp>
    </p:spTree>
    <p:extLst>
      <p:ext uri="{BB962C8B-B14F-4D97-AF65-F5344CB8AC3E}">
        <p14:creationId xmlns:p14="http://schemas.microsoft.com/office/powerpoint/2010/main" xmlns="" val="24404192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51520" y="699542"/>
            <a:ext cx="8568952" cy="1292662"/>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What </a:t>
            </a:r>
            <a:r>
              <a:rPr lang="en-CA" sz="2600" b="1" dirty="0">
                <a:effectLst>
                  <a:outerShdw blurRad="38100" dist="38100" dir="2700000" algn="tl">
                    <a:srgbClr val="000000">
                      <a:alpha val="43137"/>
                    </a:srgbClr>
                  </a:outerShdw>
                </a:effectLst>
              </a:rPr>
              <a:t>are some additional biblical promises </a:t>
            </a:r>
            <a:r>
              <a:rPr lang="en-CA" sz="2600" b="1" dirty="0" smtClean="0">
                <a:effectLst>
                  <a:outerShdw blurRad="38100" dist="38100" dir="2700000" algn="tl">
                    <a:srgbClr val="000000">
                      <a:alpha val="43137"/>
                    </a:srgbClr>
                  </a:outerShdw>
                </a:effectLst>
              </a:rPr>
              <a:t>we can stand </a:t>
            </a:r>
            <a:r>
              <a:rPr lang="en-CA" sz="2600" b="1" dirty="0">
                <a:effectLst>
                  <a:outerShdw blurRad="38100" dist="38100" dir="2700000" algn="tl">
                    <a:srgbClr val="000000">
                      <a:alpha val="43137"/>
                    </a:srgbClr>
                  </a:outerShdw>
                </a:effectLst>
              </a:rPr>
              <a:t>on to help us remain faithful to Jesus when fear and worry raise their ugly heads? </a:t>
            </a:r>
          </a:p>
        </p:txBody>
      </p:sp>
    </p:spTree>
    <p:extLst>
      <p:ext uri="{BB962C8B-B14F-4D97-AF65-F5344CB8AC3E}">
        <p14:creationId xmlns:p14="http://schemas.microsoft.com/office/powerpoint/2010/main" xmlns="" val="39129573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523220"/>
          </a:xfrm>
          <a:prstGeom prst="rect">
            <a:avLst/>
          </a:prstGeom>
          <a:noFill/>
        </p:spPr>
        <p:txBody>
          <a:bodyPr wrap="square" rtlCol="0">
            <a:spAutoFit/>
          </a:bodyPr>
          <a:lstStyle/>
          <a:p>
            <a:r>
              <a:rPr lang="en-CA" sz="2800" b="1" dirty="0" smtClean="0">
                <a:solidFill>
                  <a:srgbClr val="FF0000"/>
                </a:solidFill>
                <a:effectLst>
                  <a:outerShdw blurRad="38100" dist="38100" dir="2700000" algn="tl">
                    <a:srgbClr val="000000">
                      <a:alpha val="43137"/>
                    </a:srgbClr>
                  </a:outerShdw>
                </a:effectLst>
              </a:rPr>
              <a:t>      iv.  Prayer to Engage   </a:t>
            </a:r>
            <a:endParaRPr lang="en-CA" sz="2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251520" y="699542"/>
            <a:ext cx="8568952" cy="1292662"/>
          </a:xfrm>
          <a:prstGeom prst="rect">
            <a:avLst/>
          </a:prstGeom>
          <a:noFill/>
          <a:ln w="38100">
            <a:noFill/>
          </a:ln>
        </p:spPr>
        <p:txBody>
          <a:bodyPr wrap="square" rtlCol="0">
            <a:spAutoFit/>
          </a:bodyPr>
          <a:lstStyle/>
          <a:p>
            <a:r>
              <a:rPr lang="en-CA" sz="2600" b="1" dirty="0">
                <a:effectLst>
                  <a:outerShdw blurRad="38100" dist="38100" dir="2700000" algn="tl">
                    <a:srgbClr val="000000">
                      <a:alpha val="43137"/>
                    </a:srgbClr>
                  </a:outerShdw>
                </a:effectLst>
              </a:rPr>
              <a:t>36 Be always on the watch, and pray that you may be able to escape all that is about to happen, and that you may be able to stand before the Son of Man</a:t>
            </a:r>
            <a:r>
              <a:rPr lang="en-CA" sz="2600" b="1" dirty="0" smtClean="0">
                <a:effectLst>
                  <a:outerShdw blurRad="38100" dist="38100" dir="2700000" algn="tl">
                    <a:srgbClr val="000000">
                      <a:alpha val="43137"/>
                    </a:srgbClr>
                  </a:outerShdw>
                </a:effectLst>
              </a:rPr>
              <a:t>.</a:t>
            </a:r>
            <a:endParaRPr lang="en-CA" sz="2600" b="1" dirty="0">
              <a:effectLst>
                <a:outerShdw blurRad="38100" dist="38100" dir="2700000" algn="tl">
                  <a:srgbClr val="000000">
                    <a:alpha val="43137"/>
                  </a:srgbClr>
                </a:outerShdw>
              </a:effectLst>
            </a:endParaRPr>
          </a:p>
        </p:txBody>
      </p:sp>
      <p:sp>
        <p:nvSpPr>
          <p:cNvPr id="6" name="TextBox 5"/>
          <p:cNvSpPr txBox="1"/>
          <p:nvPr/>
        </p:nvSpPr>
        <p:spPr>
          <a:xfrm>
            <a:off x="287524" y="2283718"/>
            <a:ext cx="8568952" cy="1692771"/>
          </a:xfrm>
          <a:prstGeom prst="rect">
            <a:avLst/>
          </a:prstGeom>
          <a:noFill/>
          <a:ln w="38100">
            <a:noFill/>
          </a:ln>
        </p:spPr>
        <p:txBody>
          <a:bodyPr wrap="square" rtlCol="0">
            <a:spAutoFit/>
          </a:bodyPr>
          <a:lstStyle/>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Deceptions</a:t>
            </a:r>
          </a:p>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Worry</a:t>
            </a:r>
          </a:p>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Fear</a:t>
            </a:r>
          </a:p>
          <a:p>
            <a:pPr marL="457200" indent="-457200">
              <a:buFont typeface="Arial" panose="020B0604020202020204" pitchFamily="34" charset="0"/>
              <a:buChar char="•"/>
            </a:pPr>
            <a:r>
              <a:rPr lang="en-CA" sz="2600" b="1" dirty="0" smtClean="0">
                <a:effectLst>
                  <a:outerShdw blurRad="38100" dist="38100" dir="2700000" algn="tl">
                    <a:srgbClr val="000000">
                      <a:alpha val="43137"/>
                    </a:srgbClr>
                  </a:outerShdw>
                </a:effectLst>
              </a:rPr>
              <a:t>Complacency</a:t>
            </a:r>
            <a:endParaRPr lang="en-CA"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046626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0" name="TextBox 19"/>
          <p:cNvSpPr txBox="1"/>
          <p:nvPr/>
        </p:nvSpPr>
        <p:spPr>
          <a:xfrm>
            <a:off x="251520" y="123478"/>
            <a:ext cx="6552728" cy="523220"/>
          </a:xfrm>
          <a:prstGeom prst="rect">
            <a:avLst/>
          </a:prstGeom>
          <a:noFill/>
        </p:spPr>
        <p:txBody>
          <a:bodyPr wrap="square" rtlCol="0">
            <a:spAutoFit/>
          </a:bodyPr>
          <a:lstStyle/>
          <a:p>
            <a:r>
              <a:rPr lang="en-CA" sz="2800" b="1" dirty="0" smtClean="0">
                <a:solidFill>
                  <a:srgbClr val="FF0000"/>
                </a:solidFill>
                <a:effectLst>
                  <a:outerShdw blurRad="38100" dist="38100" dir="2700000" algn="tl">
                    <a:srgbClr val="000000">
                      <a:alpha val="43137"/>
                    </a:srgbClr>
                  </a:outerShdw>
                </a:effectLst>
              </a:rPr>
              <a:t>      iv.  Prayer to Engage   </a:t>
            </a:r>
            <a:endParaRPr lang="en-CA" sz="2800" b="1" dirty="0">
              <a:solidFill>
                <a:srgbClr val="FF0000"/>
              </a:solidFill>
              <a:effectLst>
                <a:outerShdw blurRad="38100" dist="38100" dir="2700000" algn="tl">
                  <a:srgbClr val="000000">
                    <a:alpha val="43137"/>
                  </a:srgbClr>
                </a:outerShdw>
              </a:effectLst>
            </a:endParaRPr>
          </a:p>
        </p:txBody>
      </p:sp>
      <p:sp>
        <p:nvSpPr>
          <p:cNvPr id="13" name="TextBox 12"/>
          <p:cNvSpPr txBox="1"/>
          <p:nvPr/>
        </p:nvSpPr>
        <p:spPr>
          <a:xfrm>
            <a:off x="251520" y="699542"/>
            <a:ext cx="8568952" cy="1692771"/>
          </a:xfrm>
          <a:prstGeom prst="rect">
            <a:avLst/>
          </a:prstGeom>
          <a:noFill/>
          <a:ln w="38100">
            <a:solidFill>
              <a:schemeClr val="accent1"/>
            </a:solidFill>
          </a:ln>
        </p:spPr>
        <p:txBody>
          <a:bodyPr wrap="square" rtlCol="0">
            <a:spAutoFit/>
          </a:bodyPr>
          <a:lstStyle/>
          <a:p>
            <a:r>
              <a:rPr lang="en-CA" sz="2600" b="1" dirty="0" smtClean="0">
                <a:effectLst>
                  <a:outerShdw blurRad="38100" dist="38100" dir="2700000" algn="tl">
                    <a:srgbClr val="000000">
                      <a:alpha val="43137"/>
                    </a:srgbClr>
                  </a:outerShdw>
                </a:effectLst>
              </a:rPr>
              <a:t>Jesus’ </a:t>
            </a:r>
            <a:r>
              <a:rPr lang="en-CA" sz="2600" b="1" dirty="0">
                <a:effectLst>
                  <a:outerShdw blurRad="38100" dist="38100" dir="2700000" algn="tl">
                    <a:srgbClr val="000000">
                      <a:alpha val="43137"/>
                    </a:srgbClr>
                  </a:outerShdw>
                </a:effectLst>
              </a:rPr>
              <a:t>absolute Word expresses the necessity of watching out for and encountering the expected dangers to come with prayer for whatever is necessary to remain faithful until Jesus’ redemptive return. </a:t>
            </a:r>
          </a:p>
        </p:txBody>
      </p:sp>
      <p:sp>
        <p:nvSpPr>
          <p:cNvPr id="5" name="TextBox 4"/>
          <p:cNvSpPr txBox="1"/>
          <p:nvPr/>
        </p:nvSpPr>
        <p:spPr>
          <a:xfrm>
            <a:off x="251520" y="2927141"/>
            <a:ext cx="8568952" cy="1692771"/>
          </a:xfrm>
          <a:prstGeom prst="rect">
            <a:avLst/>
          </a:prstGeom>
          <a:noFill/>
          <a:ln w="38100">
            <a:solidFill>
              <a:srgbClr val="92D050"/>
            </a:solidFill>
          </a:ln>
        </p:spPr>
        <p:txBody>
          <a:bodyPr wrap="square" rtlCol="0">
            <a:spAutoFit/>
          </a:bodyPr>
          <a:lstStyle/>
          <a:p>
            <a:r>
              <a:rPr lang="en-CA" sz="2600" b="1" dirty="0">
                <a:effectLst>
                  <a:outerShdw blurRad="38100" dist="38100" dir="2700000" algn="tl">
                    <a:srgbClr val="000000">
                      <a:alpha val="43137"/>
                    </a:srgbClr>
                  </a:outerShdw>
                </a:effectLst>
              </a:rPr>
              <a:t>Watching out for expected dangers to faithfulness and responding to them with prayer requesting </a:t>
            </a:r>
            <a:r>
              <a:rPr lang="en-CA" sz="2600" b="1" dirty="0" smtClean="0">
                <a:effectLst>
                  <a:outerShdw blurRad="38100" dist="38100" dir="2700000" algn="tl">
                    <a:srgbClr val="000000">
                      <a:alpha val="43137"/>
                    </a:srgbClr>
                  </a:outerShdw>
                </a:effectLst>
              </a:rPr>
              <a:t>God’s </a:t>
            </a:r>
            <a:r>
              <a:rPr lang="en-CA" sz="2600" b="1" dirty="0">
                <a:effectLst>
                  <a:outerShdw blurRad="38100" dist="38100" dir="2700000" algn="tl">
                    <a:srgbClr val="000000">
                      <a:alpha val="43137"/>
                    </a:srgbClr>
                  </a:outerShdw>
                </a:effectLst>
              </a:rPr>
              <a:t>grace and strength is indispensable in remaining faithful to Jesus throughout life</a:t>
            </a:r>
            <a:r>
              <a:rPr lang="en-CA" sz="2600" b="1" dirty="0" smtClean="0">
                <a:effectLst>
                  <a:outerShdw blurRad="38100" dist="38100" dir="2700000" algn="tl">
                    <a:srgbClr val="000000">
                      <a:alpha val="43137"/>
                    </a:srgbClr>
                  </a:outerShdw>
                </a:effectLst>
              </a:rPr>
              <a:t>. </a:t>
            </a:r>
            <a:endParaRPr lang="en-CA" sz="2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001301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251520" y="699542"/>
            <a:ext cx="8568952" cy="2893100"/>
          </a:xfrm>
          <a:prstGeom prst="rect">
            <a:avLst/>
          </a:prstGeom>
          <a:noFill/>
          <a:ln w="38100">
            <a:noFill/>
          </a:ln>
        </p:spPr>
        <p:txBody>
          <a:bodyPr wrap="square" rtlCol="0">
            <a:spAutoFit/>
          </a:bodyPr>
          <a:lstStyle/>
          <a:p>
            <a:r>
              <a:rPr lang="en-CA" sz="2600" b="1" dirty="0" smtClean="0">
                <a:effectLst>
                  <a:outerShdw blurRad="38100" dist="38100" dir="2700000" algn="tl">
                    <a:srgbClr val="000000">
                      <a:alpha val="43137"/>
                    </a:srgbClr>
                  </a:outerShdw>
                </a:effectLst>
              </a:rPr>
              <a:t>Complacency </a:t>
            </a:r>
            <a:r>
              <a:rPr lang="en-CA" sz="2600" b="1" dirty="0">
                <a:effectLst>
                  <a:outerShdw blurRad="38100" dist="38100" dir="2700000" algn="tl">
                    <a:srgbClr val="000000">
                      <a:alpha val="43137"/>
                    </a:srgbClr>
                  </a:outerShdw>
                </a:effectLst>
              </a:rPr>
              <a:t>during the delay before the tribulations indicating the </a:t>
            </a:r>
            <a:r>
              <a:rPr lang="en-CA" sz="2600" b="1" dirty="0" smtClean="0">
                <a:effectLst>
                  <a:outerShdw blurRad="38100" dist="38100" dir="2700000" algn="tl">
                    <a:srgbClr val="000000">
                      <a:alpha val="43137"/>
                    </a:srgbClr>
                  </a:outerShdw>
                </a:effectLst>
              </a:rPr>
              <a:t>End’s </a:t>
            </a:r>
            <a:r>
              <a:rPr lang="en-CA" sz="2600" b="1" dirty="0">
                <a:effectLst>
                  <a:outerShdw blurRad="38100" dist="38100" dir="2700000" algn="tl">
                    <a:srgbClr val="000000">
                      <a:alpha val="43137"/>
                    </a:srgbClr>
                  </a:outerShdw>
                </a:effectLst>
              </a:rPr>
              <a:t>nearness is a very real danger for Canadian disciples that they need to be on guard of and pray against in order to remain faithful.  How can we specifically intercede for one another so that we will not become victims of </a:t>
            </a:r>
            <a:r>
              <a:rPr lang="en-CA" sz="2600" b="1" dirty="0" smtClean="0">
                <a:effectLst>
                  <a:outerShdw blurRad="38100" dist="38100" dir="2700000" algn="tl">
                    <a:srgbClr val="000000">
                      <a:alpha val="43137"/>
                    </a:srgbClr>
                  </a:outerShdw>
                </a:effectLst>
              </a:rPr>
              <a:t>complacency, of returning to life as business as usual? </a:t>
            </a:r>
            <a:r>
              <a:rPr lang="en-CA" sz="2600" b="1" dirty="0">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25707537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2">
                <a:shade val="3000"/>
                <a:satMod val="110000"/>
              </a:schemeClr>
              <a:schemeClr val="bg2">
                <a:tint val="60000"/>
                <a:satMod val="425000"/>
              </a:schemeClr>
            </a:duotone>
            <a:extLst>
              <a:ext uri="{BEBA8EAE-BF5A-486C-A8C5-ECC9F3942E4B}">
                <a14:imgProps xmlns:a14="http://schemas.microsoft.com/office/drawing/2010/main" xmlns="">
                  <a14:imgLayer r:embed="rId3">
                    <a14:imgEffect>
                      <a14:colorTemperature colorTemp="11200"/>
                    </a14:imgEffect>
                  </a14:imgLayer>
                </a14:imgProps>
              </a:ext>
            </a:extLst>
          </a:blip>
          <a:stretch>
            <a:fillRect/>
          </a:stretch>
        </a:blipFill>
        <a:effectLst/>
      </p:bgPr>
    </p:bg>
    <p:spTree>
      <p:nvGrpSpPr>
        <p:cNvPr id="1" name=""/>
        <p:cNvGrpSpPr/>
        <p:nvPr/>
      </p:nvGrpSpPr>
      <p:grpSpPr>
        <a:xfrm>
          <a:off x="0" y="0"/>
          <a:ext cx="0" cy="0"/>
          <a:chOff x="0" y="0"/>
          <a:chExt cx="0" cy="0"/>
        </a:xfrm>
      </p:grpSpPr>
      <p:cxnSp>
        <p:nvCxnSpPr>
          <p:cNvPr id="5" name="Straight Connector 4"/>
          <p:cNvCxnSpPr/>
          <p:nvPr/>
        </p:nvCxnSpPr>
        <p:spPr>
          <a:xfrm>
            <a:off x="107504" y="3821727"/>
            <a:ext cx="8856984" cy="118175"/>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3" name="Picture 2" descr="C:\Users\Paul\AppData\Local\Microsoft\Windows\INetCache\IE\1J4UDKPZ\Gold_cross[1].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37553" y="3113953"/>
            <a:ext cx="834063" cy="116438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2" descr="C:\Users\Paul\AppData\Local\Microsoft\Windows\INetCache\IE\34PY9JL6\Blue_clouds.svg[1].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4366827">
            <a:off x="7633071" y="3241421"/>
            <a:ext cx="1596985" cy="1374787"/>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rot="3882922">
            <a:off x="7641752" y="3524403"/>
            <a:ext cx="1656184" cy="830997"/>
          </a:xfrm>
          <a:prstGeom prst="rect">
            <a:avLst/>
          </a:prstGeom>
          <a:noFill/>
        </p:spPr>
        <p:txBody>
          <a:bodyPr wrap="square" rtlCol="0">
            <a:spAutoFit/>
          </a:bodyPr>
          <a:lstStyle/>
          <a:p>
            <a:pPr algn="ctr"/>
            <a:r>
              <a:rPr lang="en-CA" sz="2400" b="1" dirty="0" smtClean="0">
                <a:solidFill>
                  <a:srgbClr val="FF0000"/>
                </a:solidFill>
                <a:effectLst>
                  <a:outerShdw blurRad="38100" dist="38100" dir="2700000" algn="tl">
                    <a:srgbClr val="000000">
                      <a:alpha val="43137"/>
                    </a:srgbClr>
                  </a:outerShdw>
                </a:effectLst>
              </a:rPr>
              <a:t>Sudden END</a:t>
            </a:r>
            <a:endParaRPr lang="en-CA" sz="2400" b="1" dirty="0">
              <a:solidFill>
                <a:srgbClr val="FF0000"/>
              </a:solidFill>
              <a:effectLst>
                <a:outerShdw blurRad="38100" dist="38100" dir="2700000" algn="tl">
                  <a:srgbClr val="000000">
                    <a:alpha val="43137"/>
                  </a:srgbClr>
                </a:outerShdw>
              </a:effectLst>
            </a:endParaRPr>
          </a:p>
        </p:txBody>
      </p:sp>
      <p:sp>
        <p:nvSpPr>
          <p:cNvPr id="16" name="TextBox 15"/>
          <p:cNvSpPr txBox="1"/>
          <p:nvPr/>
        </p:nvSpPr>
        <p:spPr>
          <a:xfrm rot="4031160">
            <a:off x="3189180" y="2658661"/>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sp>
        <p:nvSpPr>
          <p:cNvPr id="17" name="TextBox 16"/>
          <p:cNvSpPr txBox="1"/>
          <p:nvPr/>
        </p:nvSpPr>
        <p:spPr>
          <a:xfrm rot="4031160">
            <a:off x="3885257" y="2650936"/>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sp>
        <p:nvSpPr>
          <p:cNvPr id="18" name="TextBox 17"/>
          <p:cNvSpPr txBox="1"/>
          <p:nvPr/>
        </p:nvSpPr>
        <p:spPr>
          <a:xfrm rot="4031160">
            <a:off x="4711617" y="2698936"/>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sp>
        <p:nvSpPr>
          <p:cNvPr id="22" name="TextBox 21"/>
          <p:cNvSpPr txBox="1"/>
          <p:nvPr/>
        </p:nvSpPr>
        <p:spPr>
          <a:xfrm rot="4031160">
            <a:off x="2376135" y="2658662"/>
            <a:ext cx="1973473" cy="461665"/>
          </a:xfrm>
          <a:prstGeom prst="rect">
            <a:avLst/>
          </a:prstGeom>
          <a:noFill/>
          <a:ln>
            <a:solidFill>
              <a:schemeClr val="accent1"/>
            </a:solidFill>
          </a:ln>
          <a:effectLst>
            <a:outerShdw blurRad="50800" dist="50800" dir="5400000" algn="ctr" rotWithShape="0">
              <a:srgbClr val="00B050"/>
            </a:outerShdw>
          </a:effectLst>
        </p:spPr>
        <p:txBody>
          <a:bodyPr wrap="square" rtlCol="0">
            <a:spAutoFit/>
          </a:bodyPr>
          <a:lstStyle/>
          <a:p>
            <a:pPr algn="ctr"/>
            <a:r>
              <a:rPr lang="en-CA" sz="2400" b="1" dirty="0" smtClean="0">
                <a:solidFill>
                  <a:prstClr val="white"/>
                </a:solidFill>
              </a:rPr>
              <a:t> </a:t>
            </a:r>
            <a:endParaRPr lang="en-CA" sz="2400" b="1" dirty="0">
              <a:solidFill>
                <a:prstClr val="white"/>
              </a:solidFill>
            </a:endParaRPr>
          </a:p>
        </p:txBody>
      </p:sp>
      <p:pic>
        <p:nvPicPr>
          <p:cNvPr id="1027" name="Picture 3" descr="C:\Users\Paul\AppData\Local\Microsoft\Windows\INetCache\IE\1J4UDKPZ\13488036013319[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39661" y="2947323"/>
            <a:ext cx="1166399" cy="146591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Users\Paul\AppData\Local\Microsoft\Windows\INetCache\IE\RBP4PB3L\baby-crying[1].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95603" y="3163897"/>
            <a:ext cx="1296144" cy="124933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717969" y="3314422"/>
            <a:ext cx="988092" cy="461665"/>
          </a:xfrm>
          <a:prstGeom prst="rect">
            <a:avLst/>
          </a:prstGeom>
          <a:noFill/>
        </p:spPr>
        <p:txBody>
          <a:bodyPr wrap="square" rtlCol="0">
            <a:spAutoFit/>
          </a:bodyPr>
          <a:lstStyle/>
          <a:p>
            <a:r>
              <a:rPr lang="en-CA" sz="2400" b="1" dirty="0" smtClean="0">
                <a:solidFill>
                  <a:prstClr val="black"/>
                </a:solidFill>
              </a:rPr>
              <a:t>R.I.P</a:t>
            </a:r>
            <a:r>
              <a:rPr lang="en-CA" sz="2400" dirty="0">
                <a:solidFill>
                  <a:prstClr val="black"/>
                </a:solidFill>
              </a:rPr>
              <a:t>.</a:t>
            </a:r>
          </a:p>
        </p:txBody>
      </p:sp>
      <p:sp>
        <p:nvSpPr>
          <p:cNvPr id="2" name="TextBox 1"/>
          <p:cNvSpPr txBox="1"/>
          <p:nvPr/>
        </p:nvSpPr>
        <p:spPr>
          <a:xfrm>
            <a:off x="155374" y="324981"/>
            <a:ext cx="8784976" cy="2246769"/>
          </a:xfrm>
          <a:prstGeom prst="rect">
            <a:avLst/>
          </a:prstGeom>
          <a:solidFill>
            <a:schemeClr val="tx1">
              <a:lumMod val="50000"/>
            </a:schemeClr>
          </a:solidFill>
        </p:spPr>
        <p:txBody>
          <a:bodyPr wrap="square" rtlCol="0">
            <a:spAutoFit/>
          </a:bodyPr>
          <a:lstStyle/>
          <a:p>
            <a:r>
              <a:rPr lang="en-CA" sz="2800" b="1" dirty="0" smtClean="0">
                <a:effectLst>
                  <a:outerShdw blurRad="38100" dist="38100" dir="2700000" algn="tl">
                    <a:srgbClr val="000000">
                      <a:alpha val="43137"/>
                    </a:srgbClr>
                  </a:outerShdw>
                </a:effectLst>
              </a:rPr>
              <a:t>Summary:  Disciples </a:t>
            </a:r>
            <a:r>
              <a:rPr lang="en-CA" sz="2800" b="1" dirty="0">
                <a:effectLst>
                  <a:outerShdw blurRad="38100" dist="38100" dir="2700000" algn="tl">
                    <a:srgbClr val="000000">
                      <a:alpha val="43137"/>
                    </a:srgbClr>
                  </a:outerShdw>
                </a:effectLst>
              </a:rPr>
              <a:t>who heed Jesus’ absolute Word gain the confidence, knowledge, promises, and prayer’s released power to overcome fear, deception, worry, and complacency to remain faithful till </a:t>
            </a:r>
            <a:r>
              <a:rPr lang="en-CA" sz="2800" b="1" dirty="0" smtClean="0">
                <a:effectLst>
                  <a:outerShdw blurRad="38100" dist="38100" dir="2700000" algn="tl">
                    <a:srgbClr val="000000">
                      <a:alpha val="43137"/>
                    </a:srgbClr>
                  </a:outerShdw>
                </a:effectLst>
              </a:rPr>
              <a:t>Jesus’ </a:t>
            </a:r>
            <a:r>
              <a:rPr lang="en-CA" sz="2800" b="1" dirty="0">
                <a:effectLst>
                  <a:outerShdw blurRad="38100" dist="38100" dir="2700000" algn="tl">
                    <a:srgbClr val="000000">
                      <a:alpha val="43137"/>
                    </a:srgbClr>
                  </a:outerShdw>
                </a:effectLst>
              </a:rPr>
              <a:t>sudden redemptive return. </a:t>
            </a:r>
            <a:endParaRPr lang="en-CA" dirty="0"/>
          </a:p>
        </p:txBody>
      </p:sp>
    </p:spTree>
    <p:extLst>
      <p:ext uri="{BB962C8B-B14F-4D97-AF65-F5344CB8AC3E}">
        <p14:creationId xmlns:p14="http://schemas.microsoft.com/office/powerpoint/2010/main" xmlns="" val="10941958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9868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7494"/>
            <a:ext cx="8568952" cy="4832092"/>
          </a:xfrm>
          <a:prstGeom prst="rect">
            <a:avLst/>
          </a:prstGeom>
          <a:noFill/>
        </p:spPr>
        <p:txBody>
          <a:bodyPr wrap="square" rtlCol="0">
            <a:spAutoFit/>
          </a:bodyPr>
          <a:lstStyle/>
          <a:p>
            <a:r>
              <a:rPr lang="en-CA" sz="2800" b="1" dirty="0" smtClean="0">
                <a:effectLst>
                  <a:outerShdw blurRad="38100" dist="38100" dir="2700000" algn="tl">
                    <a:srgbClr val="000000">
                      <a:alpha val="43137"/>
                    </a:srgbClr>
                  </a:outerShdw>
                </a:effectLst>
              </a:rPr>
              <a:t>8 </a:t>
            </a:r>
            <a:r>
              <a:rPr lang="en-CA" sz="2800" b="1" dirty="0">
                <a:effectLst>
                  <a:outerShdw blurRad="38100" dist="38100" dir="2700000" algn="tl">
                    <a:srgbClr val="000000">
                      <a:alpha val="43137"/>
                    </a:srgbClr>
                  </a:outerShdw>
                </a:effectLst>
              </a:rPr>
              <a:t>He replied: ‘Watch out that you are not deceived. For many will come in my name, claiming, “I am he,” and, “The time is near.” Do not follow them. </a:t>
            </a:r>
            <a:r>
              <a:rPr lang="en-CA" sz="2800" b="1" dirty="0" smtClean="0">
                <a:effectLst>
                  <a:outerShdw blurRad="38100" dist="38100" dir="2700000" algn="tl">
                    <a:srgbClr val="000000">
                      <a:alpha val="43137"/>
                    </a:srgbClr>
                  </a:outerShdw>
                </a:effectLst>
              </a:rPr>
              <a:t>   </a:t>
            </a:r>
          </a:p>
          <a:p>
            <a:r>
              <a:rPr lang="en-CA" sz="2800" b="1" dirty="0" smtClean="0">
                <a:effectLst>
                  <a:outerShdw blurRad="38100" dist="38100" dir="2700000" algn="tl">
                    <a:srgbClr val="000000">
                      <a:alpha val="43137"/>
                    </a:srgbClr>
                  </a:outerShdw>
                </a:effectLst>
              </a:rPr>
              <a:t>    9 </a:t>
            </a:r>
            <a:r>
              <a:rPr lang="en-CA" sz="2800" b="1" dirty="0">
                <a:effectLst>
                  <a:outerShdw blurRad="38100" dist="38100" dir="2700000" algn="tl">
                    <a:srgbClr val="000000">
                      <a:alpha val="43137"/>
                    </a:srgbClr>
                  </a:outerShdw>
                </a:effectLst>
              </a:rPr>
              <a:t>When you hear of wars and uprisings, do not be frightened. These things must happen first, but the end will not come right away</a:t>
            </a:r>
            <a:r>
              <a:rPr lang="en-CA" sz="2800" b="1" dirty="0" smtClean="0">
                <a:effectLst>
                  <a:outerShdw blurRad="38100" dist="38100" dir="2700000" algn="tl">
                    <a:srgbClr val="000000">
                      <a:alpha val="43137"/>
                    </a:srgbClr>
                  </a:outerShdw>
                </a:effectLst>
              </a:rPr>
              <a:t>.’ 10 </a:t>
            </a:r>
            <a:r>
              <a:rPr lang="en-CA" sz="2800" b="1" dirty="0">
                <a:effectLst>
                  <a:outerShdw blurRad="38100" dist="38100" dir="2700000" algn="tl">
                    <a:srgbClr val="000000">
                      <a:alpha val="43137"/>
                    </a:srgbClr>
                  </a:outerShdw>
                </a:effectLst>
              </a:rPr>
              <a:t>Then he said to them: ‘Nation will rise against nation, and kingdom against kingdom. 11 There will be great earthquakes, famines and pestilences in various places, and fearful events and great signs from heaven</a:t>
            </a:r>
            <a:r>
              <a:rPr lang="en-CA" sz="2800" b="1" dirty="0" smtClean="0">
                <a:effectLst>
                  <a:outerShdw blurRad="38100" dist="38100" dir="2700000" algn="tl">
                    <a:srgbClr val="000000">
                      <a:alpha val="43137"/>
                    </a:srgbClr>
                  </a:outerShdw>
                </a:effectLst>
              </a:rPr>
              <a:t>.  </a:t>
            </a:r>
            <a:endParaRPr lang="en-C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630341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267494"/>
            <a:ext cx="8784976" cy="4708981"/>
          </a:xfrm>
          <a:prstGeom prst="rect">
            <a:avLst/>
          </a:prstGeom>
          <a:noFill/>
        </p:spPr>
        <p:txBody>
          <a:bodyPr wrap="square" rtlCol="0">
            <a:spAutoFit/>
          </a:bodyPr>
          <a:lstStyle/>
          <a:p>
            <a:r>
              <a:rPr lang="en-CA" sz="2500" b="1" dirty="0" smtClean="0">
                <a:effectLst>
                  <a:outerShdw blurRad="38100" dist="38100" dir="2700000" algn="tl">
                    <a:srgbClr val="000000">
                      <a:alpha val="43137"/>
                    </a:srgbClr>
                  </a:outerShdw>
                </a:effectLst>
              </a:rPr>
              <a:t>12 </a:t>
            </a:r>
            <a:r>
              <a:rPr lang="en-CA" sz="2500" b="1" dirty="0">
                <a:effectLst>
                  <a:outerShdw blurRad="38100" dist="38100" dir="2700000" algn="tl">
                    <a:srgbClr val="000000">
                      <a:alpha val="43137"/>
                    </a:srgbClr>
                  </a:outerShdw>
                </a:effectLst>
              </a:rPr>
              <a:t>‘</a:t>
            </a:r>
            <a:r>
              <a:rPr lang="en-CA" sz="2500" b="1" dirty="0">
                <a:solidFill>
                  <a:srgbClr val="FFC000"/>
                </a:solidFill>
                <a:effectLst>
                  <a:outerShdw blurRad="38100" dist="38100" dir="2700000" algn="tl">
                    <a:srgbClr val="000000">
                      <a:alpha val="43137"/>
                    </a:srgbClr>
                  </a:outerShdw>
                </a:effectLst>
              </a:rPr>
              <a:t>But before all this</a:t>
            </a:r>
            <a:r>
              <a:rPr lang="en-CA" sz="2500" b="1" dirty="0">
                <a:effectLst>
                  <a:outerShdw blurRad="38100" dist="38100" dir="2700000" algn="tl">
                    <a:srgbClr val="000000">
                      <a:alpha val="43137"/>
                    </a:srgbClr>
                  </a:outerShdw>
                </a:effectLst>
              </a:rPr>
              <a:t>, they will seize you and persecute you. They will hand you over to synagogues and put you in prison, and you will be brought before kings and governors, and all on account of my name. 13 And so you will bear testimony to me. 14 But make up your mind not to worry beforehand how you will defend yourselves. </a:t>
            </a:r>
            <a:endParaRPr lang="en-CA" sz="2500" b="1" dirty="0" smtClean="0">
              <a:effectLst>
                <a:outerShdw blurRad="38100" dist="38100" dir="2700000" algn="tl">
                  <a:srgbClr val="000000">
                    <a:alpha val="43137"/>
                  </a:srgbClr>
                </a:outerShdw>
              </a:effectLst>
            </a:endParaRPr>
          </a:p>
          <a:p>
            <a:r>
              <a:rPr lang="en-CA" sz="2500" b="1" dirty="0" smtClean="0">
                <a:effectLst>
                  <a:outerShdw blurRad="38100" dist="38100" dir="2700000" algn="tl">
                    <a:srgbClr val="000000">
                      <a:alpha val="43137"/>
                    </a:srgbClr>
                  </a:outerShdw>
                </a:effectLst>
              </a:rPr>
              <a:t>15 </a:t>
            </a:r>
            <a:r>
              <a:rPr lang="en-CA" sz="2500" b="1" dirty="0">
                <a:effectLst>
                  <a:outerShdw blurRad="38100" dist="38100" dir="2700000" algn="tl">
                    <a:srgbClr val="000000">
                      <a:alpha val="43137"/>
                    </a:srgbClr>
                  </a:outerShdw>
                </a:effectLst>
              </a:rPr>
              <a:t>For I will give you words and wisdom that none of your adversaries will be able to resist or contradict. 16 You will be betrayed even by parents, brothers and sisters, relatives and friends, and they will put some of you to death. </a:t>
            </a:r>
            <a:r>
              <a:rPr lang="en-CA" sz="2500" b="1" dirty="0" smtClean="0">
                <a:effectLst>
                  <a:outerShdw blurRad="38100" dist="38100" dir="2700000" algn="tl">
                    <a:srgbClr val="000000">
                      <a:alpha val="43137"/>
                    </a:srgbClr>
                  </a:outerShdw>
                </a:effectLst>
              </a:rPr>
              <a:t>17 </a:t>
            </a:r>
            <a:r>
              <a:rPr lang="en-CA" sz="2500" b="1" dirty="0">
                <a:effectLst>
                  <a:outerShdw blurRad="38100" dist="38100" dir="2700000" algn="tl">
                    <a:srgbClr val="000000">
                      <a:alpha val="43137"/>
                    </a:srgbClr>
                  </a:outerShdw>
                </a:effectLst>
              </a:rPr>
              <a:t>Everyone will hate you because of me. 18 But not a hair of your head will perish. 19 Stand firm, and you will win life</a:t>
            </a:r>
            <a:r>
              <a:rPr lang="en-CA" sz="2500" b="1" dirty="0" smtClean="0">
                <a:effectLst>
                  <a:outerShdw blurRad="38100" dist="38100" dir="2700000" algn="tl">
                    <a:srgbClr val="000000">
                      <a:alpha val="43137"/>
                    </a:srgbClr>
                  </a:outerShdw>
                </a:effectLst>
              </a:rPr>
              <a:t>.</a:t>
            </a:r>
            <a:endParaRPr lang="en-CA"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611116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7494"/>
            <a:ext cx="8568952" cy="4708981"/>
          </a:xfrm>
          <a:prstGeom prst="rect">
            <a:avLst/>
          </a:prstGeom>
          <a:noFill/>
        </p:spPr>
        <p:txBody>
          <a:bodyPr wrap="square" rtlCol="0">
            <a:spAutoFit/>
          </a:bodyPr>
          <a:lstStyle/>
          <a:p>
            <a:r>
              <a:rPr lang="en-CA" sz="2500" b="1" dirty="0" smtClean="0">
                <a:effectLst>
                  <a:outerShdw blurRad="38100" dist="38100" dir="2700000" algn="tl">
                    <a:srgbClr val="000000">
                      <a:alpha val="43137"/>
                    </a:srgbClr>
                  </a:outerShdw>
                </a:effectLst>
              </a:rPr>
              <a:t>20 </a:t>
            </a:r>
            <a:r>
              <a:rPr lang="en-CA" sz="2500" b="1" dirty="0">
                <a:effectLst>
                  <a:outerShdw blurRad="38100" dist="38100" dir="2700000" algn="tl">
                    <a:srgbClr val="000000">
                      <a:alpha val="43137"/>
                    </a:srgbClr>
                  </a:outerShdw>
                </a:effectLst>
              </a:rPr>
              <a:t>‘When you see Jerusalem being surrounded by armies, you will know that its desolation is near. 21 Then let those who are in Judea flee to the mountains, let those in the city get out, and let those in the country not enter the city. 22 For this is the time of punishment in fulfilment of all that has been written. 23 How dreadful it will be in those days for pregnant women and nursing mothers! There will be great distress in the land and wrath against this people. 24 They will fall by the sword and will be taken as prisoners to all the nations. </a:t>
            </a:r>
            <a:endParaRPr lang="en-CA" sz="2500" b="1" dirty="0" smtClean="0">
              <a:effectLst>
                <a:outerShdw blurRad="38100" dist="38100" dir="2700000" algn="tl">
                  <a:srgbClr val="000000">
                    <a:alpha val="43137"/>
                  </a:srgbClr>
                </a:outerShdw>
              </a:effectLst>
            </a:endParaRPr>
          </a:p>
          <a:p>
            <a:r>
              <a:rPr lang="en-CA" sz="2500" b="1" dirty="0">
                <a:effectLst>
                  <a:outerShdw blurRad="38100" dist="38100" dir="2700000" algn="tl">
                    <a:srgbClr val="000000">
                      <a:alpha val="43137"/>
                    </a:srgbClr>
                  </a:outerShdw>
                </a:effectLst>
              </a:rPr>
              <a:t> </a:t>
            </a:r>
            <a:r>
              <a:rPr lang="en-CA" sz="2500" b="1" dirty="0" smtClean="0">
                <a:effectLst>
                  <a:outerShdw blurRad="38100" dist="38100" dir="2700000" algn="tl">
                    <a:srgbClr val="000000">
                      <a:alpha val="43137"/>
                    </a:srgbClr>
                  </a:outerShdw>
                </a:effectLst>
              </a:rPr>
              <a:t>  Jerusalem </a:t>
            </a:r>
            <a:r>
              <a:rPr lang="en-CA" sz="2500" b="1" dirty="0">
                <a:effectLst>
                  <a:outerShdw blurRad="38100" dist="38100" dir="2700000" algn="tl">
                    <a:srgbClr val="000000">
                      <a:alpha val="43137"/>
                    </a:srgbClr>
                  </a:outerShdw>
                </a:effectLst>
              </a:rPr>
              <a:t>will be trampled on by the Gentiles until the times of the Gentiles are fulfilled</a:t>
            </a:r>
            <a:r>
              <a:rPr lang="en-CA" sz="2500" b="1" dirty="0" smtClean="0">
                <a:effectLst>
                  <a:outerShdw blurRad="38100" dist="38100" dir="2700000" algn="tl">
                    <a:srgbClr val="000000">
                      <a:alpha val="43137"/>
                    </a:srgbClr>
                  </a:outerShdw>
                </a:effectLst>
              </a:rPr>
              <a:t>.</a:t>
            </a:r>
            <a:endParaRPr lang="en-CA"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38729989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7494"/>
            <a:ext cx="8568952" cy="4785926"/>
          </a:xfrm>
          <a:prstGeom prst="rect">
            <a:avLst/>
          </a:prstGeom>
          <a:noFill/>
        </p:spPr>
        <p:txBody>
          <a:bodyPr wrap="square" rtlCol="0">
            <a:spAutoFit/>
          </a:bodyPr>
          <a:lstStyle/>
          <a:p>
            <a:r>
              <a:rPr lang="en-CA" sz="2800" b="1" dirty="0" smtClean="0">
                <a:effectLst>
                  <a:outerShdw blurRad="38100" dist="38100" dir="2700000" algn="tl">
                    <a:srgbClr val="000000">
                      <a:alpha val="43137"/>
                    </a:srgbClr>
                  </a:outerShdw>
                </a:effectLst>
              </a:rPr>
              <a:t>25 </a:t>
            </a:r>
            <a:r>
              <a:rPr lang="en-CA" sz="2800" b="1" dirty="0">
                <a:effectLst>
                  <a:outerShdw blurRad="38100" dist="38100" dir="2700000" algn="tl">
                    <a:srgbClr val="000000">
                      <a:alpha val="43137"/>
                    </a:srgbClr>
                  </a:outerShdw>
                </a:effectLst>
              </a:rPr>
              <a:t>‘There will be signs in the sun, moon and stars. On the earth, nations will be in anguish and perplexity at the roaring and tossing of the sea. </a:t>
            </a:r>
            <a:endParaRPr lang="en-CA" sz="2800" b="1" dirty="0" smtClean="0">
              <a:effectLst>
                <a:outerShdw blurRad="38100" dist="38100" dir="2700000" algn="tl">
                  <a:srgbClr val="000000">
                    <a:alpha val="43137"/>
                  </a:srgbClr>
                </a:outerShdw>
              </a:effectLst>
            </a:endParaRPr>
          </a:p>
          <a:p>
            <a:r>
              <a:rPr lang="en-CA" sz="2800" b="1" dirty="0" smtClean="0">
                <a:effectLst>
                  <a:outerShdw blurRad="38100" dist="38100" dir="2700000" algn="tl">
                    <a:srgbClr val="000000">
                      <a:alpha val="43137"/>
                    </a:srgbClr>
                  </a:outerShdw>
                </a:effectLst>
              </a:rPr>
              <a:t>26 </a:t>
            </a:r>
            <a:r>
              <a:rPr lang="en-CA" sz="2800" b="1" dirty="0">
                <a:effectLst>
                  <a:outerShdw blurRad="38100" dist="38100" dir="2700000" algn="tl">
                    <a:srgbClr val="000000">
                      <a:alpha val="43137"/>
                    </a:srgbClr>
                  </a:outerShdw>
                </a:effectLst>
              </a:rPr>
              <a:t>People will faint from terror, apprehensive of what is coming on the world, for the heavenly bodies will be shaken. 27 At that time they will see the Son of Man coming in a cloud with power and great glory. 28 When these things begin to take place, stand up and lift up your heads, because your redemption is drawing near.’</a:t>
            </a:r>
          </a:p>
          <a:p>
            <a:r>
              <a:rPr lang="en-CA" sz="2500" b="1" dirty="0" smtClean="0">
                <a:effectLst>
                  <a:outerShdw blurRad="38100" dist="38100" dir="2700000" algn="tl">
                    <a:srgbClr val="000000">
                      <a:alpha val="43137"/>
                    </a:srgbClr>
                  </a:outerShdw>
                </a:effectLst>
              </a:rPr>
              <a:t>      </a:t>
            </a:r>
            <a:endParaRPr lang="en-CA" sz="2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4056923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267494"/>
            <a:ext cx="8568952" cy="4401205"/>
          </a:xfrm>
          <a:prstGeom prst="rect">
            <a:avLst/>
          </a:prstGeom>
          <a:noFill/>
        </p:spPr>
        <p:txBody>
          <a:bodyPr wrap="square" rtlCol="0">
            <a:spAutoFit/>
          </a:bodyPr>
          <a:lstStyle/>
          <a:p>
            <a:r>
              <a:rPr lang="en-CA" sz="2800" b="1" dirty="0" smtClean="0">
                <a:effectLst>
                  <a:outerShdw blurRad="38100" dist="38100" dir="2700000" algn="tl">
                    <a:srgbClr val="000000">
                      <a:alpha val="43137"/>
                    </a:srgbClr>
                  </a:outerShdw>
                </a:effectLst>
              </a:rPr>
              <a:t>29 </a:t>
            </a:r>
            <a:r>
              <a:rPr lang="en-CA" sz="2800" b="1" dirty="0">
                <a:effectLst>
                  <a:outerShdw blurRad="38100" dist="38100" dir="2700000" algn="tl">
                    <a:srgbClr val="000000">
                      <a:alpha val="43137"/>
                    </a:srgbClr>
                  </a:outerShdw>
                </a:effectLst>
              </a:rPr>
              <a:t>He told them this parable: ‘Look at the fig-tree and all the trees. 30 When they sprout leaves, you can see for yourselves and know that summer is near. 31 Even so, when you see these things happening, you know that the kingdom of God is near.</a:t>
            </a:r>
          </a:p>
          <a:p>
            <a:r>
              <a:rPr lang="en-CA" sz="2800" b="1" dirty="0" smtClean="0">
                <a:effectLst>
                  <a:outerShdw blurRad="38100" dist="38100" dir="2700000" algn="tl">
                    <a:srgbClr val="000000">
                      <a:alpha val="43137"/>
                    </a:srgbClr>
                  </a:outerShdw>
                </a:effectLst>
              </a:rPr>
              <a:t>     32 </a:t>
            </a:r>
            <a:r>
              <a:rPr lang="en-CA" sz="2800" b="1" dirty="0">
                <a:effectLst>
                  <a:outerShdw blurRad="38100" dist="38100" dir="2700000" algn="tl">
                    <a:srgbClr val="000000">
                      <a:alpha val="43137"/>
                    </a:srgbClr>
                  </a:outerShdw>
                </a:effectLst>
              </a:rPr>
              <a:t>‘Truly I tell you, </a:t>
            </a:r>
            <a:r>
              <a:rPr lang="en-CA" sz="2800" b="1" dirty="0">
                <a:solidFill>
                  <a:srgbClr val="FFC000"/>
                </a:solidFill>
                <a:effectLst>
                  <a:outerShdw blurRad="38100" dist="38100" dir="2700000" algn="tl">
                    <a:srgbClr val="000000">
                      <a:alpha val="43137"/>
                    </a:srgbClr>
                  </a:outerShdw>
                </a:effectLst>
              </a:rPr>
              <a:t>this generation </a:t>
            </a:r>
            <a:r>
              <a:rPr lang="en-CA" sz="2800" b="1" dirty="0">
                <a:effectLst>
                  <a:outerShdw blurRad="38100" dist="38100" dir="2700000" algn="tl">
                    <a:srgbClr val="000000">
                      <a:alpha val="43137"/>
                    </a:srgbClr>
                  </a:outerShdw>
                </a:effectLst>
              </a:rPr>
              <a:t>will certainly not pass away until all these things have happened. 33 Heaven and earth will pass away, but my words will never pass away</a:t>
            </a:r>
            <a:r>
              <a:rPr lang="en-CA" sz="2800" b="1" dirty="0" smtClean="0">
                <a:effectLst>
                  <a:outerShdw blurRad="38100" dist="38100" dir="2700000" algn="tl">
                    <a:srgbClr val="000000">
                      <a:alpha val="43137"/>
                    </a:srgbClr>
                  </a:outerShdw>
                </a:effectLst>
              </a:rPr>
              <a:t>.</a:t>
            </a:r>
            <a:endParaRPr lang="en-CA"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52920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1159</TotalTime>
  <Words>2771</Words>
  <Application>Microsoft Office PowerPoint</Application>
  <PresentationFormat>On-screen Show (16:9)</PresentationFormat>
  <Paragraphs>259</Paragraphs>
  <Slides>49</Slides>
  <Notes>0</Notes>
  <HiddenSlides>0</HiddenSlides>
  <MMClips>0</MMClips>
  <ScaleCrop>false</ScaleCrop>
  <HeadingPairs>
    <vt:vector size="4" baseType="variant">
      <vt:variant>
        <vt:lpstr>Theme</vt:lpstr>
      </vt:variant>
      <vt:variant>
        <vt:i4>4</vt:i4>
      </vt:variant>
      <vt:variant>
        <vt:lpstr>Slide Titles</vt:lpstr>
      </vt:variant>
      <vt:variant>
        <vt:i4>49</vt:i4>
      </vt:variant>
    </vt:vector>
  </HeadingPairs>
  <TitlesOfParts>
    <vt:vector size="53" baseType="lpstr">
      <vt:lpstr>Apex</vt:lpstr>
      <vt:lpstr>1_Apex</vt:lpstr>
      <vt:lpstr>2_Apex</vt:lpstr>
      <vt:lpstr>3_Apex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dc:creator>
  <cp:lastModifiedBy>Windows User</cp:lastModifiedBy>
  <cp:revision>73</cp:revision>
  <dcterms:created xsi:type="dcterms:W3CDTF">2019-06-19T12:33:10Z</dcterms:created>
  <dcterms:modified xsi:type="dcterms:W3CDTF">2019-06-25T14:02:55Z</dcterms:modified>
</cp:coreProperties>
</file>